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" charset="1" panose="00000000000000000000"/>
      <p:regular r:id="rId10"/>
    </p:embeddedFont>
    <p:embeddedFont>
      <p:font typeface="Garet Bold" charset="1" panose="00000000000000000000"/>
      <p:regular r:id="rId11"/>
    </p:embeddedFont>
    <p:embeddedFont>
      <p:font typeface="Garet Italics" charset="1" panose="00000000000000000000"/>
      <p:regular r:id="rId12"/>
    </p:embeddedFont>
    <p:embeddedFont>
      <p:font typeface="Garet Bold Italics" charset="1" panose="00000000000000000000"/>
      <p:regular r:id="rId13"/>
    </p:embeddedFont>
    <p:embeddedFont>
      <p:font typeface="Garet Light" charset="1" panose="00000000000000000000"/>
      <p:regular r:id="rId14"/>
    </p:embeddedFont>
    <p:embeddedFont>
      <p:font typeface="Garet Ultra-Bold" charset="1" panose="00000000000000000000"/>
      <p:regular r:id="rId15"/>
    </p:embeddedFont>
    <p:embeddedFont>
      <p:font typeface="Garet Ultra-Bold Italics" charset="1" panose="00000000000000000000"/>
      <p:regular r:id="rId16"/>
    </p:embeddedFont>
    <p:embeddedFont>
      <p:font typeface="Garet Heavy" charset="1" panose="00000000000000000000"/>
      <p:regular r:id="rId17"/>
    </p:embeddedFont>
    <p:embeddedFont>
      <p:font typeface="Garet Heavy Italics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  <p:embeddedFont>
      <p:font typeface="Canva Sans Medium" charset="1" panose="020B0603030501040103"/>
      <p:regular r:id="rId23"/>
    </p:embeddedFont>
    <p:embeddedFont>
      <p:font typeface="Canva Sans Medium Italics" charset="1" panose="020B0603030501040103"/>
      <p:regular r:id="rId24"/>
    </p:embeddedFont>
    <p:embeddedFont>
      <p:font typeface="Aileron" charset="1" panose="00000500000000000000"/>
      <p:regular r:id="rId25"/>
    </p:embeddedFont>
    <p:embeddedFont>
      <p:font typeface="Aileron Bold" charset="1" panose="00000800000000000000"/>
      <p:regular r:id="rId26"/>
    </p:embeddedFont>
    <p:embeddedFont>
      <p:font typeface="Aileron Italics" charset="1" panose="00000500000000000000"/>
      <p:regular r:id="rId27"/>
    </p:embeddedFont>
    <p:embeddedFont>
      <p:font typeface="Aileron Bold Italics" charset="1" panose="00000800000000000000"/>
      <p:regular r:id="rId28"/>
    </p:embeddedFont>
    <p:embeddedFont>
      <p:font typeface="Aileron Thin" charset="1" panose="00000300000000000000"/>
      <p:regular r:id="rId29"/>
    </p:embeddedFont>
    <p:embeddedFont>
      <p:font typeface="Aileron Thin Italics" charset="1" panose="00000300000000000000"/>
      <p:regular r:id="rId30"/>
    </p:embeddedFont>
    <p:embeddedFont>
      <p:font typeface="Aileron Light" charset="1" panose="00000400000000000000"/>
      <p:regular r:id="rId31"/>
    </p:embeddedFont>
    <p:embeddedFont>
      <p:font typeface="Aileron Light Italics" charset="1" panose="00000400000000000000"/>
      <p:regular r:id="rId32"/>
    </p:embeddedFont>
    <p:embeddedFont>
      <p:font typeface="Aileron Ultra-Bold" charset="1" panose="00000A00000000000000"/>
      <p:regular r:id="rId33"/>
    </p:embeddedFont>
    <p:embeddedFont>
      <p:font typeface="Aileron Ultra-Bold Italics" charset="1" panose="00000A00000000000000"/>
      <p:regular r:id="rId34"/>
    </p:embeddedFont>
    <p:embeddedFont>
      <p:font typeface="Aileron Heavy" charset="1" panose="00000A00000000000000"/>
      <p:regular r:id="rId35"/>
    </p:embeddedFont>
    <p:embeddedFont>
      <p:font typeface="Aileron Heavy Italics" charset="1" panose="00000A00000000000000"/>
      <p:regular r:id="rId36"/>
    </p:embeddedFont>
    <p:embeddedFont>
      <p:font typeface="Loubag" charset="1" panose="02020A03060303060403"/>
      <p:regular r:id="rId37"/>
    </p:embeddedFont>
    <p:embeddedFont>
      <p:font typeface="Loubag Bold" charset="1" panose="02020A03060303060403"/>
      <p:regular r:id="rId38"/>
    </p:embeddedFont>
    <p:embeddedFont>
      <p:font typeface="Loubag Thin" charset="1" panose="02020A03060303060403"/>
      <p:regular r:id="rId39"/>
    </p:embeddedFont>
    <p:embeddedFont>
      <p:font typeface="Loubag Light" charset="1" panose="02020A03060303060403"/>
      <p:regular r:id="rId40"/>
    </p:embeddedFont>
    <p:embeddedFont>
      <p:font typeface="Loubag Medium" charset="1" panose="02020A03060303060403"/>
      <p:regular r:id="rId41"/>
    </p:embeddedFont>
    <p:embeddedFont>
      <p:font typeface="Loubag Semi-Bold" charset="1" panose="02020A03060303060403"/>
      <p:regular r:id="rId42"/>
    </p:embeddedFont>
    <p:embeddedFont>
      <p:font typeface="Loubag Ultra-Bold" charset="1" panose="02020A03060303060403"/>
      <p:regular r:id="rId43"/>
    </p:embeddedFont>
    <p:embeddedFont>
      <p:font typeface="Loubag Heavy" charset="1" panose="02020A03060303060403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slides/slide1.xml" Type="http://schemas.openxmlformats.org/officeDocument/2006/relationships/slide"/><Relationship Id="rId46" Target="slides/slide2.xml" Type="http://schemas.openxmlformats.org/officeDocument/2006/relationships/slide"/><Relationship Id="rId47" Target="slides/slide3.xml" Type="http://schemas.openxmlformats.org/officeDocument/2006/relationships/slide"/><Relationship Id="rId48" Target="slides/slide4.xml" Type="http://schemas.openxmlformats.org/officeDocument/2006/relationships/slide"/><Relationship Id="rId49" Target="slides/slide5.xml" Type="http://schemas.openxmlformats.org/officeDocument/2006/relationships/slide"/><Relationship Id="rId5" Target="tableStyles.xml" Type="http://schemas.openxmlformats.org/officeDocument/2006/relationships/tableStyles"/><Relationship Id="rId50" Target="slides/slide6.xml" Type="http://schemas.openxmlformats.org/officeDocument/2006/relationships/slide"/><Relationship Id="rId51" Target="slides/slide7.xml" Type="http://schemas.openxmlformats.org/officeDocument/2006/relationships/slide"/><Relationship Id="rId52" Target="slides/slide8.xml" Type="http://schemas.openxmlformats.org/officeDocument/2006/relationships/slide"/><Relationship Id="rId53" Target="slides/slide9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77543" y="4169858"/>
            <a:ext cx="12639279" cy="9102218"/>
          </a:xfrm>
          <a:custGeom>
            <a:avLst/>
            <a:gdLst/>
            <a:ahLst/>
            <a:cxnLst/>
            <a:rect r="r" b="b" t="t" l="l"/>
            <a:pathLst>
              <a:path h="9102218" w="12639279">
                <a:moveTo>
                  <a:pt x="0" y="0"/>
                </a:moveTo>
                <a:lnTo>
                  <a:pt x="12639280" y="0"/>
                </a:lnTo>
                <a:lnTo>
                  <a:pt x="12639280" y="9102218"/>
                </a:lnTo>
                <a:lnTo>
                  <a:pt x="0" y="9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96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41241">
            <a:off x="-5393544" y="3137648"/>
            <a:ext cx="12593372" cy="9679254"/>
          </a:xfrm>
          <a:custGeom>
            <a:avLst/>
            <a:gdLst/>
            <a:ahLst/>
            <a:cxnLst/>
            <a:rect r="r" b="b" t="t" l="l"/>
            <a:pathLst>
              <a:path h="9679254" w="12593372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573" r="-36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88337">
            <a:off x="-6158083" y="4829611"/>
            <a:ext cx="12184710" cy="8634511"/>
          </a:xfrm>
          <a:custGeom>
            <a:avLst/>
            <a:gdLst/>
            <a:ahLst/>
            <a:cxnLst/>
            <a:rect r="r" b="b" t="t" l="l"/>
            <a:pathLst>
              <a:path h="8634511" w="12184710">
                <a:moveTo>
                  <a:pt x="0" y="0"/>
                </a:moveTo>
                <a:lnTo>
                  <a:pt x="12184710" y="0"/>
                </a:lnTo>
                <a:lnTo>
                  <a:pt x="12184710" y="8634511"/>
                </a:lnTo>
                <a:lnTo>
                  <a:pt x="0" y="8634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0678" r="-373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711948">
            <a:off x="9416629" y="-3351043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711948">
            <a:off x="8885282" y="-4094736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711948">
            <a:off x="9797904" y="-4118116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83316" y="3161894"/>
            <a:ext cx="13381799" cy="198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52"/>
              </a:lnSpc>
              <a:spcBef>
                <a:spcPct val="0"/>
              </a:spcBef>
            </a:pPr>
            <a:r>
              <a:rPr lang="en-US" sz="11609">
                <a:solidFill>
                  <a:srgbClr val="000000"/>
                </a:solidFill>
                <a:latin typeface="Loubag Semi-Bold"/>
              </a:rPr>
              <a:t>Marketeer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11496" y="5372923"/>
            <a:ext cx="11793426" cy="772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1"/>
              </a:lnSpc>
              <a:spcBef>
                <a:spcPct val="0"/>
              </a:spcBef>
            </a:pPr>
            <a:r>
              <a:rPr lang="en-US" sz="4472">
                <a:solidFill>
                  <a:srgbClr val="000000"/>
                </a:solidFill>
                <a:latin typeface="Loubag"/>
              </a:rPr>
              <a:t>Full Stack Task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11496" y="6403143"/>
            <a:ext cx="117934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ubag"/>
              </a:rPr>
              <a:t>Jana Emam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1948">
            <a:off x="9286414" y="-4502468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90039">
            <a:off x="-5290940" y="2711047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34342" y="4386528"/>
            <a:ext cx="1661052" cy="16610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9F5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160283" y="4386528"/>
            <a:ext cx="1661052" cy="16610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786224" y="4386528"/>
            <a:ext cx="1661052" cy="166105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87B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169962" y="1291235"/>
            <a:ext cx="13948076" cy="141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99"/>
              </a:lnSpc>
              <a:spcBef>
                <a:spcPct val="0"/>
              </a:spcBef>
            </a:pPr>
            <a:r>
              <a:rPr lang="en-US" sz="8356">
                <a:solidFill>
                  <a:srgbClr val="000000"/>
                </a:solidFill>
                <a:latin typeface="Loubag Semi-Bold"/>
              </a:rPr>
              <a:t>Project Parts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28084" y="6620896"/>
            <a:ext cx="3503791" cy="54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sz="3344">
                <a:solidFill>
                  <a:srgbClr val="000000"/>
                </a:solidFill>
                <a:latin typeface="Loubag"/>
              </a:rPr>
              <a:t>Backend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74199" y="6448311"/>
            <a:ext cx="5285101" cy="74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5"/>
              </a:lnSpc>
            </a:pPr>
            <a:r>
              <a:rPr lang="en-US" sz="3344">
                <a:solidFill>
                  <a:srgbClr val="000000"/>
                </a:solidFill>
                <a:latin typeface="Loubag"/>
              </a:rPr>
              <a:t>Database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46372" y="6601147"/>
            <a:ext cx="3436992" cy="54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sz="3344">
                <a:solidFill>
                  <a:srgbClr val="000000"/>
                </a:solidFill>
                <a:latin typeface="Loubag"/>
              </a:rPr>
              <a:t>Frontend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15264" y="4918691"/>
            <a:ext cx="1477551" cy="54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sz="3344">
                <a:solidFill>
                  <a:srgbClr val="000000"/>
                </a:solidFill>
                <a:latin typeface="Loubag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41204" y="4918691"/>
            <a:ext cx="1477551" cy="54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sz="3344">
                <a:solidFill>
                  <a:srgbClr val="000000"/>
                </a:solidFill>
                <a:latin typeface="Loubag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867145" y="4918691"/>
            <a:ext cx="1477551" cy="54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5"/>
              </a:lnSpc>
            </a:pPr>
            <a:r>
              <a:rPr lang="en-US" sz="3344">
                <a:solidFill>
                  <a:srgbClr val="000000"/>
                </a:solidFill>
                <a:latin typeface="Loubag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770323">
            <a:off x="9382943" y="-3473810"/>
            <a:ext cx="12083356" cy="10787141"/>
          </a:xfrm>
          <a:custGeom>
            <a:avLst/>
            <a:gdLst/>
            <a:ahLst/>
            <a:cxnLst/>
            <a:rect r="r" b="b" t="t" l="l"/>
            <a:pathLst>
              <a:path h="10787141" w="12083356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77093">
            <a:off x="11052404" y="-3238145"/>
            <a:ext cx="12039468" cy="9253524"/>
          </a:xfrm>
          <a:custGeom>
            <a:avLst/>
            <a:gdLst/>
            <a:ahLst/>
            <a:cxnLst/>
            <a:rect r="r" b="b" t="t" l="l"/>
            <a:pathLst>
              <a:path h="9253524" w="12039468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573" r="-36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232867">
            <a:off x="10571613" y="-3473810"/>
            <a:ext cx="12083356" cy="10787141"/>
          </a:xfrm>
          <a:custGeom>
            <a:avLst/>
            <a:gdLst/>
            <a:ahLst/>
            <a:cxnLst/>
            <a:rect r="r" b="b" t="t" l="l"/>
            <a:pathLst>
              <a:path h="10787141" w="12083356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29531" y="3566828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81693" y="4510353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07959" y="1368138"/>
            <a:ext cx="4835997" cy="131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React Js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81693" y="3326841"/>
            <a:ext cx="564868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React Router Dom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91555" y="4379648"/>
            <a:ext cx="345340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Route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Routes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Navigate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Browser Router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781693" y="5105124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81693" y="5700330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81693" y="6295536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380575" y="3566828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37432" y="3326841"/>
            <a:ext cx="355675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 React Core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54806" y="4519190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3" y="0"/>
                </a:lnTo>
                <a:lnTo>
                  <a:pt x="406343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865949" y="4382316"/>
            <a:ext cx="229790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Use Effect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Use State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154806" y="5107792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3" y="0"/>
                </a:lnTo>
                <a:lnTo>
                  <a:pt x="406343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07959" y="7236684"/>
            <a:ext cx="4835997" cy="100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48"/>
              </a:lnSpc>
              <a:spcBef>
                <a:spcPct val="0"/>
              </a:spcBef>
            </a:pPr>
            <a:r>
              <a:rPr lang="en-US" sz="5892">
                <a:solidFill>
                  <a:srgbClr val="000000"/>
                </a:solidFill>
                <a:latin typeface="Loubag Semi-Bold"/>
              </a:rPr>
              <a:t>Why?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91555" y="8747820"/>
            <a:ext cx="64372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Component based approach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91555" y="9349906"/>
            <a:ext cx="38004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Garet"/>
              </a:rPr>
              <a:t>Dynamic Routing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65949" y="8747820"/>
            <a:ext cx="47257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Garet"/>
              </a:rPr>
              <a:t>Seamless Integration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68479" y="1264519"/>
            <a:ext cx="1661052" cy="166105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9F5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60229" y="1425288"/>
            <a:ext cx="1477551" cy="12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0"/>
              </a:lnSpc>
            </a:pPr>
            <a:r>
              <a:rPr lang="en-US" sz="7689">
                <a:solidFill>
                  <a:srgbClr val="000000"/>
                </a:solidFill>
                <a:latin typeface="Loubag"/>
              </a:rPr>
              <a:t>1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781693" y="8885405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781693" y="9480611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154806" y="8938372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3" y="0"/>
                </a:lnTo>
                <a:lnTo>
                  <a:pt x="406343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08348" y="1381394"/>
            <a:ext cx="15501892" cy="16020367"/>
            <a:chOff x="0" y="0"/>
            <a:chExt cx="20669189" cy="21360490"/>
          </a:xfrm>
        </p:grpSpPr>
        <p:sp>
          <p:nvSpPr>
            <p:cNvPr name="Freeform 3" id="3"/>
            <p:cNvSpPr/>
            <p:nvPr/>
          </p:nvSpPr>
          <p:spPr>
            <a:xfrm flipH="false" flipV="false" rot="-4284512">
              <a:off x="1389977" y="2862428"/>
              <a:ext cx="16852372" cy="15044572"/>
            </a:xfrm>
            <a:custGeom>
              <a:avLst/>
              <a:gdLst/>
              <a:ahLst/>
              <a:cxnLst/>
              <a:rect r="r" b="b" t="t" l="l"/>
              <a:pathLst>
                <a:path h="15044572" w="16852372">
                  <a:moveTo>
                    <a:pt x="0" y="0"/>
                  </a:moveTo>
                  <a:lnTo>
                    <a:pt x="16852373" y="0"/>
                  </a:lnTo>
                  <a:lnTo>
                    <a:pt x="16852373" y="15044573"/>
                  </a:lnTo>
                  <a:lnTo>
                    <a:pt x="0" y="15044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4237327">
              <a:off x="2351066" y="3393483"/>
              <a:ext cx="16852372" cy="15044572"/>
            </a:xfrm>
            <a:custGeom>
              <a:avLst/>
              <a:gdLst/>
              <a:ahLst/>
              <a:cxnLst/>
              <a:rect r="r" b="b" t="t" l="l"/>
              <a:pathLst>
                <a:path h="15044572" w="16852372">
                  <a:moveTo>
                    <a:pt x="0" y="0"/>
                  </a:moveTo>
                  <a:lnTo>
                    <a:pt x="16852372" y="0"/>
                  </a:lnTo>
                  <a:lnTo>
                    <a:pt x="16852372" y="15044573"/>
                  </a:lnTo>
                  <a:lnTo>
                    <a:pt x="0" y="15044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5739487">
            <a:off x="-5668850" y="-2912503"/>
            <a:ext cx="12593372" cy="9679254"/>
          </a:xfrm>
          <a:custGeom>
            <a:avLst/>
            <a:gdLst/>
            <a:ahLst/>
            <a:cxnLst/>
            <a:rect r="r" b="b" t="t" l="l"/>
            <a:pathLst>
              <a:path h="9679254" w="12593372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6573" r="-36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88462" y="1238547"/>
            <a:ext cx="7641585" cy="13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9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 Python Flask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29531" y="4200497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0"/>
                </a:lnTo>
                <a:lnTo>
                  <a:pt x="0" y="5214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81693" y="5144022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1693" y="3973822"/>
            <a:ext cx="358640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Flask_login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91555" y="5013317"/>
            <a:ext cx="3330178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Login Manager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login_user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Logout_user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Login_required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Current_user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User_Mixin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781693" y="5738793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81693" y="6333999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781693" y="6929205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781693" y="7524411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119834" y="4200497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0"/>
                </a:lnTo>
                <a:lnTo>
                  <a:pt x="0" y="5214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71997" y="5144022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876716" y="3973822"/>
            <a:ext cx="5798582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werkzeug.security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81859" y="5013317"/>
            <a:ext cx="568487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generate_password_hash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check_password_hash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876716" y="5808126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3" y="0"/>
                </a:lnTo>
                <a:lnTo>
                  <a:pt x="406343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781693" y="8119617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4509622" y="1096598"/>
            <a:ext cx="1661052" cy="166105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601373" y="1293711"/>
            <a:ext cx="1477551" cy="12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0"/>
              </a:lnSpc>
            </a:pPr>
            <a:r>
              <a:rPr lang="en-US" sz="7689">
                <a:solidFill>
                  <a:srgbClr val="000000"/>
                </a:solidFill>
                <a:latin typeface="Loubag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615119">
            <a:off x="8000991" y="818981"/>
            <a:ext cx="14151897" cy="14742838"/>
            <a:chOff x="0" y="0"/>
            <a:chExt cx="18869197" cy="19657118"/>
          </a:xfrm>
        </p:grpSpPr>
        <p:sp>
          <p:nvSpPr>
            <p:cNvPr name="Freeform 3" id="3"/>
            <p:cNvSpPr/>
            <p:nvPr/>
          </p:nvSpPr>
          <p:spPr>
            <a:xfrm flipH="false" flipV="false" rot="-4899631">
              <a:off x="238677" y="1905820"/>
              <a:ext cx="16852372" cy="15044572"/>
            </a:xfrm>
            <a:custGeom>
              <a:avLst/>
              <a:gdLst/>
              <a:ahLst/>
              <a:cxnLst/>
              <a:rect r="r" b="b" t="t" l="l"/>
              <a:pathLst>
                <a:path h="15044572" w="16852372">
                  <a:moveTo>
                    <a:pt x="0" y="0"/>
                  </a:moveTo>
                  <a:lnTo>
                    <a:pt x="16852373" y="0"/>
                  </a:lnTo>
                  <a:lnTo>
                    <a:pt x="16852373" y="15044572"/>
                  </a:lnTo>
                  <a:lnTo>
                    <a:pt x="0" y="15044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4852447">
              <a:off x="1679512" y="2622236"/>
              <a:ext cx="16852372" cy="15044572"/>
            </a:xfrm>
            <a:custGeom>
              <a:avLst/>
              <a:gdLst/>
              <a:ahLst/>
              <a:cxnLst/>
              <a:rect r="r" b="b" t="t" l="l"/>
              <a:pathLst>
                <a:path h="15044572" w="16852372">
                  <a:moveTo>
                    <a:pt x="0" y="0"/>
                  </a:moveTo>
                  <a:lnTo>
                    <a:pt x="16852372" y="0"/>
                  </a:lnTo>
                  <a:lnTo>
                    <a:pt x="16852372" y="15044573"/>
                  </a:lnTo>
                  <a:lnTo>
                    <a:pt x="0" y="15044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5739487">
            <a:off x="-5668850" y="-2912503"/>
            <a:ext cx="12593372" cy="9679254"/>
          </a:xfrm>
          <a:custGeom>
            <a:avLst/>
            <a:gdLst/>
            <a:ahLst/>
            <a:cxnLst/>
            <a:rect r="r" b="b" t="t" l="l"/>
            <a:pathLst>
              <a:path h="9679254" w="12593372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6573" r="-36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9531" y="4210436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81693" y="5153961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2" y="0"/>
                </a:lnTo>
                <a:lnTo>
                  <a:pt x="406342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81693" y="3983761"/>
            <a:ext cx="334006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Flask_cors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91555" y="5023256"/>
            <a:ext cx="128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CORS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144000" y="4210436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96162" y="5153961"/>
            <a:ext cx="406343" cy="385656"/>
          </a:xfrm>
          <a:custGeom>
            <a:avLst/>
            <a:gdLst/>
            <a:ahLst/>
            <a:cxnLst/>
            <a:rect r="r" b="b" t="t" l="l"/>
            <a:pathLst>
              <a:path h="385656" w="406343">
                <a:moveTo>
                  <a:pt x="0" y="0"/>
                </a:moveTo>
                <a:lnTo>
                  <a:pt x="406343" y="0"/>
                </a:lnTo>
                <a:lnTo>
                  <a:pt x="406343" y="385656"/>
                </a:lnTo>
                <a:lnTo>
                  <a:pt x="0" y="385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900882" y="3983761"/>
            <a:ext cx="562427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Flask_sqlalchemy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06024" y="5023256"/>
            <a:ext cx="28138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SQLAlchemy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029531" y="6534483"/>
            <a:ext cx="3207243" cy="2135799"/>
            <a:chOff x="0" y="0"/>
            <a:chExt cx="4276323" cy="28477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80283"/>
              <a:ext cx="742476" cy="695227"/>
            </a:xfrm>
            <a:custGeom>
              <a:avLst/>
              <a:gdLst/>
              <a:ahLst/>
              <a:cxnLst/>
              <a:rect r="r" b="b" t="t" l="l"/>
              <a:pathLst>
                <a:path h="695227" w="742476">
                  <a:moveTo>
                    <a:pt x="0" y="0"/>
                  </a:moveTo>
                  <a:lnTo>
                    <a:pt x="742476" y="0"/>
                  </a:lnTo>
                  <a:lnTo>
                    <a:pt x="742476" y="695227"/>
                  </a:lnTo>
                  <a:lnTo>
                    <a:pt x="0" y="69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002883" y="1438316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002883" y="-104775"/>
              <a:ext cx="2213610" cy="1160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Aileron Bold"/>
                </a:rPr>
                <a:t>Flask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949366" y="1286268"/>
              <a:ext cx="2326958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request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jsonify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1002883" y="2333524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088462" y="1238547"/>
            <a:ext cx="7641585" cy="13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9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 Python Flask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509622" y="1096598"/>
            <a:ext cx="1661052" cy="166105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601373" y="1293711"/>
            <a:ext cx="1477551" cy="12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0"/>
              </a:lnSpc>
            </a:pPr>
            <a:r>
              <a:rPr lang="en-US" sz="7689">
                <a:solidFill>
                  <a:srgbClr val="000000"/>
                </a:solidFill>
                <a:latin typeface="Loubag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1948">
            <a:off x="10045767" y="-3505539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711948">
            <a:off x="9514420" y="-4249231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711948">
            <a:off x="10427042" y="-4272612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09083" y="5077347"/>
            <a:ext cx="759644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-Generate strong password hash to store in db instead of plain text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-Compare stored hash to entered password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029531" y="4222842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47139"/>
            <a:ext cx="7819868" cy="213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500"/>
              </a:lnSpc>
              <a:spcBef>
                <a:spcPct val="0"/>
              </a:spcBef>
            </a:pPr>
            <a:r>
              <a:rPr lang="en-US" sz="12500">
                <a:solidFill>
                  <a:srgbClr val="000000"/>
                </a:solidFill>
                <a:latin typeface="Loubag Semi-Bold"/>
              </a:rPr>
              <a:t>Why?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99833" y="5099224"/>
            <a:ext cx="632000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-Manage User session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-Provide Authentication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</a:rPr>
              <a:t>-Restrict access to certain routes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99833" y="3982855"/>
            <a:ext cx="358640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Flask_login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9083" y="3982855"/>
            <a:ext cx="590157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Werkzeug.security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99833" y="7632239"/>
            <a:ext cx="334006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Flask_cors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99833" y="8747934"/>
            <a:ext cx="538475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Garet"/>
              </a:rPr>
              <a:t>-</a:t>
            </a:r>
            <a:r>
              <a:rPr lang="en-US" sz="3399" strike="noStrike" u="none">
                <a:solidFill>
                  <a:srgbClr val="000000"/>
                </a:solidFill>
                <a:latin typeface="Garet"/>
              </a:rPr>
              <a:t>Allows for cross origin resource sharing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90055" y="7632239"/>
            <a:ext cx="562427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ileron Bold"/>
              </a:rPr>
              <a:t>Flask_sqlalchemy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09083" y="8747934"/>
            <a:ext cx="590157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Garet"/>
              </a:rPr>
              <a:t>-Simplifies interacting with databases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029531" y="7872226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4000" y="7872226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4000" y="4222842"/>
            <a:ext cx="556857" cy="521421"/>
          </a:xfrm>
          <a:custGeom>
            <a:avLst/>
            <a:gdLst/>
            <a:ahLst/>
            <a:cxnLst/>
            <a:rect r="r" b="b" t="t" l="l"/>
            <a:pathLst>
              <a:path h="521421" w="556857">
                <a:moveTo>
                  <a:pt x="0" y="0"/>
                </a:moveTo>
                <a:lnTo>
                  <a:pt x="556857" y="0"/>
                </a:lnTo>
                <a:lnTo>
                  <a:pt x="556857" y="521421"/>
                </a:lnTo>
                <a:lnTo>
                  <a:pt x="0" y="5214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4957" y="1238491"/>
            <a:ext cx="14878085" cy="13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5"/>
              </a:lnSpc>
              <a:spcBef>
                <a:spcPct val="0"/>
              </a:spcBef>
            </a:pPr>
            <a:r>
              <a:rPr lang="en-US" sz="7689">
                <a:solidFill>
                  <a:srgbClr val="000000"/>
                </a:solidFill>
                <a:latin typeface="Loubag Semi-Bold"/>
              </a:rPr>
              <a:t>APIs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777091">
            <a:off x="9188763" y="-5135391"/>
            <a:ext cx="12593372" cy="9679254"/>
          </a:xfrm>
          <a:custGeom>
            <a:avLst/>
            <a:gdLst/>
            <a:ahLst/>
            <a:cxnLst/>
            <a:rect r="r" b="b" t="t" l="l"/>
            <a:pathLst>
              <a:path h="9679254" w="12593372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573" r="-36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450397">
            <a:off x="-5091212" y="7580694"/>
            <a:ext cx="12593372" cy="9679254"/>
          </a:xfrm>
          <a:custGeom>
            <a:avLst/>
            <a:gdLst/>
            <a:ahLst/>
            <a:cxnLst/>
            <a:rect r="r" b="b" t="t" l="l"/>
            <a:pathLst>
              <a:path h="9679254" w="12593372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573" r="-36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29531" y="4008866"/>
            <a:ext cx="13870884" cy="3371017"/>
            <a:chOff x="0" y="0"/>
            <a:chExt cx="18494513" cy="449468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269638" y="-104775"/>
              <a:ext cx="8713358" cy="1160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Aileron Bold"/>
                </a:rPr>
                <a:t>Method=[’POST’]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766059" y="1342760"/>
              <a:ext cx="3245485" cy="3151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/login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/register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/calc</a:t>
              </a:r>
            </a:p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/logout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231083"/>
              <a:ext cx="742476" cy="695227"/>
            </a:xfrm>
            <a:custGeom>
              <a:avLst/>
              <a:gdLst/>
              <a:ahLst/>
              <a:cxnLst/>
              <a:rect r="r" b="b" t="t" l="l"/>
              <a:pathLst>
                <a:path h="695227" w="742476">
                  <a:moveTo>
                    <a:pt x="0" y="0"/>
                  </a:moveTo>
                  <a:lnTo>
                    <a:pt x="742476" y="0"/>
                  </a:lnTo>
                  <a:lnTo>
                    <a:pt x="742476" y="695227"/>
                  </a:lnTo>
                  <a:lnTo>
                    <a:pt x="0" y="69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82254" y="1504546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82254" y="2298154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82254" y="3091762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82254" y="3885370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1701334" y="1342760"/>
              <a:ext cx="5236210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/authenticate</a:t>
              </a:r>
            </a:p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Garet"/>
                </a:rPr>
                <a:t>/numeros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192233" y="-104775"/>
              <a:ext cx="8302280" cy="1160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Aileron Bold"/>
                </a:rPr>
                <a:t>Method=[’GET’]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10011696" y="231083"/>
              <a:ext cx="742476" cy="695227"/>
            </a:xfrm>
            <a:custGeom>
              <a:avLst/>
              <a:gdLst/>
              <a:ahLst/>
              <a:cxnLst/>
              <a:rect r="r" b="b" t="t" l="l"/>
              <a:pathLst>
                <a:path h="695227" w="742476">
                  <a:moveTo>
                    <a:pt x="0" y="0"/>
                  </a:moveTo>
                  <a:lnTo>
                    <a:pt x="742476" y="0"/>
                  </a:lnTo>
                  <a:lnTo>
                    <a:pt x="742476" y="695227"/>
                  </a:lnTo>
                  <a:lnTo>
                    <a:pt x="0" y="69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1008172" y="1498054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08172" y="2291662"/>
              <a:ext cx="541790" cy="514208"/>
            </a:xfrm>
            <a:custGeom>
              <a:avLst/>
              <a:gdLst/>
              <a:ahLst/>
              <a:cxnLst/>
              <a:rect r="r" b="b" t="t" l="l"/>
              <a:pathLst>
                <a:path h="514208" w="541790">
                  <a:moveTo>
                    <a:pt x="0" y="0"/>
                  </a:moveTo>
                  <a:lnTo>
                    <a:pt x="541790" y="0"/>
                  </a:lnTo>
                  <a:lnTo>
                    <a:pt x="541790" y="514208"/>
                  </a:lnTo>
                  <a:lnTo>
                    <a:pt x="0" y="514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2609" y="670583"/>
            <a:ext cx="11172503" cy="213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543"/>
              </a:lnSpc>
              <a:spcBef>
                <a:spcPct val="0"/>
              </a:spcBef>
            </a:pPr>
            <a:r>
              <a:rPr lang="en-US" sz="12531">
                <a:solidFill>
                  <a:srgbClr val="000000"/>
                </a:solidFill>
                <a:latin typeface="Loubag Semi-Bold"/>
              </a:rPr>
              <a:t>DATABASE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777091">
            <a:off x="9188763" y="-5135391"/>
            <a:ext cx="12593372" cy="9679254"/>
          </a:xfrm>
          <a:custGeom>
            <a:avLst/>
            <a:gdLst/>
            <a:ahLst/>
            <a:cxnLst/>
            <a:rect r="r" b="b" t="t" l="l"/>
            <a:pathLst>
              <a:path h="9679254" w="12593372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573" r="-36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90039">
            <a:off x="-5433815" y="2768860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2609" y="3467194"/>
            <a:ext cx="457583" cy="434288"/>
          </a:xfrm>
          <a:custGeom>
            <a:avLst/>
            <a:gdLst/>
            <a:ahLst/>
            <a:cxnLst/>
            <a:rect r="r" b="b" t="t" l="l"/>
            <a:pathLst>
              <a:path h="434288" w="457583">
                <a:moveTo>
                  <a:pt x="0" y="0"/>
                </a:moveTo>
                <a:lnTo>
                  <a:pt x="457583" y="0"/>
                </a:lnTo>
                <a:lnTo>
                  <a:pt x="457583" y="434288"/>
                </a:lnTo>
                <a:lnTo>
                  <a:pt x="0" y="434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15268" y="3467194"/>
            <a:ext cx="457583" cy="434288"/>
          </a:xfrm>
          <a:custGeom>
            <a:avLst/>
            <a:gdLst/>
            <a:ahLst/>
            <a:cxnLst/>
            <a:rect r="r" b="b" t="t" l="l"/>
            <a:pathLst>
              <a:path h="434288" w="457583">
                <a:moveTo>
                  <a:pt x="0" y="0"/>
                </a:moveTo>
                <a:lnTo>
                  <a:pt x="457584" y="0"/>
                </a:lnTo>
                <a:lnTo>
                  <a:pt x="457584" y="434288"/>
                </a:lnTo>
                <a:lnTo>
                  <a:pt x="0" y="434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83067" y="3311618"/>
            <a:ext cx="1659582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ileron Bold"/>
              </a:rPr>
              <a:t>MySQL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5727" y="3311618"/>
            <a:ext cx="4445645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ileron Bold"/>
              </a:rPr>
              <a:t>MySQL Workbench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382609" y="4555173"/>
            <a:ext cx="4794180" cy="4703127"/>
            <a:chOff x="0" y="0"/>
            <a:chExt cx="6392240" cy="62708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817456"/>
              <a:ext cx="6392240" cy="3635587"/>
            </a:xfrm>
            <a:custGeom>
              <a:avLst/>
              <a:gdLst/>
              <a:ahLst/>
              <a:cxnLst/>
              <a:rect r="r" b="b" t="t" l="l"/>
              <a:pathLst>
                <a:path h="3635587" w="6392240">
                  <a:moveTo>
                    <a:pt x="0" y="0"/>
                  </a:moveTo>
                  <a:lnTo>
                    <a:pt x="6392240" y="0"/>
                  </a:lnTo>
                  <a:lnTo>
                    <a:pt x="6392240" y="3635587"/>
                  </a:lnTo>
                  <a:lnTo>
                    <a:pt x="0" y="3635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2635250"/>
              <a:ext cx="6392240" cy="3635587"/>
            </a:xfrm>
            <a:custGeom>
              <a:avLst/>
              <a:gdLst/>
              <a:ahLst/>
              <a:cxnLst/>
              <a:rect r="r" b="b" t="t" l="l"/>
              <a:pathLst>
                <a:path h="3635587" w="6392240">
                  <a:moveTo>
                    <a:pt x="0" y="0"/>
                  </a:moveTo>
                  <a:lnTo>
                    <a:pt x="6392240" y="0"/>
                  </a:lnTo>
                  <a:lnTo>
                    <a:pt x="6392240" y="3635586"/>
                  </a:lnTo>
                  <a:lnTo>
                    <a:pt x="0" y="3635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524143" y="12968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ID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706948" y="12968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Numero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4655" y="31891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54655" y="5106881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694248" y="31891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542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628902" y="5106881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8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151122" y="-57150"/>
              <a:ext cx="4089995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Garet"/>
                </a:rPr>
                <a:t>Numeros Table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040353" y="4555173"/>
            <a:ext cx="7218947" cy="4703127"/>
            <a:chOff x="0" y="0"/>
            <a:chExt cx="9625263" cy="62708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784436"/>
              <a:ext cx="9625263" cy="5486400"/>
            </a:xfrm>
            <a:custGeom>
              <a:avLst/>
              <a:gdLst/>
              <a:ahLst/>
              <a:cxnLst/>
              <a:rect r="r" b="b" t="t" l="l"/>
              <a:pathLst>
                <a:path h="5486400" w="9625263">
                  <a:moveTo>
                    <a:pt x="0" y="0"/>
                  </a:moveTo>
                  <a:lnTo>
                    <a:pt x="9625263" y="0"/>
                  </a:lnTo>
                  <a:lnTo>
                    <a:pt x="9625263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502258" y="12968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ID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303565" y="1273212"/>
              <a:ext cx="301813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Username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518718" y="1273212"/>
              <a:ext cx="2965708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Password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02258" y="5076414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2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704752" y="31891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omar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704752" y="5106881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fairouz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911111" y="31891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@6jha7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6911111" y="5106881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@1234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98393" y="3189182"/>
              <a:ext cx="22157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Loubag"/>
                </a:rPr>
                <a:t>1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085977" y="-57150"/>
              <a:ext cx="3273822" cy="676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Garet"/>
                </a:rPr>
                <a:t> Users Table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68479" y="1028700"/>
            <a:ext cx="1661052" cy="1661052"/>
            <a:chOff x="0" y="0"/>
            <a:chExt cx="2214736" cy="221473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2214736" cy="2214736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387BA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122334" y="81135"/>
              <a:ext cx="1970067" cy="2133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199"/>
                </a:lnSpc>
              </a:pPr>
              <a:r>
                <a:rPr lang="en-US" sz="9999">
                  <a:solidFill>
                    <a:srgbClr val="000000"/>
                  </a:solidFill>
                  <a:latin typeface="Loubag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07552" y="3679752"/>
            <a:ext cx="12533327" cy="26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515"/>
              </a:lnSpc>
              <a:spcBef>
                <a:spcPct val="0"/>
              </a:spcBef>
            </a:pPr>
            <a:r>
              <a:rPr lang="en-US" sz="15368">
                <a:solidFill>
                  <a:srgbClr val="000000"/>
                </a:solidFill>
                <a:latin typeface="Loubag Semi-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711948">
            <a:off x="9416629" y="-3351043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711948">
            <a:off x="8885282" y="-4094736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711948">
            <a:off x="9797904" y="-4118116"/>
            <a:ext cx="12639279" cy="11283429"/>
          </a:xfrm>
          <a:custGeom>
            <a:avLst/>
            <a:gdLst/>
            <a:ahLst/>
            <a:cxnLst/>
            <a:rect r="r" b="b" t="t" l="l"/>
            <a:pathLst>
              <a:path h="11283429" w="1263927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31423" y="6768301"/>
            <a:ext cx="58197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Do you have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DAF6yZz2FCA</dc:identifier>
  <dcterms:modified xsi:type="dcterms:W3CDTF">2011-08-01T06:04:30Z</dcterms:modified>
  <cp:revision>1</cp:revision>
  <dc:title>Addition and Subtraction Word Problems Math Presentation Orange in Pink and Purple Groovy Style</dc:title>
</cp:coreProperties>
</file>