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77" r:id="rId4"/>
    <p:sldId id="278" r:id="rId5"/>
    <p:sldId id="279" r:id="rId6"/>
    <p:sldId id="280" r:id="rId7"/>
    <p:sldId id="281" r:id="rId8"/>
    <p:sldId id="286" r:id="rId9"/>
    <p:sldId id="288" r:id="rId10"/>
    <p:sldId id="28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6A1A39-75FE-4D6B-9E06-B540272FEAB4}"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326072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6A1A39-75FE-4D6B-9E06-B540272FEAB4}"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100649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6A1A39-75FE-4D6B-9E06-B540272FEAB4}"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237952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6A1A39-75FE-4D6B-9E06-B540272FEAB4}"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133434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A1A39-75FE-4D6B-9E06-B540272FEAB4}"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37702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6A1A39-75FE-4D6B-9E06-B540272FEAB4}" type="datetimeFigureOut">
              <a:rPr lang="en-US" smtClean="0"/>
              <a:t>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34354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6A1A39-75FE-4D6B-9E06-B540272FEAB4}" type="datetimeFigureOut">
              <a:rPr lang="en-US" smtClean="0"/>
              <a:t>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103171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6A1A39-75FE-4D6B-9E06-B540272FEAB4}" type="datetimeFigureOut">
              <a:rPr lang="en-US" smtClean="0"/>
              <a:t>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171823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A1A39-75FE-4D6B-9E06-B540272FEAB4}" type="datetimeFigureOut">
              <a:rPr lang="en-US" smtClean="0"/>
              <a:t>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294908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A1A39-75FE-4D6B-9E06-B540272FEAB4}" type="datetimeFigureOut">
              <a:rPr lang="en-US" smtClean="0"/>
              <a:t>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3273747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A1A39-75FE-4D6B-9E06-B540272FEAB4}" type="datetimeFigureOut">
              <a:rPr lang="en-US" smtClean="0"/>
              <a:t>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6EB94-BFEE-410D-8BB9-5EEB59FF8FE9}" type="slidenum">
              <a:rPr lang="en-US" smtClean="0"/>
              <a:t>‹#›</a:t>
            </a:fld>
            <a:endParaRPr lang="en-US"/>
          </a:p>
        </p:txBody>
      </p:sp>
    </p:spTree>
    <p:extLst>
      <p:ext uri="{BB962C8B-B14F-4D97-AF65-F5344CB8AC3E}">
        <p14:creationId xmlns:p14="http://schemas.microsoft.com/office/powerpoint/2010/main" val="410206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A1A39-75FE-4D6B-9E06-B540272FEAB4}" type="datetimeFigureOut">
              <a:rPr lang="en-US" smtClean="0"/>
              <a:t>1/23/20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6EB94-BFEE-410D-8BB9-5EEB59FF8FE9}" type="slidenum">
              <a:rPr lang="en-US" smtClean="0"/>
              <a:t>‹#›</a:t>
            </a:fld>
            <a:endParaRPr lang="en-US"/>
          </a:p>
        </p:txBody>
      </p:sp>
    </p:spTree>
    <p:extLst>
      <p:ext uri="{BB962C8B-B14F-4D97-AF65-F5344CB8AC3E}">
        <p14:creationId xmlns:p14="http://schemas.microsoft.com/office/powerpoint/2010/main" val="2942615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0" y="3570"/>
            <a:ext cx="4538631" cy="4856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solidFill>
                  <a:schemeClr val="bg1"/>
                </a:solidFill>
                <a:latin typeface="Times New Roman" panose="02020603050405020304" pitchFamily="18" charset="0"/>
                <a:cs typeface="Times New Roman" panose="02020603050405020304" pitchFamily="18" charset="0"/>
              </a:rPr>
              <a:t>COLUMBIA ASTROPHYSICS LABORATORY</a:t>
            </a:r>
          </a:p>
        </p:txBody>
      </p:sp>
      <p:pic>
        <p:nvPicPr>
          <p:cNvPr id="4" name="Picture 3"/>
          <p:cNvPicPr>
            <a:picLocks noChangeAspect="1"/>
          </p:cNvPicPr>
          <p:nvPr/>
        </p:nvPicPr>
        <p:blipFill rotWithShape="1">
          <a:blip r:embed="rId2"/>
          <a:srcRect l="291"/>
          <a:stretch/>
        </p:blipFill>
        <p:spPr>
          <a:xfrm>
            <a:off x="0" y="61018"/>
            <a:ext cx="8212975" cy="3338825"/>
          </a:xfrm>
          <a:prstGeom prst="rect">
            <a:avLst/>
          </a:prstGeom>
        </p:spPr>
      </p:pic>
      <p:pic>
        <p:nvPicPr>
          <p:cNvPr id="5" name="Picture 4"/>
          <p:cNvPicPr>
            <a:picLocks noChangeAspect="1"/>
          </p:cNvPicPr>
          <p:nvPr/>
        </p:nvPicPr>
        <p:blipFill>
          <a:blip r:embed="rId3"/>
          <a:stretch>
            <a:fillRect/>
          </a:stretch>
        </p:blipFill>
        <p:spPr>
          <a:xfrm>
            <a:off x="0" y="3366934"/>
            <a:ext cx="8212975" cy="3432013"/>
          </a:xfrm>
          <a:prstGeom prst="rect">
            <a:avLst/>
          </a:prstGeom>
        </p:spPr>
      </p:pic>
      <p:sp>
        <p:nvSpPr>
          <p:cNvPr id="7" name="Subtitle 2"/>
          <p:cNvSpPr txBox="1">
            <a:spLocks/>
          </p:cNvSpPr>
          <p:nvPr/>
        </p:nvSpPr>
        <p:spPr>
          <a:xfrm>
            <a:off x="8279476" y="425041"/>
            <a:ext cx="3782291" cy="5577840"/>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i="1" dirty="0">
                <a:latin typeface="Adobe Devanagari" panose="02040503050201020203" pitchFamily="18" charset="0"/>
                <a:cs typeface="Adobe Devanagari" panose="02040503050201020203" pitchFamily="18" charset="0"/>
              </a:rPr>
              <a:t>Located in New York City, Columbia University offers a graduate program in astronomy and astrophysics with a primary focus on the development of research skills. The goal of this program is to produce creative and independent scientists who will advance the frontiers of our discipline, educate the next generation of astronomers, and engage the public in our endeavor to understand the Universe. </a:t>
            </a:r>
          </a:p>
          <a:p>
            <a:pPr marL="0" indent="0" algn="just">
              <a:buNone/>
            </a:pPr>
            <a:r>
              <a:rPr lang="en-US" sz="1800" i="1" dirty="0">
                <a:latin typeface="Adobe Devanagari" panose="02040503050201020203" pitchFamily="18" charset="0"/>
                <a:cs typeface="Adobe Devanagari" panose="02040503050201020203" pitchFamily="18" charset="0"/>
              </a:rPr>
              <a:t>Our community includes faculty, researchers, and students in Astronomy and Astrophysics at Columbia University, Barnard College, NASA’s Goddard Institute for Space Studies, the American Museum of Natural History and the Simons Center for Computational Astronomy, all of whom are pursuing a wide range of theoretical, computational, observational, and experimental research</a:t>
            </a:r>
            <a:r>
              <a:rPr lang="en-US" sz="2000" i="1" dirty="0">
                <a:latin typeface="Adobe Devanagari" panose="02040503050201020203" pitchFamily="18" charset="0"/>
                <a:cs typeface="Adobe Devanagari" panose="02040503050201020203" pitchFamily="18" charset="0"/>
              </a:rPr>
              <a:t>.</a:t>
            </a:r>
          </a:p>
        </p:txBody>
      </p:sp>
    </p:spTree>
    <p:extLst>
      <p:ext uri="{BB962C8B-B14F-4D97-AF65-F5344CB8AC3E}">
        <p14:creationId xmlns:p14="http://schemas.microsoft.com/office/powerpoint/2010/main" val="721476382"/>
      </p:ext>
    </p:extLst>
  </p:cSld>
  <p:clrMapOvr>
    <a:masterClrMapping/>
  </p:clrMapOvr>
  <mc:AlternateContent xmlns:mc="http://schemas.openxmlformats.org/markup-compatibility/2006" xmlns:p14="http://schemas.microsoft.com/office/powerpoint/2010/main">
    <mc:Choice Requires="p14">
      <p:transition spd="slow" p14:dur="800" advClick="0" advTm="12000">
        <p14:flythrough/>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ppt_x</p:attrName>
                                        </p:attrNameLst>
                                      </p:cBhvr>
                                      <p:tavLst>
                                        <p:tav tm="0">
                                          <p:val>
                                            <p:strVal val="#ppt_x"/>
                                          </p:val>
                                        </p:tav>
                                        <p:tav tm="100000">
                                          <p:val>
                                            <p:strVal val="#ppt_x"/>
                                          </p:val>
                                        </p:tav>
                                      </p:tavLst>
                                    </p:anim>
                                    <p:anim calcmode="lin" valueType="num">
                                      <p:cBhvr>
                                        <p:cTn id="9" dur="2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499533" y="5897263"/>
            <a:ext cx="7539774" cy="7196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solidFill>
                <a:srgbClr val="002060"/>
              </a:solidFill>
              <a:latin typeface="Times New Roman" panose="02020603050405020304" pitchFamily="18" charset="0"/>
              <a:cs typeface="Times New Roman" panose="02020603050405020304" pitchFamily="18" charset="0"/>
            </a:endParaRPr>
          </a:p>
          <a:p>
            <a:pPr algn="l"/>
            <a:r>
              <a:rPr lang="en-US" sz="1600" dirty="0">
                <a:solidFill>
                  <a:srgbClr val="002060"/>
                </a:solidFill>
                <a:latin typeface="Times New Roman" panose="02020603050405020304" pitchFamily="18" charset="0"/>
                <a:cs typeface="Times New Roman" panose="02020603050405020304" pitchFamily="18" charset="0"/>
              </a:rPr>
              <a:t>Astronomy Department– 14</a:t>
            </a:r>
            <a:r>
              <a:rPr lang="en-US" sz="1600" baseline="30000" dirty="0">
                <a:solidFill>
                  <a:srgbClr val="002060"/>
                </a:solidFill>
                <a:latin typeface="Times New Roman" panose="02020603050405020304" pitchFamily="18" charset="0"/>
                <a:cs typeface="Times New Roman" panose="02020603050405020304" pitchFamily="18" charset="0"/>
              </a:rPr>
              <a:t>th</a:t>
            </a:r>
            <a:r>
              <a:rPr lang="en-US" sz="1600" dirty="0">
                <a:solidFill>
                  <a:srgbClr val="002060"/>
                </a:solidFill>
                <a:latin typeface="Times New Roman" panose="02020603050405020304" pitchFamily="18" charset="0"/>
                <a:cs typeface="Times New Roman" panose="02020603050405020304" pitchFamily="18" charset="0"/>
              </a:rPr>
              <a:t> floor</a:t>
            </a:r>
          </a:p>
        </p:txBody>
      </p:sp>
      <p:pic>
        <p:nvPicPr>
          <p:cNvPr id="9" name="Picture 8"/>
          <p:cNvPicPr>
            <a:picLocks noChangeAspect="1"/>
          </p:cNvPicPr>
          <p:nvPr/>
        </p:nvPicPr>
        <p:blipFill>
          <a:blip r:embed="rId2"/>
          <a:stretch>
            <a:fillRect/>
          </a:stretch>
        </p:blipFill>
        <p:spPr>
          <a:xfrm>
            <a:off x="264005" y="179930"/>
            <a:ext cx="11582929" cy="4119828"/>
          </a:xfrm>
          <a:prstGeom prst="rect">
            <a:avLst/>
          </a:prstGeom>
        </p:spPr>
      </p:pic>
      <p:sp>
        <p:nvSpPr>
          <p:cNvPr id="7" name="Line Callout 2 6"/>
          <p:cNvSpPr/>
          <p:nvPr/>
        </p:nvSpPr>
        <p:spPr>
          <a:xfrm>
            <a:off x="8317037" y="4348701"/>
            <a:ext cx="1439488" cy="612648"/>
          </a:xfrm>
          <a:prstGeom prst="borderCallout2">
            <a:avLst>
              <a:gd name="adj1" fmla="val -3054"/>
              <a:gd name="adj2" fmla="val 46234"/>
              <a:gd name="adj3" fmla="val -37251"/>
              <a:gd name="adj4" fmla="val 45915"/>
              <a:gd name="adj5" fmla="val -582831"/>
              <a:gd name="adj6" fmla="val 10429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Visitor’s Room</a:t>
            </a:r>
          </a:p>
          <a:p>
            <a:pPr algn="ctr"/>
            <a:endParaRPr lang="en-US" sz="900" i="1" dirty="0">
              <a:ln w="0"/>
              <a:solidFill>
                <a:schemeClr val="tx1"/>
              </a:solidFill>
            </a:endParaRPr>
          </a:p>
        </p:txBody>
      </p:sp>
      <p:sp>
        <p:nvSpPr>
          <p:cNvPr id="10" name="Line Callout 2 9"/>
          <p:cNvSpPr/>
          <p:nvPr/>
        </p:nvSpPr>
        <p:spPr>
          <a:xfrm>
            <a:off x="10289159" y="4348701"/>
            <a:ext cx="1439488" cy="612648"/>
          </a:xfrm>
          <a:prstGeom prst="borderCallout2">
            <a:avLst>
              <a:gd name="adj1" fmla="val -1697"/>
              <a:gd name="adj2" fmla="val 90122"/>
              <a:gd name="adj3" fmla="val -26004"/>
              <a:gd name="adj4" fmla="val 89833"/>
              <a:gd name="adj5" fmla="val -355316"/>
              <a:gd name="adj6" fmla="val 4436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Astronomy Library</a:t>
            </a:r>
          </a:p>
        </p:txBody>
      </p:sp>
      <p:sp>
        <p:nvSpPr>
          <p:cNvPr id="17" name="Rectangle 16"/>
          <p:cNvSpPr/>
          <p:nvPr/>
        </p:nvSpPr>
        <p:spPr>
          <a:xfrm>
            <a:off x="4900613" y="2671763"/>
            <a:ext cx="357187" cy="338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067300" y="2286000"/>
            <a:ext cx="501" cy="1180547"/>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5100638" y="2205038"/>
            <a:ext cx="1" cy="1261509"/>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64343" y="2649200"/>
            <a:ext cx="519613" cy="215444"/>
          </a:xfrm>
          <a:prstGeom prst="rect">
            <a:avLst/>
          </a:prstGeom>
          <a:noFill/>
        </p:spPr>
        <p:txBody>
          <a:bodyPr wrap="square" rtlCol="0">
            <a:spAutoFit/>
          </a:bodyPr>
          <a:lstStyle/>
          <a:p>
            <a:pPr algn="ctr"/>
            <a:r>
              <a:rPr lang="en-US" sz="800" dirty="0"/>
              <a:t>1422</a:t>
            </a:r>
          </a:p>
        </p:txBody>
      </p:sp>
      <p:sp>
        <p:nvSpPr>
          <p:cNvPr id="19" name="TextBox 18"/>
          <p:cNvSpPr txBox="1"/>
          <p:nvPr/>
        </p:nvSpPr>
        <p:spPr>
          <a:xfrm>
            <a:off x="5100638" y="2671763"/>
            <a:ext cx="519613" cy="215444"/>
          </a:xfrm>
          <a:prstGeom prst="rect">
            <a:avLst/>
          </a:prstGeom>
          <a:noFill/>
        </p:spPr>
        <p:txBody>
          <a:bodyPr wrap="square" rtlCol="0">
            <a:spAutoFit/>
          </a:bodyPr>
          <a:lstStyle/>
          <a:p>
            <a:pPr algn="ctr"/>
            <a:r>
              <a:rPr lang="en-US" sz="800" dirty="0"/>
              <a:t>1420</a:t>
            </a:r>
          </a:p>
        </p:txBody>
      </p:sp>
      <p:sp>
        <p:nvSpPr>
          <p:cNvPr id="20" name="TextBox 19"/>
          <p:cNvSpPr txBox="1"/>
          <p:nvPr/>
        </p:nvSpPr>
        <p:spPr>
          <a:xfrm>
            <a:off x="6807493" y="2887207"/>
            <a:ext cx="519613" cy="215444"/>
          </a:xfrm>
          <a:prstGeom prst="rect">
            <a:avLst/>
          </a:prstGeom>
          <a:noFill/>
        </p:spPr>
        <p:txBody>
          <a:bodyPr wrap="square" rtlCol="0">
            <a:spAutoFit/>
          </a:bodyPr>
          <a:lstStyle/>
          <a:p>
            <a:pPr algn="ctr"/>
            <a:r>
              <a:rPr lang="en-US" sz="800" dirty="0"/>
              <a:t>1414</a:t>
            </a:r>
          </a:p>
        </p:txBody>
      </p:sp>
      <p:sp>
        <p:nvSpPr>
          <p:cNvPr id="21" name="Rectangle 20"/>
          <p:cNvSpPr/>
          <p:nvPr/>
        </p:nvSpPr>
        <p:spPr>
          <a:xfrm>
            <a:off x="4752979" y="2128838"/>
            <a:ext cx="147634" cy="157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910139" y="2174081"/>
            <a:ext cx="0" cy="233363"/>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1082295">
            <a:off x="4735080" y="2123099"/>
            <a:ext cx="395289" cy="282762"/>
          </a:xfrm>
          <a:prstGeom prst="arc">
            <a:avLst>
              <a:gd name="adj1" fmla="val 16626787"/>
              <a:gd name="adj2" fmla="val 818041"/>
            </a:avLst>
          </a:prstGeom>
          <a:ln w="6350">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ine Callout 2 21"/>
          <p:cNvSpPr/>
          <p:nvPr/>
        </p:nvSpPr>
        <p:spPr>
          <a:xfrm>
            <a:off x="9211002" y="5016314"/>
            <a:ext cx="1439488" cy="612648"/>
          </a:xfrm>
          <a:prstGeom prst="borderCallout2">
            <a:avLst>
              <a:gd name="adj1" fmla="val -1697"/>
              <a:gd name="adj2" fmla="val 61247"/>
              <a:gd name="adj3" fmla="val -242744"/>
              <a:gd name="adj4" fmla="val 60974"/>
              <a:gd name="adj5" fmla="val -362798"/>
              <a:gd name="adj6" fmla="val 4551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Kitchen</a:t>
            </a:r>
          </a:p>
        </p:txBody>
      </p:sp>
      <p:sp>
        <p:nvSpPr>
          <p:cNvPr id="13" name="Rectangle 12"/>
          <p:cNvSpPr/>
          <p:nvPr/>
        </p:nvSpPr>
        <p:spPr>
          <a:xfrm>
            <a:off x="5276582" y="5564299"/>
            <a:ext cx="1439488" cy="92794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effectLst>
                  <a:outerShdw blurRad="38100" dist="38100" dir="2700000" algn="tl">
                    <a:srgbClr val="000000">
                      <a:alpha val="43137"/>
                    </a:srgbClr>
                  </a:outerShdw>
                </a:effectLst>
              </a:rPr>
              <a:t>Additional Graduate Student Office Room 207</a:t>
            </a:r>
          </a:p>
        </p:txBody>
      </p:sp>
      <p:cxnSp>
        <p:nvCxnSpPr>
          <p:cNvPr id="26" name="Straight Connector 25"/>
          <p:cNvCxnSpPr/>
          <p:nvPr/>
        </p:nvCxnSpPr>
        <p:spPr>
          <a:xfrm flipV="1">
            <a:off x="5996326" y="2756922"/>
            <a:ext cx="2200463" cy="12581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996326" y="1015377"/>
            <a:ext cx="2200463" cy="299967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Line Callout 2 24"/>
          <p:cNvSpPr/>
          <p:nvPr/>
        </p:nvSpPr>
        <p:spPr>
          <a:xfrm>
            <a:off x="264005" y="4351712"/>
            <a:ext cx="1439488" cy="612648"/>
          </a:xfrm>
          <a:prstGeom prst="borderCallout2">
            <a:avLst>
              <a:gd name="adj1" fmla="val -1697"/>
              <a:gd name="adj2" fmla="val 47966"/>
              <a:gd name="adj3" fmla="val -188468"/>
              <a:gd name="adj4" fmla="val 84575"/>
              <a:gd name="adj5" fmla="val -583553"/>
              <a:gd name="adj6" fmla="val 354034"/>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Jennifer </a:t>
            </a:r>
            <a:r>
              <a:rPr lang="en-US" sz="1050" dirty="0" err="1">
                <a:ln w="0"/>
                <a:solidFill>
                  <a:schemeClr val="tx1"/>
                </a:solidFill>
                <a:effectLst>
                  <a:outerShdw blurRad="38100" dist="19050" dir="2700000" algn="tl" rotWithShape="0">
                    <a:schemeClr val="dk1">
                      <a:alpha val="40000"/>
                    </a:schemeClr>
                  </a:outerShdw>
                </a:effectLst>
              </a:rPr>
              <a:t>Sokoloski</a:t>
            </a:r>
            <a:endParaRPr lang="en-US" sz="1050" dirty="0">
              <a:ln w="0"/>
              <a:solidFill>
                <a:schemeClr val="tx1"/>
              </a:solidFill>
              <a:effectLst>
                <a:outerShdw blurRad="38100" dist="19050" dir="2700000" algn="tl" rotWithShape="0">
                  <a:schemeClr val="dk1">
                    <a:alpha val="40000"/>
                  </a:schemeClr>
                </a:outerShdw>
              </a:effectLst>
            </a:endParaRPr>
          </a:p>
          <a:p>
            <a:pPr algn="ctr"/>
            <a:r>
              <a:rPr lang="en-US" sz="900" i="1" dirty="0">
                <a:ln w="0"/>
                <a:solidFill>
                  <a:schemeClr val="tx1"/>
                </a:solidFill>
              </a:rPr>
              <a:t>Research Scientist</a:t>
            </a:r>
          </a:p>
        </p:txBody>
      </p:sp>
      <p:sp>
        <p:nvSpPr>
          <p:cNvPr id="27" name="Line Callout 2 26"/>
          <p:cNvSpPr/>
          <p:nvPr/>
        </p:nvSpPr>
        <p:spPr>
          <a:xfrm>
            <a:off x="1139227" y="5016314"/>
            <a:ext cx="1439488" cy="612648"/>
          </a:xfrm>
          <a:prstGeom prst="borderCallout2">
            <a:avLst>
              <a:gd name="adj1" fmla="val -1697"/>
              <a:gd name="adj2" fmla="val 47966"/>
              <a:gd name="adj3" fmla="val -126768"/>
              <a:gd name="adj4" fmla="val 73011"/>
              <a:gd name="adj5" fmla="val -363207"/>
              <a:gd name="adj6" fmla="val 248265"/>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Joseph Patterson</a:t>
            </a:r>
            <a:endParaRPr lang="en-US" sz="900" i="1" dirty="0">
              <a:ln w="0"/>
              <a:solidFill>
                <a:schemeClr val="tx1"/>
              </a:solidFill>
            </a:endParaRPr>
          </a:p>
          <a:p>
            <a:pPr algn="ctr"/>
            <a:r>
              <a:rPr lang="en-US" sz="900" i="1" dirty="0">
                <a:ln w="0"/>
                <a:solidFill>
                  <a:schemeClr val="tx1"/>
                </a:solidFill>
                <a:effectLst>
                  <a:outerShdw blurRad="38100" dist="19050" dir="2700000" algn="tl" rotWithShape="0">
                    <a:schemeClr val="dk1">
                      <a:alpha val="40000"/>
                    </a:schemeClr>
                  </a:outerShdw>
                </a:effectLst>
              </a:rPr>
              <a:t>Professor of Astronomy</a:t>
            </a:r>
            <a:endParaRPr lang="en-US" sz="1050" dirty="0">
              <a:ln w="0"/>
              <a:solidFill>
                <a:schemeClr val="tx1"/>
              </a:solidFill>
              <a:effectLst>
                <a:outerShdw blurRad="38100" dist="19050" dir="2700000" algn="tl" rotWithShape="0">
                  <a:schemeClr val="dk1">
                    <a:alpha val="40000"/>
                  </a:schemeClr>
                </a:outerShdw>
              </a:effectLst>
            </a:endParaRPr>
          </a:p>
        </p:txBody>
      </p:sp>
      <p:sp>
        <p:nvSpPr>
          <p:cNvPr id="29" name="Line Callout 2 28"/>
          <p:cNvSpPr/>
          <p:nvPr/>
        </p:nvSpPr>
        <p:spPr>
          <a:xfrm>
            <a:off x="2236127" y="4351712"/>
            <a:ext cx="1439488" cy="612648"/>
          </a:xfrm>
          <a:prstGeom prst="borderCallout2">
            <a:avLst>
              <a:gd name="adj1" fmla="val -1697"/>
              <a:gd name="adj2" fmla="val 47966"/>
              <a:gd name="adj3" fmla="val -20666"/>
              <a:gd name="adj4" fmla="val 48360"/>
              <a:gd name="adj5" fmla="val -252875"/>
              <a:gd name="adj6" fmla="val 216712"/>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Jacqueline Van </a:t>
            </a:r>
            <a:r>
              <a:rPr lang="en-US" sz="1050" dirty="0" err="1">
                <a:ln w="0"/>
                <a:solidFill>
                  <a:schemeClr val="tx1"/>
                </a:solidFill>
                <a:effectLst>
                  <a:outerShdw blurRad="38100" dist="19050" dir="2700000" algn="tl" rotWithShape="0">
                    <a:schemeClr val="dk1">
                      <a:alpha val="40000"/>
                    </a:schemeClr>
                  </a:outerShdw>
                </a:effectLst>
              </a:rPr>
              <a:t>Gorkom</a:t>
            </a:r>
            <a:endParaRPr lang="en-US" sz="1050" dirty="0">
              <a:ln w="0"/>
              <a:solidFill>
                <a:schemeClr val="tx1"/>
              </a:solidFill>
              <a:effectLst>
                <a:outerShdw blurRad="38100" dist="19050" dir="2700000" algn="tl" rotWithShape="0">
                  <a:schemeClr val="dk1">
                    <a:alpha val="40000"/>
                  </a:schemeClr>
                </a:outerShdw>
              </a:effectLst>
            </a:endParaRPr>
          </a:p>
          <a:p>
            <a:pPr algn="ctr"/>
            <a:r>
              <a:rPr lang="en-US" sz="900" i="1" dirty="0" err="1">
                <a:ln w="0"/>
                <a:solidFill>
                  <a:schemeClr val="tx1"/>
                </a:solidFill>
              </a:rPr>
              <a:t>Rutherfurd</a:t>
            </a:r>
            <a:r>
              <a:rPr lang="en-US" sz="900" i="1" dirty="0">
                <a:ln w="0"/>
                <a:solidFill>
                  <a:schemeClr val="tx1"/>
                </a:solidFill>
              </a:rPr>
              <a:t> Professor of Astronomy</a:t>
            </a:r>
          </a:p>
        </p:txBody>
      </p:sp>
      <p:sp>
        <p:nvSpPr>
          <p:cNvPr id="30" name="Line Callout 2 29"/>
          <p:cNvSpPr/>
          <p:nvPr/>
        </p:nvSpPr>
        <p:spPr>
          <a:xfrm>
            <a:off x="3313491" y="5016314"/>
            <a:ext cx="1439488" cy="612648"/>
          </a:xfrm>
          <a:prstGeom prst="borderCallout2">
            <a:avLst>
              <a:gd name="adj1" fmla="val -1697"/>
              <a:gd name="adj2" fmla="val 47966"/>
              <a:gd name="adj3" fmla="val -26897"/>
              <a:gd name="adj4" fmla="val 48376"/>
              <a:gd name="adj5" fmla="val -363885"/>
              <a:gd name="adj6" fmla="val 19724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Postdoctoral Office</a:t>
            </a:r>
          </a:p>
          <a:p>
            <a:pPr algn="ctr"/>
            <a:endParaRPr lang="en-US" sz="900" i="1" dirty="0">
              <a:ln w="0"/>
              <a:solidFill>
                <a:schemeClr val="tx1"/>
              </a:solidFill>
            </a:endParaRPr>
          </a:p>
        </p:txBody>
      </p:sp>
      <p:sp>
        <p:nvSpPr>
          <p:cNvPr id="31" name="Line Callout 2 30"/>
          <p:cNvSpPr/>
          <p:nvPr/>
        </p:nvSpPr>
        <p:spPr>
          <a:xfrm>
            <a:off x="5276582" y="4348701"/>
            <a:ext cx="1439488" cy="612648"/>
          </a:xfrm>
          <a:prstGeom prst="borderCallout2">
            <a:avLst>
              <a:gd name="adj1" fmla="val -1697"/>
              <a:gd name="adj2" fmla="val 47966"/>
              <a:gd name="adj3" fmla="val -51320"/>
              <a:gd name="adj4" fmla="val 47799"/>
              <a:gd name="adj5" fmla="val -213274"/>
              <a:gd name="adj6" fmla="val 12390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Graduate Students </a:t>
            </a:r>
          </a:p>
          <a:p>
            <a:pPr algn="ctr"/>
            <a:r>
              <a:rPr lang="en-US" sz="1050" dirty="0">
                <a:ln w="0"/>
                <a:solidFill>
                  <a:schemeClr val="tx1"/>
                </a:solidFill>
                <a:effectLst>
                  <a:outerShdw blurRad="38100" dist="19050" dir="2700000" algn="tl" rotWithShape="0">
                    <a:schemeClr val="dk1">
                      <a:alpha val="40000"/>
                    </a:schemeClr>
                  </a:outerShdw>
                </a:effectLst>
              </a:rPr>
              <a:t>Offices</a:t>
            </a:r>
          </a:p>
          <a:p>
            <a:pPr algn="ctr"/>
            <a:endParaRPr lang="en-US" sz="900" i="1" dirty="0">
              <a:ln w="0"/>
              <a:solidFill>
                <a:schemeClr val="tx1"/>
              </a:solidFill>
            </a:endParaRPr>
          </a:p>
        </p:txBody>
      </p:sp>
      <p:sp>
        <p:nvSpPr>
          <p:cNvPr id="32" name="Line Callout 2 31"/>
          <p:cNvSpPr/>
          <p:nvPr/>
        </p:nvSpPr>
        <p:spPr>
          <a:xfrm>
            <a:off x="7036738" y="5016314"/>
            <a:ext cx="1439488" cy="612648"/>
          </a:xfrm>
          <a:prstGeom prst="borderCallout2">
            <a:avLst>
              <a:gd name="adj1" fmla="val -1697"/>
              <a:gd name="adj2" fmla="val 47966"/>
              <a:gd name="adj3" fmla="val -22255"/>
              <a:gd name="adj4" fmla="val 46690"/>
              <a:gd name="adj5" fmla="val -361632"/>
              <a:gd name="adj6" fmla="val 145123"/>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Jana </a:t>
            </a:r>
            <a:r>
              <a:rPr lang="en-US" sz="1050" dirty="0" err="1">
                <a:ln w="0"/>
                <a:solidFill>
                  <a:schemeClr val="tx1"/>
                </a:solidFill>
                <a:effectLst>
                  <a:outerShdw blurRad="38100" dist="19050" dir="2700000" algn="tl" rotWithShape="0">
                    <a:schemeClr val="dk1">
                      <a:alpha val="40000"/>
                    </a:schemeClr>
                  </a:outerShdw>
                </a:effectLst>
              </a:rPr>
              <a:t>Grcevich</a:t>
            </a:r>
            <a:endParaRPr lang="en-US" sz="1050" dirty="0">
              <a:ln w="0"/>
              <a:solidFill>
                <a:schemeClr val="tx1"/>
              </a:solidFill>
              <a:effectLst>
                <a:outerShdw blurRad="38100" dist="19050" dir="2700000" algn="tl" rotWithShape="0">
                  <a:schemeClr val="dk1">
                    <a:alpha val="40000"/>
                  </a:schemeClr>
                </a:outerShdw>
              </a:effectLst>
            </a:endParaRPr>
          </a:p>
          <a:p>
            <a:pPr algn="ctr"/>
            <a:r>
              <a:rPr lang="en-US" sz="900" i="1" dirty="0">
                <a:ln w="0"/>
                <a:solidFill>
                  <a:schemeClr val="tx1"/>
                </a:solidFill>
              </a:rPr>
              <a:t>Outreach Coordinator in the Columbia Astrophysics Laboratory</a:t>
            </a:r>
          </a:p>
        </p:txBody>
      </p:sp>
    </p:spTree>
    <p:extLst>
      <p:ext uri="{BB962C8B-B14F-4D97-AF65-F5344CB8AC3E}">
        <p14:creationId xmlns:p14="http://schemas.microsoft.com/office/powerpoint/2010/main" val="4201550647"/>
      </p:ext>
    </p:extLst>
  </p:cSld>
  <p:clrMapOvr>
    <a:masterClrMapping/>
  </p:clrMapOvr>
  <mc:AlternateContent xmlns:mc="http://schemas.openxmlformats.org/markup-compatibility/2006" xmlns:p14="http://schemas.microsoft.com/office/powerpoint/2010/main">
    <mc:Choice Requires="p14">
      <p:transition spd="slow" p14:dur="3500" advClick="0" advTm="12000">
        <p14:window dir="vert"/>
      </p:transition>
    </mc:Choice>
    <mc:Fallback xmlns="">
      <p:transition spd="slow" advClick="0" advTm="1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txBox="1">
            <a:spLocks/>
          </p:cNvSpPr>
          <p:nvPr/>
        </p:nvSpPr>
        <p:spPr>
          <a:xfrm>
            <a:off x="3906979" y="224444"/>
            <a:ext cx="7897090" cy="6176356"/>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i="1" dirty="0">
                <a:latin typeface="Adobe Devanagari" panose="02040503050201020203" pitchFamily="18" charset="0"/>
                <a:cs typeface="Adobe Devanagari" panose="02040503050201020203" pitchFamily="18" charset="0"/>
              </a:rPr>
              <a:t>The graduate program for the Ph.D. is designed to foster the intellectual and professional development of our students. To this end, graduate students are fully integrated into all of our Department’s activities.</a:t>
            </a:r>
          </a:p>
          <a:p>
            <a:pPr marL="0" indent="0" algn="just">
              <a:buNone/>
            </a:pPr>
            <a:r>
              <a:rPr lang="en-US" sz="1600" i="1" dirty="0">
                <a:latin typeface="Adobe Devanagari" panose="02040503050201020203" pitchFamily="18" charset="0"/>
                <a:cs typeface="Adobe Devanagari" panose="02040503050201020203" pitchFamily="18" charset="0"/>
              </a:rPr>
              <a:t>The primary goal of the program is to cultivate the ability to perform original, independent research. Shortly after arrival on campus, incoming students choose their first faculty-guided research project. In the first two years, each student will work with two different faculty members in two distinct areas of astronomy. Many students submit the results of these research projects for publication in professional journals. Instead of a traditional qualifying exam, research exams are held at the completion of the first and second year. Our course requirements are designed to impart the knowledge necessary for research in astronomy. The culmination of this two years of preparation comes in the form of a dissertation proposal presented before a committee in the third year. The remaining part of the graduate student's career is devoted to completing a seminal piece of original research.</a:t>
            </a:r>
          </a:p>
          <a:p>
            <a:pPr marL="0" indent="0" algn="just">
              <a:buNone/>
            </a:pPr>
            <a:r>
              <a:rPr lang="en-US" sz="1600" i="1" dirty="0">
                <a:latin typeface="Adobe Devanagari" panose="02040503050201020203" pitchFamily="18" charset="0"/>
                <a:cs typeface="Adobe Devanagari" panose="02040503050201020203" pitchFamily="18" charset="0"/>
              </a:rPr>
              <a:t>The graduate program for the Ph.D. is designed to foster the intellectual and professional development of our students. To this end, graduate students are fully integrated into all of our Department’s activities. The primary goal of the program is to cultivate the ability to perform original, independent research. Shortly after arrival on campus, incoming students choose their first faculty-guided research project. In the first two years, each student will work with two different faculty members in two distinct areas of astronomy. Many students submit the results of these research projects for publication in professional journals. Instead of a traditional qualifying exam, research exams are held at the completion of the first and second year. Our course requirements are designed to impart the knowledge necessary for research in astronomy. The culmination of this two years of preparation comes in the form of a dissertation proposal presented before a committee in the third year. The remaining part of the graduate student's career is devoted to completing a seminal piece of original research.</a:t>
            </a:r>
          </a:p>
        </p:txBody>
      </p:sp>
      <p:pic>
        <p:nvPicPr>
          <p:cNvPr id="2" name="Picture 1"/>
          <p:cNvPicPr>
            <a:picLocks noChangeAspect="1"/>
          </p:cNvPicPr>
          <p:nvPr/>
        </p:nvPicPr>
        <p:blipFill>
          <a:blip r:embed="rId2"/>
          <a:stretch>
            <a:fillRect/>
          </a:stretch>
        </p:blipFill>
        <p:spPr>
          <a:xfrm>
            <a:off x="91440" y="90388"/>
            <a:ext cx="3373320" cy="3334456"/>
          </a:xfrm>
          <a:prstGeom prst="rect">
            <a:avLst/>
          </a:prstGeom>
        </p:spPr>
      </p:pic>
      <p:pic>
        <p:nvPicPr>
          <p:cNvPr id="6" name="Picture 5"/>
          <p:cNvPicPr>
            <a:picLocks noChangeAspect="1"/>
          </p:cNvPicPr>
          <p:nvPr/>
        </p:nvPicPr>
        <p:blipFill>
          <a:blip r:embed="rId3"/>
          <a:stretch>
            <a:fillRect/>
          </a:stretch>
        </p:blipFill>
        <p:spPr>
          <a:xfrm>
            <a:off x="91440" y="3358342"/>
            <a:ext cx="3404189" cy="3412071"/>
          </a:xfrm>
          <a:prstGeom prst="rect">
            <a:avLst/>
          </a:prstGeom>
        </p:spPr>
      </p:pic>
    </p:spTree>
    <p:extLst>
      <p:ext uri="{BB962C8B-B14F-4D97-AF65-F5344CB8AC3E}">
        <p14:creationId xmlns:p14="http://schemas.microsoft.com/office/powerpoint/2010/main" val="4063512562"/>
      </p:ext>
    </p:extLst>
  </p:cSld>
  <p:clrMapOvr>
    <a:masterClrMapping/>
  </p:clrMapOvr>
  <mc:AlternateContent xmlns:mc="http://schemas.openxmlformats.org/markup-compatibility/2006" xmlns:p14="http://schemas.microsoft.com/office/powerpoint/2010/main">
    <mc:Choice Requires="p14">
      <p:transition spd="slow" p14:dur="3000" advClick="0" advTm="15000"/>
    </mc:Choice>
    <mc:Fallback xmlns="">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ppt_x</p:attrName>
                                        </p:attrNameLst>
                                      </p:cBhvr>
                                      <p:tavLst>
                                        <p:tav tm="0">
                                          <p:val>
                                            <p:strVal val="#ppt_x"/>
                                          </p:val>
                                        </p:tav>
                                        <p:tav tm="100000">
                                          <p:val>
                                            <p:strVal val="#ppt_x"/>
                                          </p:val>
                                        </p:tav>
                                      </p:tavLst>
                                    </p:anim>
                                    <p:anim calcmode="lin" valueType="num">
                                      <p:cBhvr>
                                        <p:cTn id="9" dur="2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903"/>
          <a:stretch/>
        </p:blipFill>
        <p:spPr>
          <a:xfrm>
            <a:off x="0" y="0"/>
            <a:ext cx="1668527" cy="6858000"/>
          </a:xfrm>
          <a:prstGeom prst="rect">
            <a:avLst/>
          </a:prstGeom>
        </p:spPr>
      </p:pic>
      <p:pic>
        <p:nvPicPr>
          <p:cNvPr id="8" name="Picture 7"/>
          <p:cNvPicPr>
            <a:picLocks noChangeAspect="1"/>
          </p:cNvPicPr>
          <p:nvPr/>
        </p:nvPicPr>
        <p:blipFill>
          <a:blip r:embed="rId3"/>
          <a:stretch>
            <a:fillRect/>
          </a:stretch>
        </p:blipFill>
        <p:spPr>
          <a:xfrm>
            <a:off x="3158833" y="78933"/>
            <a:ext cx="8590771" cy="6737501"/>
          </a:xfrm>
          <a:prstGeom prst="rect">
            <a:avLst/>
          </a:prstGeom>
        </p:spPr>
      </p:pic>
    </p:spTree>
    <p:extLst>
      <p:ext uri="{BB962C8B-B14F-4D97-AF65-F5344CB8AC3E}">
        <p14:creationId xmlns:p14="http://schemas.microsoft.com/office/powerpoint/2010/main" val="1359096008"/>
      </p:ext>
    </p:extLst>
  </p:cSld>
  <p:clrMapOvr>
    <a:masterClrMapping/>
  </p:clrMapOvr>
  <mc:AlternateContent xmlns:mc="http://schemas.openxmlformats.org/markup-compatibility/2006" xmlns:p14="http://schemas.microsoft.com/office/powerpoint/2010/main">
    <mc:Choice Requires="p14">
      <p:transition spd="slow" p14:dur="3000" advClick="0" advTm="12000"/>
    </mc:Choice>
    <mc:Fallback xmlns="">
      <p:transition spd="slow" advClick="0" advTm="1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903"/>
          <a:stretch/>
        </p:blipFill>
        <p:spPr>
          <a:xfrm>
            <a:off x="0" y="0"/>
            <a:ext cx="1668527" cy="6858000"/>
          </a:xfrm>
          <a:prstGeom prst="rect">
            <a:avLst/>
          </a:prstGeom>
        </p:spPr>
      </p:pic>
      <p:pic>
        <p:nvPicPr>
          <p:cNvPr id="2" name="Picture 1"/>
          <p:cNvPicPr>
            <a:picLocks noChangeAspect="1"/>
          </p:cNvPicPr>
          <p:nvPr/>
        </p:nvPicPr>
        <p:blipFill>
          <a:blip r:embed="rId3"/>
          <a:stretch>
            <a:fillRect/>
          </a:stretch>
        </p:blipFill>
        <p:spPr>
          <a:xfrm>
            <a:off x="2676526" y="404812"/>
            <a:ext cx="8667750" cy="6048375"/>
          </a:xfrm>
          <a:prstGeom prst="rect">
            <a:avLst/>
          </a:prstGeom>
        </p:spPr>
      </p:pic>
    </p:spTree>
    <p:extLst>
      <p:ext uri="{BB962C8B-B14F-4D97-AF65-F5344CB8AC3E}">
        <p14:creationId xmlns:p14="http://schemas.microsoft.com/office/powerpoint/2010/main" val="4286613063"/>
      </p:ext>
    </p:extLst>
  </p:cSld>
  <p:clrMapOvr>
    <a:masterClrMapping/>
  </p:clrMapOvr>
  <mc:AlternateContent xmlns:mc="http://schemas.openxmlformats.org/markup-compatibility/2006" xmlns:p14="http://schemas.microsoft.com/office/powerpoint/2010/main">
    <mc:Choice Requires="p14">
      <p:transition spd="slow" p14:dur="3000" advClick="0" advTm="12000"/>
    </mc:Choice>
    <mc:Fallback xmlns="">
      <p:transition spd="slow" advClick="0" advTm="1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903"/>
          <a:stretch/>
        </p:blipFill>
        <p:spPr>
          <a:xfrm>
            <a:off x="0" y="0"/>
            <a:ext cx="1668527" cy="6858000"/>
          </a:xfrm>
          <a:prstGeom prst="rect">
            <a:avLst/>
          </a:prstGeom>
        </p:spPr>
      </p:pic>
      <p:pic>
        <p:nvPicPr>
          <p:cNvPr id="3" name="Picture 2"/>
          <p:cNvPicPr>
            <a:picLocks noChangeAspect="1"/>
          </p:cNvPicPr>
          <p:nvPr/>
        </p:nvPicPr>
        <p:blipFill>
          <a:blip r:embed="rId3"/>
          <a:stretch>
            <a:fillRect/>
          </a:stretch>
        </p:blipFill>
        <p:spPr>
          <a:xfrm>
            <a:off x="2631411" y="331210"/>
            <a:ext cx="8858250" cy="3286125"/>
          </a:xfrm>
          <a:prstGeom prst="rect">
            <a:avLst/>
          </a:prstGeom>
        </p:spPr>
      </p:pic>
      <p:pic>
        <p:nvPicPr>
          <p:cNvPr id="5" name="Picture 4"/>
          <p:cNvPicPr>
            <a:picLocks noChangeAspect="1"/>
          </p:cNvPicPr>
          <p:nvPr/>
        </p:nvPicPr>
        <p:blipFill>
          <a:blip r:embed="rId4"/>
          <a:stretch>
            <a:fillRect/>
          </a:stretch>
        </p:blipFill>
        <p:spPr>
          <a:xfrm>
            <a:off x="2731424" y="3886286"/>
            <a:ext cx="8658225" cy="2676525"/>
          </a:xfrm>
          <a:prstGeom prst="rect">
            <a:avLst/>
          </a:prstGeom>
        </p:spPr>
      </p:pic>
    </p:spTree>
    <p:extLst>
      <p:ext uri="{BB962C8B-B14F-4D97-AF65-F5344CB8AC3E}">
        <p14:creationId xmlns:p14="http://schemas.microsoft.com/office/powerpoint/2010/main" val="202756185"/>
      </p:ext>
    </p:extLst>
  </p:cSld>
  <p:clrMapOvr>
    <a:masterClrMapping/>
  </p:clrMapOvr>
  <mc:AlternateContent xmlns:mc="http://schemas.openxmlformats.org/markup-compatibility/2006" xmlns:p14="http://schemas.microsoft.com/office/powerpoint/2010/main">
    <mc:Choice Requires="p14">
      <p:transition spd="slow" p14:dur="3000" advClick="0" advTm="12000"/>
    </mc:Choice>
    <mc:Fallback xmlns="">
      <p:transition spd="slow" advClick="0" advTm="1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903"/>
          <a:stretch/>
        </p:blipFill>
        <p:spPr>
          <a:xfrm>
            <a:off x="0" y="0"/>
            <a:ext cx="1668527" cy="6858000"/>
          </a:xfrm>
          <a:prstGeom prst="rect">
            <a:avLst/>
          </a:prstGeom>
        </p:spPr>
      </p:pic>
      <p:pic>
        <p:nvPicPr>
          <p:cNvPr id="6" name="Picture 5"/>
          <p:cNvPicPr>
            <a:picLocks noChangeAspect="1"/>
          </p:cNvPicPr>
          <p:nvPr/>
        </p:nvPicPr>
        <p:blipFill>
          <a:blip r:embed="rId3"/>
          <a:stretch>
            <a:fillRect/>
          </a:stretch>
        </p:blipFill>
        <p:spPr>
          <a:xfrm>
            <a:off x="3241964" y="45288"/>
            <a:ext cx="8005156" cy="6812712"/>
          </a:xfrm>
          <a:prstGeom prst="rect">
            <a:avLst/>
          </a:prstGeom>
        </p:spPr>
      </p:pic>
    </p:spTree>
    <p:extLst>
      <p:ext uri="{BB962C8B-B14F-4D97-AF65-F5344CB8AC3E}">
        <p14:creationId xmlns:p14="http://schemas.microsoft.com/office/powerpoint/2010/main" val="2872229258"/>
      </p:ext>
    </p:extLst>
  </p:cSld>
  <p:clrMapOvr>
    <a:masterClrMapping/>
  </p:clrMapOvr>
  <mc:AlternateContent xmlns:mc="http://schemas.openxmlformats.org/markup-compatibility/2006" xmlns:p14="http://schemas.microsoft.com/office/powerpoint/2010/main">
    <mc:Choice Requires="p14">
      <p:transition spd="slow" p14:dur="3000" advClick="0" advTm="12000"/>
    </mc:Choice>
    <mc:Fallback xmlns="">
      <p:transition spd="slow" advClick="0" advTm="1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2951"/>
            <a:ext cx="8791575" cy="447675"/>
          </a:xfrm>
          <a:prstGeom prst="rect">
            <a:avLst/>
          </a:prstGeom>
        </p:spPr>
      </p:pic>
      <p:pic>
        <p:nvPicPr>
          <p:cNvPr id="3" name="Picture 2"/>
          <p:cNvPicPr>
            <a:picLocks noChangeAspect="1"/>
          </p:cNvPicPr>
          <p:nvPr/>
        </p:nvPicPr>
        <p:blipFill rotWithShape="1">
          <a:blip r:embed="rId2"/>
          <a:srcRect r="60574"/>
          <a:stretch/>
        </p:blipFill>
        <p:spPr>
          <a:xfrm>
            <a:off x="8649653" y="62950"/>
            <a:ext cx="3466148" cy="447675"/>
          </a:xfrm>
          <a:prstGeom prst="rect">
            <a:avLst/>
          </a:prstGeom>
        </p:spPr>
      </p:pic>
      <p:sp>
        <p:nvSpPr>
          <p:cNvPr id="5" name="Rectangle 4"/>
          <p:cNvSpPr/>
          <p:nvPr/>
        </p:nvSpPr>
        <p:spPr>
          <a:xfrm>
            <a:off x="181200" y="-67156"/>
            <a:ext cx="4946675" cy="707886"/>
          </a:xfrm>
          <a:prstGeom prst="rect">
            <a:avLst/>
          </a:prstGeom>
          <a:noFill/>
        </p:spPr>
        <p:txBody>
          <a:bodyPr wrap="none" lIns="91440" tIns="45720" rIns="91440" bIns="45720">
            <a:spAutoFit/>
          </a:bodyPr>
          <a:lstStyle/>
          <a:p>
            <a:pPr algn="ctr"/>
            <a:r>
              <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AFFILIATED     FACULTY</a:t>
            </a:r>
          </a:p>
        </p:txBody>
      </p:sp>
      <p:pic>
        <p:nvPicPr>
          <p:cNvPr id="8" name="Picture 7"/>
          <p:cNvPicPr>
            <a:picLocks noChangeAspect="1"/>
          </p:cNvPicPr>
          <p:nvPr/>
        </p:nvPicPr>
        <p:blipFill>
          <a:blip r:embed="rId3"/>
          <a:stretch>
            <a:fillRect/>
          </a:stretch>
        </p:blipFill>
        <p:spPr>
          <a:xfrm>
            <a:off x="1373261" y="510624"/>
            <a:ext cx="9770770" cy="6347375"/>
          </a:xfrm>
          <a:prstGeom prst="rect">
            <a:avLst/>
          </a:prstGeom>
        </p:spPr>
      </p:pic>
    </p:spTree>
    <p:extLst>
      <p:ext uri="{BB962C8B-B14F-4D97-AF65-F5344CB8AC3E}">
        <p14:creationId xmlns:p14="http://schemas.microsoft.com/office/powerpoint/2010/main" val="985501670"/>
      </p:ext>
    </p:extLst>
  </p:cSld>
  <p:clrMapOvr>
    <a:masterClrMapping/>
  </p:clrMapOvr>
  <mc:AlternateContent xmlns:mc="http://schemas.openxmlformats.org/markup-compatibility/2006" xmlns:p14="http://schemas.microsoft.com/office/powerpoint/2010/main">
    <mc:Choice Requires="p14">
      <p:transition spd="slow" p14:dur="3000" advClick="0" advTm="12000"/>
    </mc:Choice>
    <mc:Fallback xmlns="">
      <p:transition spd="slow" advClick="0" advTm="1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4292958"/>
          </a:xfrm>
          <a:prstGeom prst="rect">
            <a:avLst/>
          </a:prstGeom>
        </p:spPr>
      </p:pic>
      <p:sp>
        <p:nvSpPr>
          <p:cNvPr id="4" name="Subtitle 2"/>
          <p:cNvSpPr txBox="1">
            <a:spLocks/>
          </p:cNvSpPr>
          <p:nvPr/>
        </p:nvSpPr>
        <p:spPr>
          <a:xfrm>
            <a:off x="499533" y="5897263"/>
            <a:ext cx="7539774" cy="7196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solidFill>
                <a:srgbClr val="002060"/>
              </a:solidFill>
              <a:latin typeface="Times New Roman" panose="02020603050405020304" pitchFamily="18" charset="0"/>
              <a:cs typeface="Times New Roman" panose="02020603050405020304" pitchFamily="18" charset="0"/>
            </a:endParaRPr>
          </a:p>
          <a:p>
            <a:pPr algn="l"/>
            <a:r>
              <a:rPr lang="en-US" sz="1600" dirty="0">
                <a:solidFill>
                  <a:srgbClr val="002060"/>
                </a:solidFill>
                <a:latin typeface="Times New Roman" panose="02020603050405020304" pitchFamily="18" charset="0"/>
                <a:cs typeface="Times New Roman" panose="02020603050405020304" pitchFamily="18" charset="0"/>
              </a:rPr>
              <a:t>Astronomy Department– 13</a:t>
            </a:r>
            <a:r>
              <a:rPr lang="en-US" sz="1600" baseline="30000" dirty="0">
                <a:solidFill>
                  <a:srgbClr val="002060"/>
                </a:solidFill>
                <a:latin typeface="Times New Roman" panose="02020603050405020304" pitchFamily="18" charset="0"/>
                <a:cs typeface="Times New Roman" panose="02020603050405020304" pitchFamily="18" charset="0"/>
              </a:rPr>
              <a:t>th</a:t>
            </a:r>
            <a:r>
              <a:rPr lang="en-US" sz="1600" dirty="0">
                <a:solidFill>
                  <a:srgbClr val="002060"/>
                </a:solidFill>
                <a:latin typeface="Times New Roman" panose="02020603050405020304" pitchFamily="18" charset="0"/>
                <a:cs typeface="Times New Roman" panose="02020603050405020304" pitchFamily="18" charset="0"/>
              </a:rPr>
              <a:t> floor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257794"/>
          </a:xfrm>
          <a:prstGeom prst="rect">
            <a:avLst/>
          </a:prstGeom>
        </p:spPr>
      </p:pic>
      <p:sp>
        <p:nvSpPr>
          <p:cNvPr id="10" name="Line Callout 2 9"/>
          <p:cNvSpPr/>
          <p:nvPr/>
        </p:nvSpPr>
        <p:spPr>
          <a:xfrm>
            <a:off x="60378" y="5378281"/>
            <a:ext cx="1439488" cy="612648"/>
          </a:xfrm>
          <a:prstGeom prst="borderCallout2">
            <a:avLst>
              <a:gd name="adj1" fmla="val -1696"/>
              <a:gd name="adj2" fmla="val 50473"/>
              <a:gd name="adj3" fmla="val -87491"/>
              <a:gd name="adj4" fmla="val 51279"/>
              <a:gd name="adj5" fmla="val -370104"/>
              <a:gd name="adj6" fmla="val 53409"/>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Seminar Classroom</a:t>
            </a:r>
          </a:p>
        </p:txBody>
      </p:sp>
      <p:sp>
        <p:nvSpPr>
          <p:cNvPr id="12" name="Line Callout 2 11"/>
          <p:cNvSpPr/>
          <p:nvPr/>
        </p:nvSpPr>
        <p:spPr>
          <a:xfrm>
            <a:off x="5426776" y="5378446"/>
            <a:ext cx="1711203" cy="612648"/>
          </a:xfrm>
          <a:prstGeom prst="borderCallout2">
            <a:avLst>
              <a:gd name="adj1" fmla="val 2231"/>
              <a:gd name="adj2" fmla="val 51041"/>
              <a:gd name="adj3" fmla="val -138551"/>
              <a:gd name="adj4" fmla="val 50745"/>
              <a:gd name="adj5" fmla="val -431265"/>
              <a:gd name="adj6" fmla="val -7918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David </a:t>
            </a:r>
            <a:r>
              <a:rPr lang="en-US" sz="1000" dirty="0" err="1">
                <a:ln w="0"/>
                <a:solidFill>
                  <a:schemeClr val="tx1"/>
                </a:solidFill>
                <a:effectLst>
                  <a:outerShdw blurRad="38100" dist="19050" dir="2700000" algn="tl" rotWithShape="0">
                    <a:schemeClr val="dk1">
                      <a:alpha val="40000"/>
                    </a:schemeClr>
                  </a:outerShdw>
                </a:effectLst>
              </a:rPr>
              <a:t>Schiminovich</a:t>
            </a:r>
            <a:endParaRPr lang="en-US" sz="1000" dirty="0">
              <a:ln w="0"/>
              <a:solidFill>
                <a:schemeClr val="tx1"/>
              </a:solidFill>
              <a:effectLst>
                <a:outerShdw blurRad="38100" dist="19050" dir="2700000" algn="tl" rotWithShape="0">
                  <a:schemeClr val="dk1">
                    <a:alpha val="40000"/>
                  </a:schemeClr>
                </a:outerShdw>
              </a:effectLst>
            </a:endParaRPr>
          </a:p>
          <a:p>
            <a:pPr algn="ctr"/>
            <a:r>
              <a:rPr lang="en-US" sz="900" i="1" dirty="0">
                <a:ln w="0"/>
                <a:solidFill>
                  <a:schemeClr val="tx1"/>
                </a:solidFill>
              </a:rPr>
              <a:t>Professor of Astronomy</a:t>
            </a:r>
          </a:p>
          <a:p>
            <a:pPr algn="ctr"/>
            <a:r>
              <a:rPr lang="en-US" sz="900" i="1" dirty="0">
                <a:ln w="0"/>
                <a:solidFill>
                  <a:schemeClr val="tx1"/>
                </a:solidFill>
              </a:rPr>
              <a:t>Chair, Department of Astronomy</a:t>
            </a:r>
          </a:p>
          <a:p>
            <a:pPr algn="ctr"/>
            <a:r>
              <a:rPr lang="en-US" sz="900" i="1" dirty="0">
                <a:ln w="0"/>
                <a:solidFill>
                  <a:schemeClr val="tx1"/>
                </a:solidFill>
              </a:rPr>
              <a:t>Co-Director Astrophysics Lab</a:t>
            </a:r>
          </a:p>
        </p:txBody>
      </p:sp>
      <p:sp>
        <p:nvSpPr>
          <p:cNvPr id="14" name="Line Callout 2 13"/>
          <p:cNvSpPr/>
          <p:nvPr/>
        </p:nvSpPr>
        <p:spPr>
          <a:xfrm>
            <a:off x="1332403" y="4505451"/>
            <a:ext cx="1439488" cy="612648"/>
          </a:xfrm>
          <a:prstGeom prst="borderCallout2">
            <a:avLst>
              <a:gd name="adj1" fmla="val 267"/>
              <a:gd name="adj2" fmla="val 49637"/>
              <a:gd name="adj3" fmla="val -52141"/>
              <a:gd name="adj4" fmla="val 44592"/>
              <a:gd name="adj5" fmla="val -142755"/>
              <a:gd name="adj6" fmla="val 35949"/>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Mildred Garcia</a:t>
            </a:r>
          </a:p>
          <a:p>
            <a:pPr algn="ctr"/>
            <a:r>
              <a:rPr lang="en-US" sz="900" i="1" dirty="0">
                <a:ln w="0"/>
                <a:solidFill>
                  <a:schemeClr val="tx1"/>
                </a:solidFill>
              </a:rPr>
              <a:t>Department Administrator</a:t>
            </a:r>
          </a:p>
        </p:txBody>
      </p:sp>
      <p:sp>
        <p:nvSpPr>
          <p:cNvPr id="15" name="Line Callout 2 14"/>
          <p:cNvSpPr/>
          <p:nvPr/>
        </p:nvSpPr>
        <p:spPr>
          <a:xfrm>
            <a:off x="3942949" y="4486890"/>
            <a:ext cx="1439488" cy="612648"/>
          </a:xfrm>
          <a:prstGeom prst="borderCallout2">
            <a:avLst>
              <a:gd name="adj1" fmla="val -1697"/>
              <a:gd name="adj2" fmla="val 47130"/>
              <a:gd name="adj3" fmla="val -73744"/>
              <a:gd name="adj4" fmla="val 26205"/>
              <a:gd name="adj5" fmla="val -282939"/>
              <a:gd name="adj6" fmla="val -3401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Zoltan </a:t>
            </a:r>
            <a:r>
              <a:rPr lang="en-US" sz="1000" dirty="0" err="1">
                <a:ln w="0"/>
                <a:solidFill>
                  <a:schemeClr val="tx1"/>
                </a:solidFill>
                <a:effectLst>
                  <a:outerShdw blurRad="38100" dist="19050" dir="2700000" algn="tl" rotWithShape="0">
                    <a:schemeClr val="dk1">
                      <a:alpha val="40000"/>
                    </a:schemeClr>
                  </a:outerShdw>
                </a:effectLst>
              </a:rPr>
              <a:t>Haiman</a:t>
            </a:r>
            <a:endParaRPr lang="en-US" sz="1000" dirty="0">
              <a:ln w="0"/>
              <a:solidFill>
                <a:schemeClr val="tx1"/>
              </a:solidFill>
              <a:effectLst>
                <a:outerShdw blurRad="38100" dist="19050" dir="2700000" algn="tl" rotWithShape="0">
                  <a:schemeClr val="dk1">
                    <a:alpha val="40000"/>
                  </a:schemeClr>
                </a:outerShdw>
              </a:effectLst>
            </a:endParaRPr>
          </a:p>
          <a:p>
            <a:pPr algn="ctr"/>
            <a:r>
              <a:rPr lang="en-US" sz="900" i="1" dirty="0">
                <a:ln w="0"/>
                <a:solidFill>
                  <a:schemeClr val="tx1"/>
                </a:solidFill>
              </a:rPr>
              <a:t>Professor of Astronomy</a:t>
            </a:r>
          </a:p>
        </p:txBody>
      </p:sp>
      <p:sp>
        <p:nvSpPr>
          <p:cNvPr id="18" name="Line Callout 2 17"/>
          <p:cNvSpPr/>
          <p:nvPr/>
        </p:nvSpPr>
        <p:spPr>
          <a:xfrm>
            <a:off x="2771891" y="5378281"/>
            <a:ext cx="1439488" cy="612648"/>
          </a:xfrm>
          <a:prstGeom prst="borderCallout2">
            <a:avLst>
              <a:gd name="adj1" fmla="val 4195"/>
              <a:gd name="adj2" fmla="val 43786"/>
              <a:gd name="adj3" fmla="val -144443"/>
              <a:gd name="adj4" fmla="val 42921"/>
              <a:gd name="adj5" fmla="val -287260"/>
              <a:gd name="adj6" fmla="val -1483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err="1">
                <a:ln w="0"/>
                <a:solidFill>
                  <a:schemeClr val="tx1"/>
                </a:solidFill>
                <a:effectLst>
                  <a:outerShdw blurRad="38100" dist="19050" dir="2700000" algn="tl" rotWithShape="0">
                    <a:schemeClr val="dk1">
                      <a:alpha val="40000"/>
                    </a:schemeClr>
                  </a:outerShdw>
                </a:effectLst>
              </a:rPr>
              <a:t>Ayoune</a:t>
            </a:r>
            <a:r>
              <a:rPr lang="en-US" sz="1000" dirty="0">
                <a:ln w="0"/>
                <a:solidFill>
                  <a:schemeClr val="tx1"/>
                </a:solidFill>
                <a:effectLst>
                  <a:outerShdw blurRad="38100" dist="19050" dir="2700000" algn="tl" rotWithShape="0">
                    <a:schemeClr val="dk1">
                      <a:alpha val="40000"/>
                    </a:schemeClr>
                  </a:outerShdw>
                </a:effectLst>
              </a:rPr>
              <a:t> Payne</a:t>
            </a:r>
          </a:p>
          <a:p>
            <a:pPr algn="ctr"/>
            <a:r>
              <a:rPr lang="en-US" sz="900" i="1" dirty="0">
                <a:ln w="0"/>
                <a:solidFill>
                  <a:schemeClr val="tx1"/>
                </a:solidFill>
              </a:rPr>
              <a:t>Administrative Aide</a:t>
            </a:r>
          </a:p>
        </p:txBody>
      </p:sp>
      <p:sp>
        <p:nvSpPr>
          <p:cNvPr id="20" name="Line Callout 2 19"/>
          <p:cNvSpPr/>
          <p:nvPr/>
        </p:nvSpPr>
        <p:spPr>
          <a:xfrm>
            <a:off x="8466632" y="5378281"/>
            <a:ext cx="1439488" cy="612648"/>
          </a:xfrm>
          <a:prstGeom prst="borderCallout2">
            <a:avLst>
              <a:gd name="adj1" fmla="val 4195"/>
              <a:gd name="adj2" fmla="val 45458"/>
              <a:gd name="adj3" fmla="val -144444"/>
              <a:gd name="adj4" fmla="val 43755"/>
              <a:gd name="adj5" fmla="val -431552"/>
              <a:gd name="adj6" fmla="val -21314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Kathryn Johnston</a:t>
            </a:r>
          </a:p>
          <a:p>
            <a:pPr algn="ctr"/>
            <a:r>
              <a:rPr lang="en-US" sz="900" i="1" dirty="0">
                <a:ln w="0"/>
                <a:solidFill>
                  <a:schemeClr val="tx1"/>
                </a:solidFill>
              </a:rPr>
              <a:t>Professor of Astronomy</a:t>
            </a:r>
          </a:p>
        </p:txBody>
      </p:sp>
      <p:sp>
        <p:nvSpPr>
          <p:cNvPr id="21" name="Line Callout 2 20"/>
          <p:cNvSpPr/>
          <p:nvPr/>
        </p:nvSpPr>
        <p:spPr>
          <a:xfrm>
            <a:off x="9741414" y="4529295"/>
            <a:ext cx="1439488" cy="612648"/>
          </a:xfrm>
          <a:prstGeom prst="borderCallout2">
            <a:avLst>
              <a:gd name="adj1" fmla="val 2231"/>
              <a:gd name="adj2" fmla="val 51309"/>
              <a:gd name="adj3" fmla="val -26611"/>
              <a:gd name="adj4" fmla="val 51279"/>
              <a:gd name="adj5" fmla="val -294329"/>
              <a:gd name="adj6" fmla="val -25301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Mary Putman</a:t>
            </a:r>
          </a:p>
          <a:p>
            <a:pPr algn="ctr"/>
            <a:r>
              <a:rPr lang="en-US" sz="900" i="1" dirty="0">
                <a:ln w="0"/>
                <a:solidFill>
                  <a:schemeClr val="tx1"/>
                </a:solidFill>
              </a:rPr>
              <a:t>Professor of Astronomy</a:t>
            </a:r>
          </a:p>
        </p:txBody>
      </p:sp>
      <p:sp>
        <p:nvSpPr>
          <p:cNvPr id="23" name="Line Callout 2 22"/>
          <p:cNvSpPr/>
          <p:nvPr/>
        </p:nvSpPr>
        <p:spPr>
          <a:xfrm>
            <a:off x="6950465" y="4482462"/>
            <a:ext cx="1439488" cy="612648"/>
          </a:xfrm>
          <a:prstGeom prst="borderCallout2">
            <a:avLst>
              <a:gd name="adj1" fmla="val -1697"/>
              <a:gd name="adj2" fmla="val 47965"/>
              <a:gd name="adj3" fmla="val -26612"/>
              <a:gd name="adj4" fmla="val 30383"/>
              <a:gd name="adj5" fmla="val -294508"/>
              <a:gd name="adj6" fmla="val -15689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James Applegate</a:t>
            </a:r>
          </a:p>
          <a:p>
            <a:pPr algn="ctr"/>
            <a:r>
              <a:rPr lang="en-US" sz="900" i="1" dirty="0">
                <a:ln w="0"/>
                <a:solidFill>
                  <a:schemeClr val="tx1"/>
                </a:solidFill>
              </a:rPr>
              <a:t>Professor of Astronomy</a:t>
            </a:r>
          </a:p>
        </p:txBody>
      </p:sp>
    </p:spTree>
    <p:extLst>
      <p:ext uri="{BB962C8B-B14F-4D97-AF65-F5344CB8AC3E}">
        <p14:creationId xmlns:p14="http://schemas.microsoft.com/office/powerpoint/2010/main" val="1626129602"/>
      </p:ext>
    </p:extLst>
  </p:cSld>
  <p:clrMapOvr>
    <a:masterClrMapping/>
  </p:clrMapOvr>
  <mc:AlternateContent xmlns:mc="http://schemas.openxmlformats.org/markup-compatibility/2006" xmlns:p14="http://schemas.microsoft.com/office/powerpoint/2010/main">
    <mc:Choice Requires="p14">
      <p:transition spd="slow" p14:dur="3500" advClick="0" advTm="12000">
        <p14:window dir="vert"/>
      </p:transition>
    </mc:Choice>
    <mc:Fallback xmlns="">
      <p:transition spd="slow" advClick="0" advTm="1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4292958"/>
          </a:xfrm>
          <a:prstGeom prst="rect">
            <a:avLst/>
          </a:prstGeom>
        </p:spPr>
      </p:pic>
      <p:sp>
        <p:nvSpPr>
          <p:cNvPr id="4" name="Subtitle 2"/>
          <p:cNvSpPr txBox="1">
            <a:spLocks/>
          </p:cNvSpPr>
          <p:nvPr/>
        </p:nvSpPr>
        <p:spPr>
          <a:xfrm>
            <a:off x="499533" y="5897263"/>
            <a:ext cx="7539774" cy="7196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solidFill>
                <a:srgbClr val="002060"/>
              </a:solidFill>
              <a:latin typeface="Times New Roman" panose="02020603050405020304" pitchFamily="18" charset="0"/>
              <a:cs typeface="Times New Roman" panose="02020603050405020304" pitchFamily="18" charset="0"/>
            </a:endParaRPr>
          </a:p>
          <a:p>
            <a:pPr algn="l"/>
            <a:r>
              <a:rPr lang="en-US" sz="1600" dirty="0">
                <a:solidFill>
                  <a:srgbClr val="002060"/>
                </a:solidFill>
                <a:latin typeface="Times New Roman" panose="02020603050405020304" pitchFamily="18" charset="0"/>
                <a:cs typeface="Times New Roman" panose="02020603050405020304" pitchFamily="18" charset="0"/>
              </a:rPr>
              <a:t>Astronomy Department– 13</a:t>
            </a:r>
            <a:r>
              <a:rPr lang="en-US" sz="1600" baseline="30000" dirty="0">
                <a:solidFill>
                  <a:srgbClr val="002060"/>
                </a:solidFill>
                <a:latin typeface="Times New Roman" panose="02020603050405020304" pitchFamily="18" charset="0"/>
                <a:cs typeface="Times New Roman" panose="02020603050405020304" pitchFamily="18" charset="0"/>
              </a:rPr>
              <a:t>th</a:t>
            </a:r>
            <a:r>
              <a:rPr lang="en-US" sz="1600" dirty="0">
                <a:solidFill>
                  <a:srgbClr val="002060"/>
                </a:solidFill>
                <a:latin typeface="Times New Roman" panose="02020603050405020304" pitchFamily="18" charset="0"/>
                <a:cs typeface="Times New Roman" panose="02020603050405020304" pitchFamily="18" charset="0"/>
              </a:rPr>
              <a:t> floor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257794"/>
          </a:xfrm>
          <a:prstGeom prst="rect">
            <a:avLst/>
          </a:prstGeom>
        </p:spPr>
      </p:pic>
      <p:sp>
        <p:nvSpPr>
          <p:cNvPr id="10" name="Line Callout 2 9"/>
          <p:cNvSpPr/>
          <p:nvPr/>
        </p:nvSpPr>
        <p:spPr>
          <a:xfrm>
            <a:off x="190536" y="4438485"/>
            <a:ext cx="1439488" cy="612648"/>
          </a:xfrm>
          <a:prstGeom prst="borderCallout2">
            <a:avLst>
              <a:gd name="adj1" fmla="val 2232"/>
              <a:gd name="adj2" fmla="val 48801"/>
              <a:gd name="adj3" fmla="val -101239"/>
              <a:gd name="adj4" fmla="val 50443"/>
              <a:gd name="adj5" fmla="val -658507"/>
              <a:gd name="adj6" fmla="val 65839"/>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Graduate Student</a:t>
            </a:r>
          </a:p>
          <a:p>
            <a:pPr algn="ctr"/>
            <a:r>
              <a:rPr lang="en-US" sz="1050" dirty="0">
                <a:ln w="0"/>
                <a:solidFill>
                  <a:schemeClr val="tx1"/>
                </a:solidFill>
                <a:effectLst>
                  <a:outerShdw blurRad="38100" dist="19050" dir="2700000" algn="tl" rotWithShape="0">
                    <a:schemeClr val="dk1">
                      <a:alpha val="40000"/>
                    </a:schemeClr>
                  </a:outerShdw>
                </a:effectLst>
              </a:rPr>
              <a:t>Office</a:t>
            </a:r>
          </a:p>
        </p:txBody>
      </p:sp>
      <p:sp>
        <p:nvSpPr>
          <p:cNvPr id="12" name="Line Callout 2 11"/>
          <p:cNvSpPr/>
          <p:nvPr/>
        </p:nvSpPr>
        <p:spPr>
          <a:xfrm>
            <a:off x="7033462" y="4443541"/>
            <a:ext cx="1439488" cy="612648"/>
          </a:xfrm>
          <a:prstGeom prst="borderCallout2">
            <a:avLst>
              <a:gd name="adj1" fmla="val 268"/>
              <a:gd name="adj2" fmla="val 48802"/>
              <a:gd name="adj3" fmla="val -65888"/>
              <a:gd name="adj4" fmla="val 3637"/>
              <a:gd name="adj5" fmla="val -590480"/>
              <a:gd name="adj6" fmla="val -206119"/>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Greg Bryan</a:t>
            </a:r>
          </a:p>
          <a:p>
            <a:pPr algn="ctr"/>
            <a:r>
              <a:rPr lang="en-US" sz="900" i="1" dirty="0">
                <a:ln w="0"/>
                <a:solidFill>
                  <a:schemeClr val="tx1"/>
                </a:solidFill>
              </a:rPr>
              <a:t>Professor of Astronomy</a:t>
            </a:r>
          </a:p>
        </p:txBody>
      </p:sp>
      <p:sp>
        <p:nvSpPr>
          <p:cNvPr id="14" name="Line Callout 2 13"/>
          <p:cNvSpPr/>
          <p:nvPr/>
        </p:nvSpPr>
        <p:spPr>
          <a:xfrm>
            <a:off x="1850070" y="4438485"/>
            <a:ext cx="1439488" cy="612648"/>
          </a:xfrm>
          <a:prstGeom prst="borderCallout2">
            <a:avLst>
              <a:gd name="adj1" fmla="val -1697"/>
              <a:gd name="adj2" fmla="val 47966"/>
              <a:gd name="adj3" fmla="val -114985"/>
              <a:gd name="adj4" fmla="val 40413"/>
              <a:gd name="adj5" fmla="val -598336"/>
              <a:gd name="adj6" fmla="val 174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David Kipping</a:t>
            </a:r>
          </a:p>
          <a:p>
            <a:pPr algn="ctr"/>
            <a:r>
              <a:rPr lang="en-US" sz="900" i="1" dirty="0">
                <a:ln w="0"/>
                <a:solidFill>
                  <a:schemeClr val="tx1"/>
                </a:solidFill>
              </a:rPr>
              <a:t>Assistant Professor of Astronomy</a:t>
            </a:r>
          </a:p>
        </p:txBody>
      </p:sp>
      <p:sp>
        <p:nvSpPr>
          <p:cNvPr id="15" name="Line Callout 2 14"/>
          <p:cNvSpPr/>
          <p:nvPr/>
        </p:nvSpPr>
        <p:spPr>
          <a:xfrm>
            <a:off x="5253293" y="4438485"/>
            <a:ext cx="1439488" cy="612648"/>
          </a:xfrm>
          <a:prstGeom prst="borderCallout2">
            <a:avLst>
              <a:gd name="adj1" fmla="val 267"/>
              <a:gd name="adj2" fmla="val 49636"/>
              <a:gd name="adj3" fmla="val -67853"/>
              <a:gd name="adj4" fmla="val 21190"/>
              <a:gd name="adj5" fmla="val -589908"/>
              <a:gd name="adj6" fmla="val -132005"/>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Marcel </a:t>
            </a:r>
            <a:r>
              <a:rPr lang="en-US" sz="1050" dirty="0" err="1">
                <a:ln w="0"/>
                <a:solidFill>
                  <a:schemeClr val="tx1"/>
                </a:solidFill>
                <a:effectLst>
                  <a:outerShdw blurRad="38100" dist="19050" dir="2700000" algn="tl" rotWithShape="0">
                    <a:schemeClr val="dk1">
                      <a:alpha val="40000"/>
                    </a:schemeClr>
                  </a:outerShdw>
                </a:effectLst>
              </a:rPr>
              <a:t>Agüeros</a:t>
            </a:r>
            <a:endParaRPr lang="en-US" sz="1050" dirty="0">
              <a:ln w="0"/>
              <a:solidFill>
                <a:schemeClr val="tx1"/>
              </a:solidFill>
              <a:effectLst>
                <a:outerShdw blurRad="38100" dist="19050" dir="2700000" algn="tl" rotWithShape="0">
                  <a:schemeClr val="dk1">
                    <a:alpha val="40000"/>
                  </a:schemeClr>
                </a:outerShdw>
              </a:effectLst>
            </a:endParaRPr>
          </a:p>
          <a:p>
            <a:pPr algn="ctr"/>
            <a:r>
              <a:rPr lang="en-US" sz="900" i="1" dirty="0">
                <a:ln w="0"/>
                <a:solidFill>
                  <a:schemeClr val="tx1"/>
                </a:solidFill>
              </a:rPr>
              <a:t>Associate Professor of Astronomy</a:t>
            </a:r>
          </a:p>
        </p:txBody>
      </p:sp>
      <p:sp>
        <p:nvSpPr>
          <p:cNvPr id="18" name="Line Callout 2 17"/>
          <p:cNvSpPr/>
          <p:nvPr/>
        </p:nvSpPr>
        <p:spPr>
          <a:xfrm>
            <a:off x="3509604" y="4438485"/>
            <a:ext cx="1439488" cy="612648"/>
          </a:xfrm>
          <a:prstGeom prst="borderCallout2">
            <a:avLst>
              <a:gd name="adj1" fmla="val 2232"/>
              <a:gd name="adj2" fmla="val 47965"/>
              <a:gd name="adj3" fmla="val -97311"/>
              <a:gd name="adj4" fmla="val 22025"/>
              <a:gd name="adj5" fmla="val -595123"/>
              <a:gd name="adj6" fmla="val -64212"/>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Postdoctoral Office </a:t>
            </a:r>
          </a:p>
          <a:p>
            <a:pPr algn="ctr"/>
            <a:endParaRPr lang="en-US" sz="900" i="1" dirty="0">
              <a:ln w="0"/>
              <a:solidFill>
                <a:schemeClr val="tx1"/>
              </a:solidFill>
            </a:endParaRPr>
          </a:p>
        </p:txBody>
      </p:sp>
      <p:sp>
        <p:nvSpPr>
          <p:cNvPr id="13" name="Line Callout 2 12"/>
          <p:cNvSpPr/>
          <p:nvPr/>
        </p:nvSpPr>
        <p:spPr>
          <a:xfrm>
            <a:off x="8876563" y="4438485"/>
            <a:ext cx="1439488" cy="612648"/>
          </a:xfrm>
          <a:prstGeom prst="borderCallout2">
            <a:avLst>
              <a:gd name="adj1" fmla="val 268"/>
              <a:gd name="adj2" fmla="val 48802"/>
              <a:gd name="adj3" fmla="val -46249"/>
              <a:gd name="adj4" fmla="val -12244"/>
              <a:gd name="adj5" fmla="val -205562"/>
              <a:gd name="adj6" fmla="val -120029"/>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Melissa Ness</a:t>
            </a:r>
          </a:p>
          <a:p>
            <a:pPr algn="ctr"/>
            <a:r>
              <a:rPr lang="en-US" sz="900" i="1" dirty="0">
                <a:ln w="0"/>
                <a:solidFill>
                  <a:schemeClr val="tx1"/>
                </a:solidFill>
              </a:rPr>
              <a:t>Assistant Professor of Astronomy</a:t>
            </a:r>
          </a:p>
        </p:txBody>
      </p:sp>
    </p:spTree>
    <p:extLst>
      <p:ext uri="{BB962C8B-B14F-4D97-AF65-F5344CB8AC3E}">
        <p14:creationId xmlns:p14="http://schemas.microsoft.com/office/powerpoint/2010/main" val="3849844188"/>
      </p:ext>
    </p:extLst>
  </p:cSld>
  <p:clrMapOvr>
    <a:masterClrMapping/>
  </p:clrMapOvr>
  <mc:AlternateContent xmlns:mc="http://schemas.openxmlformats.org/markup-compatibility/2006" xmlns:p14="http://schemas.microsoft.com/office/powerpoint/2010/main">
    <mc:Choice Requires="p14">
      <p:transition spd="slow" p14:dur="3500" advClick="0" advTm="12000">
        <p14:window dir="vert"/>
      </p:transition>
    </mc:Choice>
    <mc:Fallback xmlns="">
      <p:transition spd="slow" advClick="0" advTm="12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16467</TotalTime>
  <Words>638</Words>
  <Application>Microsoft Macintosh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Adobe Devanagari</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Muamer Lihic</dc:creator>
  <cp:lastModifiedBy>Jana Grcevich</cp:lastModifiedBy>
  <cp:revision>158</cp:revision>
  <dcterms:created xsi:type="dcterms:W3CDTF">2018-11-13T21:08:29Z</dcterms:created>
  <dcterms:modified xsi:type="dcterms:W3CDTF">2020-01-23T16:08:39Z</dcterms:modified>
</cp:coreProperties>
</file>