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7093" r:id="rId2"/>
    <p:sldId id="7110" r:id="rId3"/>
    <p:sldId id="7165" r:id="rId4"/>
    <p:sldId id="7166" r:id="rId5"/>
    <p:sldId id="7167" r:id="rId6"/>
    <p:sldId id="7168" r:id="rId7"/>
    <p:sldId id="7170" r:id="rId8"/>
    <p:sldId id="7169" r:id="rId9"/>
    <p:sldId id="7171" r:id="rId10"/>
    <p:sldId id="7172" r:id="rId11"/>
    <p:sldId id="7173" r:id="rId12"/>
    <p:sldId id="71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Paulo Figueira Marchesi" initials="JPFM" lastIdx="3" clrIdx="0">
    <p:extLst>
      <p:ext uri="{19B8F6BF-5375-455C-9EA6-DF929625EA0E}">
        <p15:presenceInfo xmlns:p15="http://schemas.microsoft.com/office/powerpoint/2012/main" userId="S::30249240@vli-logistica.com.br::c936ffd9-d25c-4934-999c-7cce2f0d75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4A8522"/>
    <a:srgbClr val="D9D9D9"/>
    <a:srgbClr val="FFFFFF"/>
    <a:srgbClr val="E6E6E6"/>
    <a:srgbClr val="4D6B81"/>
    <a:srgbClr val="C55B15"/>
    <a:srgbClr val="D29500"/>
    <a:srgbClr val="1D499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400" autoAdjust="0"/>
  </p:normalViewPr>
  <p:slideViewPr>
    <p:cSldViewPr snapToGrid="0">
      <p:cViewPr varScale="1">
        <p:scale>
          <a:sx n="79" d="100"/>
          <a:sy n="7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A41D-F403-4530-BEB0-CB14F3A257C1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9FAD-2BC7-4F1D-A1BD-5D70FE76A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2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93407-0466-4D49-97E1-235DC851014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86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1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9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96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0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2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69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C9FAD-2BC7-4F1D-A1BD-5D70FE76A95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Corredor Enxuto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9466-5E2C-4009-B7F5-186A6D1DC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0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Corredor Enxuto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9466-5E2C-4009-B7F5-186A6D1DC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3"/>
          <a:ext cx="2159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Slide do think-cell" r:id="rId8" imgW="360" imgH="360" progId="TCLayout.ActiveDocument.1">
                  <p:embed/>
                </p:oleObj>
              </mc:Choice>
              <mc:Fallback>
                <p:oleObj name="Slide do think-cell" r:id="rId8" imgW="360" imgH="360" progId="TCLayout.ActiveDocument.1">
                  <p:embed/>
                  <p:pic>
                    <p:nvPicPr>
                      <p:cNvPr id="4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3"/>
                        <a:ext cx="2159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6086" y="36513"/>
            <a:ext cx="893233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>
              <a:defRPr/>
            </a:pPr>
            <a:endParaRPr lang="en-US" sz="816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 rot="5400000">
            <a:off x="10961825" y="1980141"/>
            <a:ext cx="2269852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Last Modified 25/01/2016 12:30 E. South America Standard Time</a:t>
            </a:r>
            <a:endParaRPr lang="en-US" sz="1632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 rot="5400000">
            <a:off x="11070829" y="4197880"/>
            <a:ext cx="2051844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Printed 18/01/2016 11:29 E. South America Standard Time</a:t>
            </a:r>
            <a:endParaRPr lang="en-US" sz="1632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McK 1. On-page tracker" hidden="1"/>
          <p:cNvSpPr>
            <a:spLocks noChangeArrowheads="1"/>
          </p:cNvSpPr>
          <p:nvPr/>
        </p:nvSpPr>
        <p:spPr bwMode="auto">
          <a:xfrm>
            <a:off x="162986" y="26988"/>
            <a:ext cx="876843" cy="21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28" dirty="0">
                <a:solidFill>
                  <a:srgbClr val="808080"/>
                </a:solidFill>
                <a:cs typeface="Arial" panose="020B0604020202020204" pitchFamily="34" charset="0"/>
              </a:rPr>
              <a:t>TRACKER</a:t>
            </a:r>
          </a:p>
        </p:txBody>
      </p:sp>
      <p:sp>
        <p:nvSpPr>
          <p:cNvPr id="9" name="McK 3. Unit of measure" hidden="1"/>
          <p:cNvSpPr txBox="1">
            <a:spLocks noChangeArrowheads="1"/>
          </p:cNvSpPr>
          <p:nvPr/>
        </p:nvSpPr>
        <p:spPr bwMode="auto">
          <a:xfrm>
            <a:off x="162984" y="542925"/>
            <a:ext cx="11724216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  <a:cs typeface="Arial" panose="020B0604020202020204" pitchFamily="34" charset="0"/>
              </a:rPr>
              <a:t>Unit of measure</a:t>
            </a:r>
          </a:p>
        </p:txBody>
      </p:sp>
      <p:grpSp>
        <p:nvGrpSpPr>
          <p:cNvPr id="10" name="McK Slide Elements" hidden="1"/>
          <p:cNvGrpSpPr>
            <a:grpSpLocks/>
          </p:cNvGrpSpPr>
          <p:nvPr/>
        </p:nvGrpSpPr>
        <p:grpSpPr bwMode="auto">
          <a:xfrm>
            <a:off x="162986" y="6199188"/>
            <a:ext cx="11628967" cy="525462"/>
            <a:chOff x="75" y="3827"/>
            <a:chExt cx="5385" cy="325"/>
          </a:xfrm>
        </p:grpSpPr>
        <p:sp>
          <p:nvSpPr>
            <p:cNvPr id="11" name="McK 4. Footnote"/>
            <p:cNvSpPr txBox="1">
              <a:spLocks noChangeArrowheads="1"/>
            </p:cNvSpPr>
            <p:nvPr/>
          </p:nvSpPr>
          <p:spPr bwMode="auto">
            <a:xfrm>
              <a:off x="75" y="3827"/>
              <a:ext cx="5385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20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1 Footnote</a:t>
              </a:r>
            </a:p>
          </p:txBody>
        </p:sp>
        <p:sp>
          <p:nvSpPr>
            <p:cNvPr id="12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  <a:defRPr/>
              </a:pPr>
              <a:r>
                <a:rPr lang="en-US" sz="1020" dirty="0">
                  <a:solidFill>
                    <a:srgbClr val="000000"/>
                  </a:solidFill>
                  <a:cs typeface="Arial" panose="020B0604020202020204" pitchFamily="34" charset="0"/>
                </a:rPr>
                <a:t>SOURCE: Source</a:t>
              </a:r>
            </a:p>
          </p:txBody>
        </p:sp>
      </p:grpSp>
      <p:grpSp>
        <p:nvGrpSpPr>
          <p:cNvPr id="13" name="ACET" hidden="1"/>
          <p:cNvGrpSpPr>
            <a:grpSpLocks/>
          </p:cNvGrpSpPr>
          <p:nvPr/>
        </p:nvGrpSpPr>
        <p:grpSpPr bwMode="auto">
          <a:xfrm>
            <a:off x="1976968" y="1071563"/>
            <a:ext cx="5799667" cy="596900"/>
            <a:chOff x="915" y="662"/>
            <a:chExt cx="2686" cy="368"/>
          </a:xfrm>
        </p:grpSpPr>
        <p:cxnSp>
          <p:nvCxnSpPr>
            <p:cNvPr id="14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250"/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837" b="1" dirty="0">
                  <a:solidFill>
                    <a:srgbClr val="000000"/>
                  </a:solidFill>
                  <a:cs typeface="Arial" panose="020B0604020202020204" pitchFamily="34" charset="0"/>
                </a:rPr>
                <a:t>Title</a:t>
              </a:r>
            </a:p>
            <a:p>
              <a:pPr>
                <a:defRPr/>
              </a:pPr>
              <a:r>
                <a:rPr lang="en-US" sz="1837" dirty="0">
                  <a:solidFill>
                    <a:srgbClr val="808080"/>
                  </a:solidFill>
                  <a:cs typeface="Arial" panose="020B0604020202020204" pitchFamily="34" charset="0"/>
                </a:rPr>
                <a:t>Unit of measure</a:t>
              </a:r>
            </a:p>
          </p:txBody>
        </p:sp>
      </p:grpSp>
      <p:sp>
        <p:nvSpPr>
          <p:cNvPr id="19" name="Source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03202" y="6272213"/>
            <a:ext cx="9150351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609600" indent="-609600" defTabSz="895350"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5350"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5350"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5350"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5350"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900">
                <a:solidFill>
                  <a:srgbClr val="000000"/>
                </a:solidFill>
              </a:rPr>
              <a:t>SOURCE: Source</a:t>
            </a:r>
          </a:p>
        </p:txBody>
      </p:sp>
      <p:sp>
        <p:nvSpPr>
          <p:cNvPr id="20" name="On-page tracker" hidden="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03202" y="2698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21" name="Unit of measure" hidden="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03202" y="635000"/>
            <a:ext cx="48746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1400">
                <a:solidFill>
                  <a:srgbClr val="808080"/>
                </a:solidFill>
                <a:latin typeface="Arial" pitchFamily="34" charset="0"/>
                <a:cs typeface="Arial" panose="020B0604020202020204" pitchFamily="34" charset="0"/>
              </a:rPr>
              <a:t>Unit of measure</a:t>
            </a:r>
            <a:endParaRPr lang="pt-BR" sz="1400" dirty="0">
              <a:solidFill>
                <a:srgbClr val="80808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2" name="Footnote" hidden="1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203201" y="6067425"/>
            <a:ext cx="11398251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90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1 xx</a:t>
            </a:r>
            <a:endParaRPr lang="pt-BR" sz="900" dirty="0">
              <a:solidFill>
                <a:prstClr val="black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6131" y="683763"/>
            <a:ext cx="11894271" cy="55043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8" name="Espaço Reservado para Rodapé 4">
            <a:extLst>
              <a:ext uri="{FF2B5EF4-FFF2-40B4-BE49-F238E27FC236}">
                <a16:creationId xmlns:a16="http://schemas.microsoft.com/office/drawing/2014/main" id="{2BC2F29B-BEA9-4589-8558-8B111BE73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131" y="6355905"/>
            <a:ext cx="6739270" cy="36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29" name="Espaço Reservado para Número de Slide 5">
            <a:extLst>
              <a:ext uri="{FF2B5EF4-FFF2-40B4-BE49-F238E27FC236}">
                <a16:creationId xmlns:a16="http://schemas.microsoft.com/office/drawing/2014/main" id="{0F5588DD-15E6-4179-9362-E623C116E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202" y="6341171"/>
            <a:ext cx="1253200" cy="368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9466-5E2C-4009-B7F5-186A6D1DC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98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7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Corredor Enxuto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9466-5E2C-4009-B7F5-186A6D1DC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ABAB5A3E-8FAE-4800-B8DC-392D71B4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87" y="-1555"/>
            <a:ext cx="5217177" cy="6857999"/>
          </a:xfrm>
          <a:prstGeom prst="rect">
            <a:avLst/>
          </a:prstGeom>
        </p:spPr>
      </p:pic>
      <p:sp>
        <p:nvSpPr>
          <p:cNvPr id="29" name="Retângulo 14">
            <a:extLst>
              <a:ext uri="{FF2B5EF4-FFF2-40B4-BE49-F238E27FC236}">
                <a16:creationId xmlns:a16="http://schemas.microsoft.com/office/drawing/2014/main" id="{2D9E30B5-CEB2-4B0E-86BE-CB0D4E1A4597}"/>
              </a:ext>
            </a:extLst>
          </p:cNvPr>
          <p:cNvSpPr/>
          <p:nvPr/>
        </p:nvSpPr>
        <p:spPr>
          <a:xfrm>
            <a:off x="1607137" y="4063062"/>
            <a:ext cx="44459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4000" b="1" dirty="0" smtClean="0">
                <a:solidFill>
                  <a:prstClr val="white"/>
                </a:solidFill>
                <a:latin typeface="+mj-lt"/>
              </a:rPr>
              <a:t>CRM </a:t>
            </a:r>
            <a:r>
              <a:rPr lang="pt-BR" sz="4000" b="1" dirty="0" err="1" smtClean="0">
                <a:solidFill>
                  <a:prstClr val="white"/>
                </a:solidFill>
                <a:latin typeface="+mj-lt"/>
              </a:rPr>
              <a:t>Analysis</a:t>
            </a:r>
            <a:r>
              <a:rPr kumimoji="0" lang="pt-BR" sz="3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/>
            </a:r>
            <a:br>
              <a:rPr kumimoji="0" lang="pt-BR" sz="3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</a:br>
            <a:r>
              <a:rPr lang="pt-BR" sz="16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Janaina Figueira Marchesi</a:t>
            </a:r>
            <a:endParaRPr lang="pt-BR" sz="160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  <a:p>
            <a:pPr lvl="0"/>
            <a:r>
              <a:rPr lang="pt-BR" sz="1600" noProof="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12/12/2020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28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950D284-CC9A-4AB2-916A-A6C561CD6D73}"/>
              </a:ext>
            </a:extLst>
          </p:cNvPr>
          <p:cNvSpPr/>
          <p:nvPr/>
        </p:nvSpPr>
        <p:spPr>
          <a:xfrm>
            <a:off x="0" y="4232366"/>
            <a:ext cx="12222878" cy="2637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10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3807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Predictive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Classification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9" y="1479891"/>
            <a:ext cx="720000" cy="720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565898" y="1700090"/>
            <a:ext cx="2248644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Classification Technique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49" y="1479891"/>
            <a:ext cx="720000" cy="72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454160" y="1693764"/>
            <a:ext cx="2248644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Balancing Technique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71" y="1473565"/>
            <a:ext cx="720000" cy="720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102371" y="1693764"/>
            <a:ext cx="2248644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Cross</a:t>
            </a:r>
          </a:p>
          <a:p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Validation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565899" y="2360388"/>
            <a:ext cx="2248643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Logistic Regression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Naïve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Bayes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315849" y="2360388"/>
            <a:ext cx="2248643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Downsampling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Upsampling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102371" y="2482004"/>
            <a:ext cx="2248643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K-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fold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cross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validation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with k = 10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repetitions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4980507A-E8A4-490E-8588-1F4545AB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13436"/>
              </p:ext>
            </p:extLst>
          </p:nvPr>
        </p:nvGraphicFramePr>
        <p:xfrm>
          <a:off x="381180" y="4702591"/>
          <a:ext cx="457466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4669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Metric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used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chose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420283" y="5590612"/>
                <a:ext cx="455143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pt-BR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𝑃𝑜𝑠𝑖𝑡𝑒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83" y="5590612"/>
                <a:ext cx="455143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1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950D284-CC9A-4AB2-916A-A6C561CD6D73}"/>
              </a:ext>
            </a:extLst>
          </p:cNvPr>
          <p:cNvSpPr/>
          <p:nvPr/>
        </p:nvSpPr>
        <p:spPr>
          <a:xfrm>
            <a:off x="-30878" y="2497518"/>
            <a:ext cx="12222878" cy="4362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11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Predictive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Classification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4980507A-E8A4-490E-8588-1F4545AB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73688"/>
              </p:ext>
            </p:extLst>
          </p:nvPr>
        </p:nvGraphicFramePr>
        <p:xfrm>
          <a:off x="351997" y="2805681"/>
          <a:ext cx="457466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4669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Final </a:t>
                      </a:r>
                      <a:r>
                        <a:rPr lang="pt-BR" sz="18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1" y="996160"/>
            <a:ext cx="360000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529446" y="1304513"/>
            <a:ext cx="2827061" cy="753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of Accuracy </a:t>
            </a:r>
          </a:p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for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Logistic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Regression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model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without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balacing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technique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531921" y="865054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88% </a:t>
            </a:r>
            <a:endParaRPr lang="en-US" sz="2800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79" y="1238516"/>
            <a:ext cx="442770" cy="44277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6935401" y="1083128"/>
            <a:ext cx="2827061" cy="753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Chosen</a:t>
            </a:r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model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1629" y="3331978"/>
            <a:ext cx="11146097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pt-BR" sz="1600" b="1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Prediction</a:t>
            </a:r>
            <a:r>
              <a:rPr lang="pt-BR" sz="1600" b="1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= 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</a:t>
            </a:r>
            <a:r>
              <a:rPr lang="pt-BR" sz="1600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2E+1 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- 2E-2 x Age+ 1E+0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EducationBasic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- 6E-1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EducationGraduation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- 1E+0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EducationMaster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- 2E+0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EducationPhD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+ 1E+0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Marital_StatusMarried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- 2E-1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Marital_StatusOther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+ 1E-2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Marital_StatusSingle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+ 1E+0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Marital_StatusTogether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+ 7E-1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Marital_StatusWidow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+ 6E-7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Income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- 5E-3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TimeEnrollment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- 7E-1 x Kidhome1+ 1E+1 x Kidhome2+ 1E+0 x Teenhome1+ 1E+0 x Teenhome2+ 3E-2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Recency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+ 8E-4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MntWines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- 6E-3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MntFruits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- 2E-3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MntMeatProducts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+ 3E-3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MntFishProducts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- 1E-5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MntSweetProducts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- 4E-3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MntGoldProds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- 1E-1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NumDealsPurchases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- 7E-2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NumWebPurchases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- 7E-2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NumCatalogPurchases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+ 2E-1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NumStorePurchases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- 5E-2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NumWebVisitsMonth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- 2E+0 x AcceptedCmp1Sim- 2E+0 x AcceptedCmp2Sim- 2E+0 x AcceptedCmp3Sim- 1E+0 x AcceptedCmp4Sim- 2E+0 x AcceptedCmp5Sim- 5E-1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SomeCmpSim</a:t>
            </a:r>
            <a:r>
              <a:rPr lang="pt-BR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+ 2E-1 x </a:t>
            </a:r>
            <a:r>
              <a:rPr lang="pt-BR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ComplainSim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1630" y="5326700"/>
            <a:ext cx="11146097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pt-BR" sz="1600" b="1" i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Probability</a:t>
            </a:r>
            <a:r>
              <a:rPr lang="pt-BR" sz="1600" b="1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= </a:t>
            </a:r>
            <a:r>
              <a:rPr lang="pt-BR" sz="1600" i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e^Prediction</a:t>
            </a:r>
            <a:r>
              <a:rPr lang="pt-BR" sz="1600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/ (1 + </a:t>
            </a:r>
            <a:r>
              <a:rPr lang="pt-BR" sz="1600" i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e^Predicition</a:t>
            </a:r>
            <a:r>
              <a:rPr lang="pt-BR" sz="1600" i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Retângulo: Cantos Diagonais Arredondados 5">
            <a:extLst>
              <a:ext uri="{FF2B5EF4-FFF2-40B4-BE49-F238E27FC236}">
                <a16:creationId xmlns:a16="http://schemas.microsoft.com/office/drawing/2014/main" id="{975CEB12-3B5C-4303-89BD-46A8FAECD78C}"/>
              </a:ext>
            </a:extLst>
          </p:cNvPr>
          <p:cNvSpPr/>
          <p:nvPr/>
        </p:nvSpPr>
        <p:spPr>
          <a:xfrm>
            <a:off x="4822236" y="5617374"/>
            <a:ext cx="2340174" cy="983848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Probability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&gt; 0.5 </a:t>
            </a:r>
          </a:p>
          <a:p>
            <a:pPr algn="ctr"/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Accepted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the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offer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0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  <p:bldP spid="32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12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01457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Next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Steps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96131" y="1300072"/>
            <a:ext cx="8677326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Apply the final model to the rest of the customers base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Identify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 customers with the greatest potential to accept the offer in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campaign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Create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recommendation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strategies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for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Promising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Create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retention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strategies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for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Slipping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tângulo: Cantos Diagonais Arredondados 8">
            <a:extLst>
              <a:ext uri="{FF2B5EF4-FFF2-40B4-BE49-F238E27FC236}">
                <a16:creationId xmlns:a16="http://schemas.microsoft.com/office/drawing/2014/main" id="{B0FBF965-7D9D-407C-BC00-3F0A861E1C83}"/>
              </a:ext>
            </a:extLst>
          </p:cNvPr>
          <p:cNvSpPr/>
          <p:nvPr/>
        </p:nvSpPr>
        <p:spPr>
          <a:xfrm>
            <a:off x="1404823" y="3786103"/>
            <a:ext cx="12384483" cy="2197855"/>
          </a:xfrm>
          <a:prstGeom prst="round2DiagRect">
            <a:avLst/>
          </a:prstGeom>
          <a:solidFill>
            <a:srgbClr val="4D6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7D663F37-E1F8-41EF-ADBA-F8C51FF31AE9}"/>
              </a:ext>
            </a:extLst>
          </p:cNvPr>
          <p:cNvSpPr txBox="1"/>
          <p:nvPr/>
        </p:nvSpPr>
        <p:spPr>
          <a:xfrm>
            <a:off x="1761986" y="4164873"/>
            <a:ext cx="530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800" b="1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t-BR" sz="4800" b="1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4800" b="1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sz="4800" b="1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800"/>
              </a:lnSpc>
            </a:pPr>
            <a:endParaRPr lang="pt-BR" sz="1400" b="1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412A7197-165E-4213-8428-4B693CDB9439}"/>
              </a:ext>
            </a:extLst>
          </p:cNvPr>
          <p:cNvSpPr txBox="1"/>
          <p:nvPr/>
        </p:nvSpPr>
        <p:spPr>
          <a:xfrm>
            <a:off x="1761986" y="4848616"/>
            <a:ext cx="671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lnSpc>
                <a:spcPts val="3000"/>
              </a:lnSpc>
              <a:defRPr sz="2400" b="1">
                <a:solidFill>
                  <a:srgbClr val="DE6C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600" dirty="0" smtClean="0">
                <a:solidFill>
                  <a:schemeClr val="bg1"/>
                </a:solidFill>
              </a:rPr>
              <a:t>Janaina Figueira </a:t>
            </a:r>
            <a:r>
              <a:rPr lang="pt-BR" sz="1600" dirty="0">
                <a:solidFill>
                  <a:schemeClr val="bg1"/>
                </a:solidFill>
              </a:rPr>
              <a:t>Marchesi</a:t>
            </a:r>
          </a:p>
          <a:p>
            <a:pPr>
              <a:lnSpc>
                <a:spcPct val="100000"/>
              </a:lnSpc>
            </a:pPr>
            <a:r>
              <a:rPr lang="pt-BR" sz="1600" dirty="0" smtClean="0">
                <a:solidFill>
                  <a:schemeClr val="bg1"/>
                </a:solidFill>
              </a:rPr>
              <a:t>janainamarchesi@gmail.com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600" dirty="0" smtClean="0">
                <a:solidFill>
                  <a:schemeClr val="bg1"/>
                </a:solidFill>
              </a:rPr>
              <a:t>27 99826-1648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0D969CB4-9832-44CF-AA95-155B8E111431}"/>
              </a:ext>
            </a:extLst>
          </p:cNvPr>
          <p:cNvSpPr/>
          <p:nvPr/>
        </p:nvSpPr>
        <p:spPr>
          <a:xfrm>
            <a:off x="0" y="3571900"/>
            <a:ext cx="12222878" cy="3286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10136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Contextualization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657046" y="1182394"/>
            <a:ext cx="10877909" cy="1517726"/>
            <a:chOff x="649031" y="1182394"/>
            <a:chExt cx="10877909" cy="1517726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6025403" y="1891553"/>
              <a:ext cx="4545106" cy="89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flipH="1">
              <a:off x="1480297" y="1900518"/>
              <a:ext cx="4545106" cy="1473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47" y="1234506"/>
              <a:ext cx="642312" cy="642312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>
              <a:off x="649031" y="1638291"/>
              <a:ext cx="9950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lnSpc>
                  <a:spcPts val="3000"/>
                </a:lnSpc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pt-BR" dirty="0"/>
                <a:t>- 3 </a:t>
              </a:r>
              <a:r>
                <a:rPr lang="pt-BR" dirty="0" err="1"/>
                <a:t>years</a:t>
              </a:r>
              <a:endParaRPr lang="en-US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0469105" y="1638291"/>
              <a:ext cx="10578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lnSpc>
                  <a:spcPts val="3000"/>
                </a:lnSpc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/>
                <a:t>+ 3 </a:t>
              </a:r>
              <a:r>
                <a:rPr lang="pt-BR" dirty="0" err="1"/>
                <a:t>years</a:t>
              </a:r>
              <a:endParaRPr lang="en-US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384495" y="1182394"/>
              <a:ext cx="2516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lnSpc>
                  <a:spcPts val="3000"/>
                </a:lnSpc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dirty="0" smtClean="0"/>
                <a:t>Solid </a:t>
              </a:r>
              <a:r>
                <a:rPr lang="en-US" sz="1600" dirty="0"/>
                <a:t>revenues and healthy bottom line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152762" y="2115345"/>
              <a:ext cx="2516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lnSpc>
                  <a:spcPts val="3000"/>
                </a:lnSpc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dirty="0" smtClean="0"/>
                <a:t>Not promising perspectives for profit growth</a:t>
              </a:r>
              <a:endParaRPr lang="en-US" sz="1600" dirty="0"/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115" y="2227732"/>
              <a:ext cx="360000" cy="36000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169" y="1270455"/>
              <a:ext cx="360000" cy="360000"/>
            </a:xfrm>
            <a:prstGeom prst="rect">
              <a:avLst/>
            </a:prstGeom>
          </p:spPr>
        </p:pic>
      </p:grpSp>
      <p:sp>
        <p:nvSpPr>
          <p:cNvPr id="54" name="TextBox 32">
            <a:extLst>
              <a:ext uri="{FF2B5EF4-FFF2-40B4-BE49-F238E27FC236}">
                <a16:creationId xmlns:a16="http://schemas.microsoft.com/office/drawing/2014/main" id="{335D0488-0AC8-4449-B632-B7BBBA9F3F81}"/>
              </a:ext>
            </a:extLst>
          </p:cNvPr>
          <p:cNvSpPr txBox="1"/>
          <p:nvPr/>
        </p:nvSpPr>
        <p:spPr>
          <a:xfrm>
            <a:off x="266882" y="3696490"/>
            <a:ext cx="4732714" cy="43499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7000">
                  <a:srgbClr val="D9D9D9"/>
                </a:gs>
              </a:gsLst>
              <a:lin ang="162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lnSpc>
                <a:spcPts val="3000"/>
              </a:lnSpc>
              <a:defRPr sz="2400" b="1">
                <a:solidFill>
                  <a:srgbClr val="DE6C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How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to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prevent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from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that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963494" y="4644757"/>
            <a:ext cx="10265012" cy="1080000"/>
            <a:chOff x="657046" y="4644757"/>
            <a:chExt cx="10265012" cy="1080000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1D29C9-1858-4F39-98C5-BE3AF305C90F}"/>
                </a:ext>
              </a:extLst>
            </p:cNvPr>
            <p:cNvSpPr/>
            <p:nvPr/>
          </p:nvSpPr>
          <p:spPr>
            <a:xfrm>
              <a:off x="657046" y="4644757"/>
              <a:ext cx="4680000" cy="108000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100000">
                    <a:srgbClr val="D9D9D9"/>
                  </a:gs>
                </a:gsLst>
                <a:lin ang="16200000" scaled="1"/>
                <a:tileRect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Improve 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performance of the marketing activities</a:t>
              </a:r>
              <a:endPara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41D29C9-1858-4F39-98C5-BE3AF305C90F}"/>
                </a:ext>
              </a:extLst>
            </p:cNvPr>
            <p:cNvSpPr/>
            <p:nvPr/>
          </p:nvSpPr>
          <p:spPr>
            <a:xfrm>
              <a:off x="6242058" y="4644757"/>
              <a:ext cx="4680000" cy="108000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100000">
                    <a:srgbClr val="D9D9D9"/>
                  </a:gs>
                </a:gsLst>
                <a:lin ang="16200000" scaled="1"/>
                <a:tileRect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b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Focus </a:t>
              </a:r>
              <a:r>
                <a:rPr lang="pt-BR" sz="2000" b="1" dirty="0" err="1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on</a:t>
              </a:r>
              <a:r>
                <a:rPr lang="pt-BR" sz="2000" b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 marketing </a:t>
              </a:r>
              <a:r>
                <a:rPr lang="pt-BR" sz="2000" b="1" dirty="0" err="1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campaing</a:t>
              </a:r>
              <a:endPara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648" y="5084812"/>
              <a:ext cx="442770" cy="442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50D284-CC9A-4AB2-916A-A6C561CD6D73}"/>
              </a:ext>
            </a:extLst>
          </p:cNvPr>
          <p:cNvSpPr/>
          <p:nvPr/>
        </p:nvSpPr>
        <p:spPr>
          <a:xfrm>
            <a:off x="0" y="2857353"/>
            <a:ext cx="12222878" cy="4012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+mj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z="1600" dirty="0" smtClean="0"/>
              <a:t>CRM </a:t>
            </a:r>
            <a:r>
              <a:rPr lang="pt-BR" sz="1600" dirty="0" err="1" smtClean="0"/>
              <a:t>Analysis</a:t>
            </a:r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z="1400" smtClean="0">
                <a:latin typeface="+mj-lt"/>
              </a:rPr>
              <a:t>3</a:t>
            </a:fld>
            <a:endParaRPr lang="pt-BR" sz="1400" dirty="0">
              <a:latin typeface="+mj-lt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41D29C9-1858-4F39-98C5-BE3AF305C90F}"/>
              </a:ext>
            </a:extLst>
          </p:cNvPr>
          <p:cNvSpPr/>
          <p:nvPr/>
        </p:nvSpPr>
        <p:spPr>
          <a:xfrm>
            <a:off x="621672" y="4438793"/>
            <a:ext cx="4680000" cy="10800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100000">
                  <a:srgbClr val="D9D9D9"/>
                </a:gs>
              </a:gsLst>
              <a:lin ang="16200000" scaled="1"/>
              <a:tileRect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Produce the highest profit for the next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campaing</a:t>
            </a:r>
            <a:endParaRPr lang="pt-BR" sz="20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0284650-F992-4B52-AEEE-B30F5D53A775}"/>
              </a:ext>
            </a:extLst>
          </p:cNvPr>
          <p:cNvSpPr/>
          <p:nvPr/>
        </p:nvSpPr>
        <p:spPr>
          <a:xfrm>
            <a:off x="6491943" y="3302057"/>
            <a:ext cx="4680000" cy="7200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100000">
                  <a:srgbClr val="D9D9D9"/>
                </a:gs>
              </a:gsLst>
              <a:lin ang="16200000" scaled="1"/>
              <a:tileRect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Understand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 characteristics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of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respondents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9D6918B-585E-4445-A6C5-68F61D8759A2}"/>
              </a:ext>
            </a:extLst>
          </p:cNvPr>
          <p:cNvSpPr/>
          <p:nvPr/>
        </p:nvSpPr>
        <p:spPr>
          <a:xfrm>
            <a:off x="6491943" y="4503401"/>
            <a:ext cx="4680000" cy="7200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100000">
                  <a:srgbClr val="D9D9D9"/>
                </a:gs>
              </a:gsLst>
              <a:lin ang="16200000" scaled="1"/>
              <a:tileRect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Segment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C61DC31-D50B-4A3C-9501-43B9403B978A}"/>
              </a:ext>
            </a:extLst>
          </p:cNvPr>
          <p:cNvSpPr/>
          <p:nvPr/>
        </p:nvSpPr>
        <p:spPr>
          <a:xfrm>
            <a:off x="6491943" y="5704745"/>
            <a:ext cx="4680000" cy="7200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100000">
                  <a:srgbClr val="D9D9D9"/>
                </a:gs>
              </a:gsLst>
              <a:lin ang="16200000" scaled="1"/>
              <a:tileRect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Create a predictive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model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to classify the customers 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ADC8CDF-AC99-4407-A16C-329AD2A72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72849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Problem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980507A-E8A4-490E-8588-1F4545AB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07025"/>
              </p:ext>
            </p:extLst>
          </p:nvPr>
        </p:nvGraphicFramePr>
        <p:xfrm>
          <a:off x="325322" y="3146202"/>
          <a:ext cx="457466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4669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Goals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730101" y="982740"/>
            <a:ext cx="3946455" cy="1037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Spend annual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budget more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wisely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6515445" y="982740"/>
            <a:ext cx="3946455" cy="1037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Data-driven marketing activities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941694" y="877293"/>
            <a:ext cx="2127038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What Marketing Needs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6814141" y="877293"/>
            <a:ext cx="2127038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42592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4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00277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Methodology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-160338" y="2368168"/>
            <a:ext cx="2403194" cy="2403194"/>
            <a:chOff x="4763774" y="2341681"/>
            <a:chExt cx="2403194" cy="2403194"/>
          </a:xfrm>
        </p:grpSpPr>
        <p:pic>
          <p:nvPicPr>
            <p:cNvPr id="20482" name="Picture 2" descr="https://static.thenounproject.com/png/2193104-200.png">
              <a:extLst>
                <a:ext uri="{FF2B5EF4-FFF2-40B4-BE49-F238E27FC236}">
                  <a16:creationId xmlns:a16="http://schemas.microsoft.com/office/drawing/2014/main" id="{A46AFB70-C165-4FE7-B155-92377AAC2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774" y="2341681"/>
              <a:ext cx="2403194" cy="240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2600679-5304-4481-99CA-98DFB73BEEE9}"/>
                </a:ext>
              </a:extLst>
            </p:cNvPr>
            <p:cNvSpPr txBox="1"/>
            <p:nvPr/>
          </p:nvSpPr>
          <p:spPr>
            <a:xfrm>
              <a:off x="5543268" y="2806965"/>
              <a:ext cx="844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Data</a:t>
              </a:r>
            </a:p>
            <a:p>
              <a:pPr algn="ctr"/>
              <a:r>
                <a:rPr lang="pt-BR" sz="2000" b="1" dirty="0" err="1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Driven</a:t>
              </a:r>
              <a:endPara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A352729-DC91-4B7F-82CB-5EF3077282FA}"/>
              </a:ext>
            </a:extLst>
          </p:cNvPr>
          <p:cNvSpPr/>
          <p:nvPr/>
        </p:nvSpPr>
        <p:spPr>
          <a:xfrm>
            <a:off x="2383471" y="2827611"/>
            <a:ext cx="2072455" cy="1253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RFM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Segmentation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Technique</a:t>
            </a:r>
            <a:endParaRPr lang="pt-BR" sz="20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4859CD9-FE34-40BF-80A3-B50511B127B9}"/>
              </a:ext>
            </a:extLst>
          </p:cNvPr>
          <p:cNvSpPr/>
          <p:nvPr/>
        </p:nvSpPr>
        <p:spPr>
          <a:xfrm>
            <a:off x="2383472" y="883859"/>
            <a:ext cx="2072455" cy="1253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Data Exploratory Analysis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3796F5-D824-4457-B57E-247E5072A956}"/>
              </a:ext>
            </a:extLst>
          </p:cNvPr>
          <p:cNvSpPr/>
          <p:nvPr/>
        </p:nvSpPr>
        <p:spPr>
          <a:xfrm>
            <a:off x="2383470" y="4771362"/>
            <a:ext cx="2072455" cy="1253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Predictive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Classification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Models</a:t>
            </a:r>
            <a:endParaRPr lang="pt-BR" sz="2000" b="1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616464" y="1068651"/>
            <a:ext cx="2236670" cy="7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Descriptive Statistic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6853134" y="1140231"/>
            <a:ext cx="2420742" cy="625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8934555" y="1212804"/>
            <a:ext cx="3155847" cy="598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Features Importance </a:t>
            </a:r>
          </a:p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Analysis – t statistics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50" y="2875644"/>
            <a:ext cx="360000" cy="360000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052603" y="3483647"/>
            <a:ext cx="1457237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 freshness of customer activity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052603" y="3237718"/>
            <a:ext cx="1457237" cy="310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 -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Recency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76" y="2884885"/>
            <a:ext cx="360000" cy="360000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414204" y="3236247"/>
            <a:ext cx="1457237" cy="310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- Frequency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477318" y="3495285"/>
            <a:ext cx="1457237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 frequency of accepted offers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859158" y="3284644"/>
            <a:ext cx="1457237" cy="310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 - Monetary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922272" y="3543682"/>
            <a:ext cx="1457237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The amount spent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02" y="2884885"/>
            <a:ext cx="360000" cy="36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01" y="1273230"/>
            <a:ext cx="360000" cy="36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876" y="1273230"/>
            <a:ext cx="360000" cy="36000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687188" y="5086674"/>
            <a:ext cx="2236670" cy="7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Classification Techniques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6923858" y="5158254"/>
            <a:ext cx="2420742" cy="625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Balancing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Techniques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005279" y="5230827"/>
            <a:ext cx="3155847" cy="598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Cross -Validation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25" y="5291253"/>
            <a:ext cx="360000" cy="3600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49" y="532490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5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0891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Exploratory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Analysis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390" y="2612701"/>
            <a:ext cx="360000" cy="3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10258" r="15620" b="14268"/>
          <a:stretch/>
        </p:blipFill>
        <p:spPr>
          <a:xfrm>
            <a:off x="1111225" y="2382886"/>
            <a:ext cx="348462" cy="3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25" y="3922356"/>
            <a:ext cx="360000" cy="3600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545882" y="2282365"/>
            <a:ext cx="1531870" cy="1015156"/>
            <a:chOff x="915239" y="1172709"/>
            <a:chExt cx="1531870" cy="10151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4348277-6119-4B18-85F0-FF4E7190FADB}"/>
                </a:ext>
              </a:extLst>
            </p:cNvPr>
            <p:cNvSpPr/>
            <p:nvPr/>
          </p:nvSpPr>
          <p:spPr>
            <a:xfrm>
              <a:off x="926777" y="1434319"/>
              <a:ext cx="1520332" cy="753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of respondents are single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15239" y="1172709"/>
              <a:ext cx="8691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Arial" panose="020B0604020202020204" pitchFamily="34" charset="0"/>
                </a:rPr>
                <a:t>32% </a:t>
              </a:r>
              <a:endParaRPr lang="en-US" sz="2800" dirty="0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567784" y="4200911"/>
            <a:ext cx="2125935" cy="837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of non respondents are married or live together with someone else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551650" y="3795162"/>
            <a:ext cx="1215362" cy="811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67% </a:t>
            </a:r>
            <a:endParaRPr lang="en-US" sz="2800" dirty="0"/>
          </a:p>
        </p:txBody>
      </p:sp>
      <p:grpSp>
        <p:nvGrpSpPr>
          <p:cNvPr id="18" name="Agrupar 17"/>
          <p:cNvGrpSpPr/>
          <p:nvPr/>
        </p:nvGrpSpPr>
        <p:grpSpPr>
          <a:xfrm>
            <a:off x="4698941" y="1519373"/>
            <a:ext cx="583865" cy="580405"/>
            <a:chOff x="331374" y="3784845"/>
            <a:chExt cx="583865" cy="580405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27797" r="18453" b="31398"/>
            <a:stretch/>
          </p:blipFill>
          <p:spPr>
            <a:xfrm>
              <a:off x="331374" y="4005250"/>
              <a:ext cx="583865" cy="3600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06" y="3784845"/>
              <a:ext cx="270000" cy="270000"/>
            </a:xfrm>
            <a:prstGeom prst="rect">
              <a:avLst/>
            </a:prstGeom>
          </p:spPr>
        </p:pic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304708" y="1949069"/>
            <a:ext cx="2125935" cy="118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is the difference between the median of the respondents and non respondents incomes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5288574" y="1482357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28% </a:t>
            </a:r>
            <a:endParaRPr lang="en-US" sz="28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41" y="3504390"/>
            <a:ext cx="540000" cy="54000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304708" y="3698490"/>
            <a:ext cx="2125935" cy="118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 respondents have already responded to previous campaigns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5288574" y="3510457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56% </a:t>
            </a:r>
            <a:endParaRPr lang="en-US" sz="28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5304708" y="4849435"/>
            <a:ext cx="2125935" cy="118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 non respondents have never responded to previous campaigns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5288574" y="462657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86% </a:t>
            </a:r>
            <a:endParaRPr lang="en-US" sz="28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89" y="2494361"/>
            <a:ext cx="540000" cy="54000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041632" y="2287419"/>
            <a:ext cx="2125935" cy="118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Respondents have bigger time enrollments with the company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8430189" y="3979618"/>
            <a:ext cx="578288" cy="540000"/>
            <a:chOff x="8430189" y="3979618"/>
            <a:chExt cx="578288" cy="540000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189" y="3979618"/>
              <a:ext cx="540000" cy="5400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477" y="3979618"/>
              <a:ext cx="270000" cy="270000"/>
            </a:xfrm>
            <a:prstGeom prst="rect">
              <a:avLst/>
            </a:prstGeom>
          </p:spPr>
        </p:pic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041631" y="3795512"/>
            <a:ext cx="2125935" cy="118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Respondents have expenses considerably bigger for all products</a:t>
            </a:r>
          </a:p>
        </p:txBody>
      </p:sp>
    </p:spTree>
    <p:extLst>
      <p:ext uri="{BB962C8B-B14F-4D97-AF65-F5344CB8AC3E}">
        <p14:creationId xmlns:p14="http://schemas.microsoft.com/office/powerpoint/2010/main" val="3324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663FDDA5-CEF6-43EE-ADEA-6048BB60B7CB}"/>
              </a:ext>
            </a:extLst>
          </p:cNvPr>
          <p:cNvSpPr/>
          <p:nvPr/>
        </p:nvSpPr>
        <p:spPr>
          <a:xfrm>
            <a:off x="6485266" y="0"/>
            <a:ext cx="57376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6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0891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Exploratory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Analysis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6" t="8854" r="17104"/>
          <a:stretch/>
        </p:blipFill>
        <p:spPr>
          <a:xfrm>
            <a:off x="470263" y="576398"/>
            <a:ext cx="5268130" cy="479260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377721" y="5509987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ângulo 31"/>
          <p:cNvSpPr/>
          <p:nvPr/>
        </p:nvSpPr>
        <p:spPr>
          <a:xfrm>
            <a:off x="1377720" y="5820558"/>
            <a:ext cx="435429" cy="182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770323" y="5391055"/>
            <a:ext cx="1628994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Positive correlation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1829369" y="5656434"/>
            <a:ext cx="1628994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Negative correlation</a:t>
            </a:r>
          </a:p>
        </p:txBody>
      </p:sp>
      <p:sp>
        <p:nvSpPr>
          <p:cNvPr id="9" name="Elipse 8"/>
          <p:cNvSpPr/>
          <p:nvPr/>
        </p:nvSpPr>
        <p:spPr>
          <a:xfrm>
            <a:off x="3831775" y="5868655"/>
            <a:ext cx="78377" cy="80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/>
          <p:cNvSpPr/>
          <p:nvPr/>
        </p:nvSpPr>
        <p:spPr>
          <a:xfrm>
            <a:off x="3768637" y="5527651"/>
            <a:ext cx="204651" cy="1902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024382" y="5395150"/>
            <a:ext cx="1628994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High correlation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005800" y="5678329"/>
            <a:ext cx="1628994" cy="46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Low correlation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5" y="1915014"/>
            <a:ext cx="29235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Income x Spent with any product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6" y="2250506"/>
            <a:ext cx="29235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Income x Number of Web Visits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6717685" y="1699360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43"/>
          <p:cNvSpPr/>
          <p:nvPr/>
        </p:nvSpPr>
        <p:spPr>
          <a:xfrm>
            <a:off x="6717686" y="2364266"/>
            <a:ext cx="435429" cy="182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/>
          <p:cNvSpPr/>
          <p:nvPr/>
        </p:nvSpPr>
        <p:spPr>
          <a:xfrm>
            <a:off x="6722199" y="2698984"/>
            <a:ext cx="435429" cy="182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9349" y="2585224"/>
            <a:ext cx="312664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Income x Numbers of Kids at home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6717686" y="2032568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4" y="3429000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Purchase from Catalog/Store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x Number of Web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Visits 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722199" y="3525791"/>
            <a:ext cx="435429" cy="182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4" y="1577328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Income x Number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of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accepted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campaings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6717685" y="4230805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3" y="4108773"/>
            <a:ext cx="4760825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Spent with Wine x Accepted offers in previous campaign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6717685" y="5003494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3" y="4881462"/>
            <a:ext cx="4760825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Purchase with discount x Number of Web  Visits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717685" y="5397193"/>
            <a:ext cx="435429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264833" y="5275161"/>
            <a:ext cx="4760825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Purchase with discount x Kids/Teenagers at home</a:t>
            </a:r>
          </a:p>
        </p:txBody>
      </p:sp>
    </p:spTree>
    <p:extLst>
      <p:ext uri="{BB962C8B-B14F-4D97-AF65-F5344CB8AC3E}">
        <p14:creationId xmlns:p14="http://schemas.microsoft.com/office/powerpoint/2010/main" val="14435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42" grpId="0"/>
      <p:bldP spid="43" grpId="0" animBg="1"/>
      <p:bldP spid="44" grpId="0" animBg="1"/>
      <p:bldP spid="45" grpId="0" animBg="1"/>
      <p:bldP spid="46" grpId="0"/>
      <p:bldP spid="49" grpId="0" animBg="1"/>
      <p:bldP spid="50" grpId="0"/>
      <p:bldP spid="54" grpId="0" animBg="1"/>
      <p:bldP spid="55" grpId="0"/>
      <p:bldP spid="56" grpId="0" animBg="1"/>
      <p:bldP spid="61" grpId="0"/>
      <p:bldP spid="63" grpId="0" animBg="1"/>
      <p:bldP spid="64" grpId="0"/>
      <p:bldP spid="65" grpId="0" animBg="1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663FDDA5-CEF6-43EE-ADEA-6048BB60B7CB}"/>
              </a:ext>
            </a:extLst>
          </p:cNvPr>
          <p:cNvSpPr/>
          <p:nvPr/>
        </p:nvSpPr>
        <p:spPr>
          <a:xfrm>
            <a:off x="7588482" y="0"/>
            <a:ext cx="463439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7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Exploratory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Analysis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650165" y="3275617"/>
            <a:ext cx="1785257" cy="1375954"/>
          </a:xfrm>
          <a:prstGeom prst="rect">
            <a:avLst/>
          </a:prstGeom>
          <a:noFill/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/>
          <p:cNvSpPr/>
          <p:nvPr/>
        </p:nvSpPr>
        <p:spPr>
          <a:xfrm>
            <a:off x="2435422" y="2675843"/>
            <a:ext cx="1785257" cy="1975728"/>
          </a:xfrm>
          <a:prstGeom prst="rect">
            <a:avLst/>
          </a:prstGeom>
          <a:noFill/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4220679" y="3857798"/>
            <a:ext cx="1785257" cy="987864"/>
          </a:xfrm>
          <a:prstGeom prst="rect">
            <a:avLst/>
          </a:prstGeom>
          <a:noFill/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05375" y="2147868"/>
            <a:ext cx="1245349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Recency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840645" y="2756228"/>
            <a:ext cx="1404295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Enrollment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Time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264590" y="3275617"/>
            <a:ext cx="1741346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Response for 1st </a:t>
            </a:r>
            <a:r>
              <a:rPr lang="pt-BR" sz="20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campaing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4980507A-E8A4-490E-8588-1F4545AB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145"/>
              </p:ext>
            </p:extLst>
          </p:nvPr>
        </p:nvGraphicFramePr>
        <p:xfrm>
          <a:off x="439251" y="1147846"/>
          <a:ext cx="457466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4669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Ranking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Importance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Response</a:t>
                      </a:r>
                      <a:r>
                        <a:rPr lang="pt-BR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sp>
        <p:nvSpPr>
          <p:cNvPr id="44" name="Retângulo 4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73874" y="2149997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Response for others campaigns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2616205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3082413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Purchases from Store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3618418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Purchases with discount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4176888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Spent with Fruits and Meat and Gold Products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659344" y="4241133"/>
            <a:ext cx="1245349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1º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920119" y="4222476"/>
            <a:ext cx="1245349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º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86530" y="4274473"/>
            <a:ext cx="1245349" cy="439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º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783392" y="1659335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Worth mentioning 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  <p:bldP spid="50" grpId="0"/>
      <p:bldP spid="53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8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06242"/>
              </p:ext>
            </p:extLst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RFM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Segmentation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Technique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390" y="2612701"/>
            <a:ext cx="360000" cy="36000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1153727"/>
            <a:ext cx="983977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1023528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Respondents have expenses considerably bigger for all products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946694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1807263"/>
            <a:ext cx="720000" cy="72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2667832"/>
            <a:ext cx="720000" cy="72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3528401"/>
            <a:ext cx="720000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4388970"/>
            <a:ext cx="720000" cy="72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3" y="5249537"/>
            <a:ext cx="720000" cy="720000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2024265"/>
            <a:ext cx="983977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Loyal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2894803"/>
            <a:ext cx="1342958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Whales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3765341"/>
            <a:ext cx="1700009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Promising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4635879"/>
            <a:ext cx="1700009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Rookies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2732659" y="5506417"/>
            <a:ext cx="1700009" cy="279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Slipping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1890945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 who buy the most often from your company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2758362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 who have generated the most revenue for your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3625779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 who return often, but do not spend 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4493196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First time buyers on your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site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4476211" y="5360612"/>
            <a:ext cx="642692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Great past customers who haven't bought in awhile.</a:t>
            </a:r>
          </a:p>
        </p:txBody>
      </p:sp>
    </p:spTree>
    <p:extLst>
      <p:ext uri="{BB962C8B-B14F-4D97-AF65-F5344CB8AC3E}">
        <p14:creationId xmlns:p14="http://schemas.microsoft.com/office/powerpoint/2010/main" val="14872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12BCE-18FE-468E-BF8F-7060EE8F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CRM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AA42D-B563-46CC-B0E5-AE36DAB2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9D9466-5E2C-4009-B7F5-186A6D1DC05B}" type="slidenum">
              <a:rPr lang="pt-BR" smtClean="0">
                <a:latin typeface="+mj-lt"/>
              </a:rPr>
              <a:t>9</a:t>
            </a:fld>
            <a:endParaRPr lang="pt-BR" dirty="0">
              <a:latin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12D90C2-2A2E-4BA1-BADA-6E6471D3EF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000" y="106953"/>
          <a:ext cx="7200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340395986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RFM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Segmentation</a:t>
                      </a:r>
                      <a:r>
                        <a:rPr lang="pt-B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Technique</a:t>
                      </a:r>
                      <a:endParaRPr lang="pt-BR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85453"/>
                  </a:ext>
                </a:extLst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390" y="2612701"/>
            <a:ext cx="360000" cy="3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6" y="1001485"/>
            <a:ext cx="5138058" cy="521643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663FDDA5-CEF6-43EE-ADEA-6048BB60B7CB}"/>
              </a:ext>
            </a:extLst>
          </p:cNvPr>
          <p:cNvSpPr/>
          <p:nvPr/>
        </p:nvSpPr>
        <p:spPr>
          <a:xfrm>
            <a:off x="7588482" y="0"/>
            <a:ext cx="463439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73874" y="2324168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Product recommendations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2790376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Incentives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tied to spending thresholds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783392" y="3268918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For Slipping Customers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3792589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Focus on retention strategies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993904" y="4351059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Deal offers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4348277-6119-4B18-85F0-FF4E7190FADB}"/>
              </a:ext>
            </a:extLst>
          </p:cNvPr>
          <p:cNvSpPr/>
          <p:nvPr/>
        </p:nvSpPr>
        <p:spPr>
          <a:xfrm>
            <a:off x="7783392" y="1833506"/>
            <a:ext cx="44394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For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Promising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Customers</a:t>
            </a: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9780</TotalTime>
  <Words>692</Words>
  <Application>Microsoft Office PowerPoint</Application>
  <PresentationFormat>Widescreen</PresentationFormat>
  <Paragraphs>170</Paragraphs>
  <Slides>12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1_Tema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Daniely Lima Silva</dc:creator>
  <cp:lastModifiedBy>Janaina Figueira Marchesi</cp:lastModifiedBy>
  <cp:revision>545</cp:revision>
  <dcterms:created xsi:type="dcterms:W3CDTF">2018-09-10T15:48:31Z</dcterms:created>
  <dcterms:modified xsi:type="dcterms:W3CDTF">2020-12-12T22:25:34Z</dcterms:modified>
</cp:coreProperties>
</file>