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Spartan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hUogbEZWVq5BJjfgfy6YS1Kj8H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partan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Sparta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f48bd7f3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ef48bd7f39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9.gif"/><Relationship Id="rId5" Type="http://schemas.openxmlformats.org/officeDocument/2006/relationships/hyperlink" Target="https://github.com/janainasantana/luiza-code-omni-channel" TargetMode="External"/><Relationship Id="rId6" Type="http://schemas.openxmlformats.org/officeDocument/2006/relationships/hyperlink" Target="https://github.com/janainasantana/luiza-code-omni-channel" TargetMode="External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0.png"/><Relationship Id="rId5" Type="http://schemas.openxmlformats.org/officeDocument/2006/relationships/image" Target="../media/image28.gif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linkedin.com/in/jenniferdominique/" TargetMode="External"/><Relationship Id="rId11" Type="http://schemas.openxmlformats.org/officeDocument/2006/relationships/image" Target="../media/image1.png"/><Relationship Id="rId22" Type="http://schemas.openxmlformats.org/officeDocument/2006/relationships/hyperlink" Target="https://github.com/jessicaandreoli" TargetMode="External"/><Relationship Id="rId10" Type="http://schemas.openxmlformats.org/officeDocument/2006/relationships/hyperlink" Target="https://github.com/michellecrodrigues" TargetMode="External"/><Relationship Id="rId21" Type="http://schemas.openxmlformats.org/officeDocument/2006/relationships/hyperlink" Target="https://github.com/JenniferDominique" TargetMode="External"/><Relationship Id="rId13" Type="http://schemas.openxmlformats.org/officeDocument/2006/relationships/hyperlink" Target="https://www.linkedin.com/in/anacarolliny/" TargetMode="External"/><Relationship Id="rId24" Type="http://schemas.openxmlformats.org/officeDocument/2006/relationships/hyperlink" Target="https://github.com/anacarolliny" TargetMode="External"/><Relationship Id="rId12" Type="http://schemas.openxmlformats.org/officeDocument/2006/relationships/hyperlink" Target="https://github.com/janainasantana/" TargetMode="External"/><Relationship Id="rId23" Type="http://schemas.openxmlformats.org/officeDocument/2006/relationships/hyperlink" Target="https://www.linkedin.com/in/janaina-c-santan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9" Type="http://schemas.openxmlformats.org/officeDocument/2006/relationships/image" Target="../media/image3.png"/><Relationship Id="rId15" Type="http://schemas.openxmlformats.org/officeDocument/2006/relationships/hyperlink" Target="https://www.linkedin.com/in/jenniferdominique/" TargetMode="External"/><Relationship Id="rId14" Type="http://schemas.openxmlformats.org/officeDocument/2006/relationships/hyperlink" Target="https://www.linkedin.com/in/j%C3%A9ssica-andreoli-de-oliveira-543bb915a" TargetMode="External"/><Relationship Id="rId17" Type="http://schemas.openxmlformats.org/officeDocument/2006/relationships/hyperlink" Target="https://www.linkedin.com/in/anacarolliny/" TargetMode="External"/><Relationship Id="rId16" Type="http://schemas.openxmlformats.org/officeDocument/2006/relationships/hyperlink" Target="https://www.linkedin.com/in/michelle-rodrigues-passos-17070131/" TargetMode="External"/><Relationship Id="rId5" Type="http://schemas.openxmlformats.org/officeDocument/2006/relationships/image" Target="../media/image2.jpg"/><Relationship Id="rId19" Type="http://schemas.openxmlformats.org/officeDocument/2006/relationships/hyperlink" Target="https://www.linkedin.com/in/j%C3%A9ssica-andreoli-de-oliveira-543bb915a" TargetMode="External"/><Relationship Id="rId6" Type="http://schemas.openxmlformats.org/officeDocument/2006/relationships/image" Target="../media/image4.jpg"/><Relationship Id="rId18" Type="http://schemas.openxmlformats.org/officeDocument/2006/relationships/hyperlink" Target="https://github.com/janainasantana/" TargetMode="External"/><Relationship Id="rId7" Type="http://schemas.openxmlformats.org/officeDocument/2006/relationships/image" Target="../media/image9.jpg"/><Relationship Id="rId8" Type="http://schemas.openxmlformats.org/officeDocument/2006/relationships/hyperlink" Target="https://www.linkedin.com/in/michelle-rodrigues-passos-1707013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s://trello.com/b/HkBiRKN4" TargetMode="External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68000"/>
          </a:blip>
          <a:srcRect b="0" l="50000" r="144" t="0"/>
          <a:stretch/>
        </p:blipFill>
        <p:spPr>
          <a:xfrm>
            <a:off x="5" y="2858075"/>
            <a:ext cx="1784600" cy="5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3420784" y="1035703"/>
            <a:ext cx="257702" cy="8229600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8002875" y="0"/>
            <a:ext cx="567600" cy="10287000"/>
          </a:xfrm>
          <a:prstGeom prst="rect">
            <a:avLst/>
          </a:prstGeom>
          <a:solidFill>
            <a:srgbClr val="020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 amt="43000"/>
          </a:blip>
          <a:srcRect b="0" l="3261" r="3261" t="0"/>
          <a:stretch/>
        </p:blipFill>
        <p:spPr>
          <a:xfrm>
            <a:off x="11017390" y="382597"/>
            <a:ext cx="7403328" cy="990440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4755035" y="3086680"/>
            <a:ext cx="12405600" cy="3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37" u="none" cap="none" strike="noStrike">
                <a:solidFill>
                  <a:srgbClr val="FFD600"/>
                </a:solidFill>
                <a:latin typeface="Spartan"/>
                <a:ea typeface="Spartan"/>
                <a:cs typeface="Spartan"/>
                <a:sym typeface="Spartan"/>
              </a:rPr>
              <a:t>Luiza</a:t>
            </a:r>
            <a:endParaRPr b="1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37" u="none" cap="none" strike="noStrike">
                <a:solidFill>
                  <a:srgbClr val="FFD600"/>
                </a:solidFill>
                <a:latin typeface="Spartan"/>
                <a:ea typeface="Spartan"/>
                <a:cs typeface="Spartan"/>
                <a:sym typeface="Spartan"/>
              </a:rPr>
              <a:t>Omni Channel</a:t>
            </a:r>
            <a:endParaRPr b="1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755035" y="1057275"/>
            <a:ext cx="996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FFD600"/>
                </a:solidFill>
                <a:latin typeface="Spartan"/>
                <a:ea typeface="Spartan"/>
                <a:cs typeface="Spartan"/>
                <a:sym typeface="Spartan"/>
              </a:rPr>
              <a:t>LUIZA CODE 3ª EDIÇÃO</a:t>
            </a:r>
            <a:endParaRPr b="1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302972" y="8918902"/>
            <a:ext cx="920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FFD600"/>
                </a:solidFill>
                <a:latin typeface="Spartan"/>
                <a:ea typeface="Spartan"/>
                <a:cs typeface="Spartan"/>
                <a:sym typeface="Spartan"/>
              </a:rPr>
              <a:t>T2 2021</a:t>
            </a:r>
            <a:endParaRPr b="1" sz="11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256622" y="8275628"/>
            <a:ext cx="9206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NodeManas = () =&gt; powerTech</a:t>
            </a:r>
            <a:endParaRPr b="1" sz="1100"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B15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 amt="57000"/>
          </a:blip>
          <a:srcRect b="0" l="50000" r="144" t="0"/>
          <a:stretch/>
        </p:blipFill>
        <p:spPr>
          <a:xfrm>
            <a:off x="5" y="2858075"/>
            <a:ext cx="1784600" cy="5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/>
          <p:nvPr/>
        </p:nvSpPr>
        <p:spPr>
          <a:xfrm>
            <a:off x="9339695" y="805600"/>
            <a:ext cx="210000" cy="8229600"/>
          </a:xfrm>
          <a:prstGeom prst="rect">
            <a:avLst/>
          </a:prstGeom>
          <a:solidFill>
            <a:srgbClr val="020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4">
            <a:alphaModFix/>
          </a:blip>
          <a:srcRect b="0" l="0" r="2173" t="0"/>
          <a:stretch/>
        </p:blipFill>
        <p:spPr>
          <a:xfrm>
            <a:off x="11416825" y="199642"/>
            <a:ext cx="5141801" cy="98877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9"/>
          <p:cNvGrpSpPr/>
          <p:nvPr/>
        </p:nvGrpSpPr>
        <p:grpSpPr>
          <a:xfrm>
            <a:off x="1825277" y="3641175"/>
            <a:ext cx="7052372" cy="3404965"/>
            <a:chOff x="-7917282" y="-68242"/>
            <a:chExt cx="18731400" cy="4539954"/>
          </a:xfrm>
        </p:grpSpPr>
        <p:sp>
          <p:nvSpPr>
            <p:cNvPr id="199" name="Google Shape;199;p9"/>
            <p:cNvSpPr txBox="1"/>
            <p:nvPr/>
          </p:nvSpPr>
          <p:spPr>
            <a:xfrm>
              <a:off x="-7917282" y="-68242"/>
              <a:ext cx="18731400" cy="40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100" u="none" cap="none" strike="noStrike">
                  <a:solidFill>
                    <a:srgbClr val="000001"/>
                  </a:solidFill>
                  <a:latin typeface="Spartan"/>
                  <a:ea typeface="Spartan"/>
                  <a:cs typeface="Spartan"/>
                  <a:sym typeface="Spartan"/>
                </a:rPr>
                <a:t>ORGANIZAÇÃO DAS 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100" u="none" cap="none" strike="noStrike">
                  <a:solidFill>
                    <a:srgbClr val="000001"/>
                  </a:solidFill>
                  <a:latin typeface="Spartan"/>
                  <a:ea typeface="Spartan"/>
                  <a:cs typeface="Spartan"/>
                  <a:sym typeface="Spartan"/>
                </a:rPr>
                <a:t>PASTAS</a:t>
              </a:r>
              <a:endParaRPr/>
            </a:p>
          </p:txBody>
        </p:sp>
        <p:sp>
          <p:nvSpPr>
            <p:cNvPr id="200" name="Google Shape;200;p9"/>
            <p:cNvSpPr txBox="1"/>
            <p:nvPr/>
          </p:nvSpPr>
          <p:spPr>
            <a:xfrm>
              <a:off x="0" y="4102412"/>
              <a:ext cx="935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B15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 amt="75000"/>
          </a:blip>
          <a:srcRect b="0" l="33346" r="0" t="0"/>
          <a:stretch/>
        </p:blipFill>
        <p:spPr>
          <a:xfrm>
            <a:off x="3" y="2858075"/>
            <a:ext cx="2557825" cy="52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/>
          <p:nvPr/>
        </p:nvSpPr>
        <p:spPr>
          <a:xfrm>
            <a:off x="8572909" y="1035703"/>
            <a:ext cx="210021" cy="8229600"/>
          </a:xfrm>
          <a:prstGeom prst="rect">
            <a:avLst/>
          </a:prstGeom>
          <a:solidFill>
            <a:srgbClr val="020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"/>
          <p:cNvSpPr txBox="1"/>
          <p:nvPr/>
        </p:nvSpPr>
        <p:spPr>
          <a:xfrm>
            <a:off x="8919931" y="2303178"/>
            <a:ext cx="8850300" cy="6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6409" lvl="1" marL="103632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20301"/>
              </a:buClr>
              <a:buSzPts val="4300"/>
              <a:buFont typeface="Spartan"/>
              <a:buChar char="•"/>
            </a:pPr>
            <a:r>
              <a:rPr i="0" lang="en-US" sz="4300" u="none" cap="none" strike="noStrike">
                <a:solidFill>
                  <a:srgbClr val="020301"/>
                </a:solidFill>
                <a:latin typeface="Spartan"/>
                <a:ea typeface="Spartan"/>
                <a:cs typeface="Spartan"/>
                <a:sym typeface="Spartan"/>
              </a:rPr>
              <a:t>TypeORM </a:t>
            </a:r>
            <a:endParaRPr sz="43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02030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486409" lvl="1" marL="103632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20301"/>
              </a:buClr>
              <a:buSzPts val="4300"/>
              <a:buFont typeface="Spartan"/>
              <a:buChar char="•"/>
            </a:pPr>
            <a:r>
              <a:rPr i="0" lang="en-US" sz="4300" u="none" cap="none" strike="noStrike">
                <a:solidFill>
                  <a:srgbClr val="020301"/>
                </a:solidFill>
                <a:latin typeface="Spartan"/>
                <a:ea typeface="Spartan"/>
                <a:cs typeface="Spartan"/>
                <a:sym typeface="Spartan"/>
              </a:rPr>
              <a:t>Banco de dados</a:t>
            </a:r>
            <a:endParaRPr sz="4300">
              <a:latin typeface="Spartan"/>
              <a:ea typeface="Spartan"/>
              <a:cs typeface="Spartan"/>
              <a:sym typeface="Spartan"/>
            </a:endParaRPr>
          </a:p>
          <a:p>
            <a:pPr indent="-659129" lvl="2" marL="207264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20301"/>
              </a:buClr>
              <a:buSzPts val="4300"/>
              <a:buFont typeface="Spartan"/>
              <a:buChar char="⚬"/>
            </a:pPr>
            <a:r>
              <a:rPr i="0" lang="en-US" sz="4300" u="none" cap="none" strike="noStrike">
                <a:solidFill>
                  <a:srgbClr val="020301"/>
                </a:solidFill>
                <a:latin typeface="Spartan"/>
                <a:ea typeface="Spartan"/>
                <a:cs typeface="Spartan"/>
                <a:sym typeface="Spartan"/>
              </a:rPr>
              <a:t>Organização e arquitetura</a:t>
            </a:r>
            <a:endParaRPr sz="4300">
              <a:latin typeface="Spartan"/>
              <a:ea typeface="Spartan"/>
              <a:cs typeface="Spartan"/>
              <a:sym typeface="Spartan"/>
            </a:endParaRPr>
          </a:p>
          <a:p>
            <a:pPr indent="-659129" lvl="2" marL="207264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20301"/>
              </a:buClr>
              <a:buSzPts val="4300"/>
              <a:buFont typeface="Spartan"/>
              <a:buChar char="⚬"/>
            </a:pPr>
            <a:r>
              <a:rPr i="0" lang="en-US" sz="4300" u="none" cap="none" strike="noStrike">
                <a:solidFill>
                  <a:srgbClr val="020301"/>
                </a:solidFill>
                <a:latin typeface="Spartan"/>
                <a:ea typeface="Spartan"/>
                <a:cs typeface="Spartan"/>
                <a:sym typeface="Spartan"/>
              </a:rPr>
              <a:t>Relacionamentos</a:t>
            </a:r>
            <a:endParaRPr sz="43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49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02030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49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02030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49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02030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208" name="Google Shape;208;p10"/>
          <p:cNvGrpSpPr/>
          <p:nvPr/>
        </p:nvGrpSpPr>
        <p:grpSpPr>
          <a:xfrm>
            <a:off x="1848379" y="4936220"/>
            <a:ext cx="8201666" cy="2160826"/>
            <a:chOff x="0" y="57150"/>
            <a:chExt cx="10935554" cy="2881102"/>
          </a:xfrm>
        </p:grpSpPr>
        <p:sp>
          <p:nvSpPr>
            <p:cNvPr id="209" name="Google Shape;209;p10"/>
            <p:cNvSpPr txBox="1"/>
            <p:nvPr/>
          </p:nvSpPr>
          <p:spPr>
            <a:xfrm>
              <a:off x="0" y="57150"/>
              <a:ext cx="10935554" cy="12290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329" u="none" cap="none" strike="noStrike">
                  <a:solidFill>
                    <a:srgbClr val="000001"/>
                  </a:solidFill>
                  <a:latin typeface="Spartan"/>
                  <a:ea typeface="Spartan"/>
                  <a:cs typeface="Spartan"/>
                  <a:sym typeface="Spartan"/>
                </a:rPr>
                <a:t>DIFICULDADES</a:t>
              </a:r>
              <a:endParaRPr/>
            </a:p>
          </p:txBody>
        </p:sp>
        <p:sp>
          <p:nvSpPr>
            <p:cNvPr id="210" name="Google Shape;210;p10"/>
            <p:cNvSpPr txBox="1"/>
            <p:nvPr/>
          </p:nvSpPr>
          <p:spPr>
            <a:xfrm>
              <a:off x="0" y="1995766"/>
              <a:ext cx="10606205" cy="942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318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30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 amt="19999"/>
          </a:blip>
          <a:srcRect b="0" l="50000" r="144" t="0"/>
          <a:stretch/>
        </p:blipFill>
        <p:spPr>
          <a:xfrm>
            <a:off x="5" y="2858075"/>
            <a:ext cx="1784600" cy="5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/>
          <p:nvPr/>
        </p:nvSpPr>
        <p:spPr>
          <a:xfrm>
            <a:off x="8558045" y="1004835"/>
            <a:ext cx="210021" cy="8229600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11"/>
          <p:cNvGrpSpPr/>
          <p:nvPr/>
        </p:nvGrpSpPr>
        <p:grpSpPr>
          <a:xfrm>
            <a:off x="2098521" y="3942992"/>
            <a:ext cx="6669545" cy="2360313"/>
            <a:chOff x="0" y="76200"/>
            <a:chExt cx="8892726" cy="3147085"/>
          </a:xfrm>
        </p:grpSpPr>
        <p:sp>
          <p:nvSpPr>
            <p:cNvPr id="218" name="Google Shape;218;p11"/>
            <p:cNvSpPr txBox="1"/>
            <p:nvPr/>
          </p:nvSpPr>
          <p:spPr>
            <a:xfrm>
              <a:off x="0" y="76200"/>
              <a:ext cx="8892726" cy="1501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829" u="none" cap="none" strike="noStrike">
                  <a:solidFill>
                    <a:srgbClr val="F3F5F9"/>
                  </a:solidFill>
                  <a:latin typeface="Spartan"/>
                  <a:ea typeface="Spartan"/>
                  <a:cs typeface="Spartan"/>
                  <a:sym typeface="Spartan"/>
                </a:rPr>
                <a:t>PONTOS</a:t>
              </a:r>
              <a:endParaRPr/>
            </a:p>
          </p:txBody>
        </p:sp>
        <p:sp>
          <p:nvSpPr>
            <p:cNvPr id="219" name="Google Shape;219;p11"/>
            <p:cNvSpPr txBox="1"/>
            <p:nvPr/>
          </p:nvSpPr>
          <p:spPr>
            <a:xfrm>
              <a:off x="0" y="2287012"/>
              <a:ext cx="8624902" cy="936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03" u="none" cap="none" strike="noStrike">
                  <a:solidFill>
                    <a:srgbClr val="FFDB15"/>
                  </a:solidFill>
                  <a:latin typeface="Spartan"/>
                  <a:ea typeface="Spartan"/>
                  <a:cs typeface="Spartan"/>
                  <a:sym typeface="Spartan"/>
                </a:rPr>
                <a:t>ASSERTIVOS</a:t>
              </a:r>
              <a:endParaRPr/>
            </a:p>
          </p:txBody>
        </p:sp>
      </p:grpSp>
      <p:sp>
        <p:nvSpPr>
          <p:cNvPr id="220" name="Google Shape;220;p11"/>
          <p:cNvSpPr txBox="1"/>
          <p:nvPr/>
        </p:nvSpPr>
        <p:spPr>
          <a:xfrm>
            <a:off x="9144000" y="441153"/>
            <a:ext cx="8565900" cy="9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95300" lvl="1" marL="10795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15"/>
              </a:buClr>
              <a:buSzPts val="4300"/>
              <a:buFont typeface="Spartan"/>
              <a:buChar char="•"/>
            </a:pPr>
            <a:r>
              <a:rPr i="0" lang="en-US" sz="4300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Trello</a:t>
            </a:r>
            <a:endParaRPr sz="7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FFDB15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495300" lvl="1" marL="10795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15"/>
              </a:buClr>
              <a:buSzPts val="4300"/>
              <a:buFont typeface="Spartan"/>
              <a:buChar char="•"/>
            </a:pPr>
            <a:r>
              <a:rPr i="0" lang="en-US" sz="4300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Quebra do projeto </a:t>
            </a:r>
            <a:endParaRPr sz="7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FFDB15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495300" lvl="1" marL="10795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15"/>
              </a:buClr>
              <a:buSzPts val="4300"/>
              <a:buFont typeface="Spartan"/>
              <a:buChar char="•"/>
            </a:pPr>
            <a:r>
              <a:rPr i="0" lang="en-US" sz="4300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Padrão Git Flow</a:t>
            </a:r>
            <a:endParaRPr sz="700">
              <a:latin typeface="Spartan"/>
              <a:ea typeface="Spartan"/>
              <a:cs typeface="Spartan"/>
              <a:sym typeface="Spartan"/>
            </a:endParaRPr>
          </a:p>
          <a:p>
            <a:pPr indent="-675216" lvl="2" marL="21590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15"/>
              </a:buClr>
              <a:buSzPts val="4300"/>
              <a:buFont typeface="Spartan"/>
              <a:buChar char="⚬"/>
            </a:pPr>
            <a:r>
              <a:rPr i="0" lang="en-US" sz="4300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Branch</a:t>
            </a:r>
            <a:endParaRPr sz="700">
              <a:latin typeface="Spartan"/>
              <a:ea typeface="Spartan"/>
              <a:cs typeface="Spartan"/>
              <a:sym typeface="Spartan"/>
            </a:endParaRPr>
          </a:p>
          <a:p>
            <a:pPr indent="-675216" lvl="2" marL="21590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15"/>
              </a:buClr>
              <a:buSzPts val="4300"/>
              <a:buFont typeface="Spartan"/>
              <a:buChar char="⚬"/>
            </a:pPr>
            <a:r>
              <a:rPr i="0" lang="en-US" sz="4300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Pull &amp; request</a:t>
            </a:r>
            <a:endParaRPr sz="700">
              <a:latin typeface="Spartan"/>
              <a:ea typeface="Spartan"/>
              <a:cs typeface="Spartan"/>
              <a:sym typeface="Spartan"/>
            </a:endParaRPr>
          </a:p>
          <a:p>
            <a:pPr indent="-675216" lvl="2" marL="21590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15"/>
              </a:buClr>
              <a:buSzPts val="4300"/>
              <a:buFont typeface="Spartan"/>
              <a:buChar char="⚬"/>
            </a:pPr>
            <a:r>
              <a:rPr i="0" lang="en-US" sz="4300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Code review</a:t>
            </a:r>
            <a:endParaRPr sz="7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FFDB15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495300" lvl="1" marL="10795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15"/>
              </a:buClr>
              <a:buSzPts val="4300"/>
              <a:buFont typeface="Spartan"/>
              <a:buChar char="•"/>
            </a:pPr>
            <a:r>
              <a:rPr i="0" lang="en-US" sz="4300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Processo de evolução contínua (metodologia ágil)</a:t>
            </a:r>
            <a:endParaRPr sz="4300">
              <a:solidFill>
                <a:srgbClr val="FFDB15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FFDB15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495300" lvl="1" marL="10795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B15"/>
              </a:buClr>
              <a:buSzPts val="4300"/>
              <a:buFont typeface="Spartan"/>
              <a:buChar char="•"/>
            </a:pPr>
            <a:r>
              <a:rPr i="0" lang="en-US" sz="4300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Sequelize</a:t>
            </a:r>
            <a:endParaRPr sz="700"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B1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 amt="75000"/>
          </a:blip>
          <a:srcRect b="0" l="46167" r="0" t="0"/>
          <a:stretch/>
        </p:blipFill>
        <p:spPr>
          <a:xfrm>
            <a:off x="-1" y="3698750"/>
            <a:ext cx="1501250" cy="40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2"/>
          <p:cNvPicPr preferRelativeResize="0"/>
          <p:nvPr/>
        </p:nvPicPr>
        <p:blipFill rotWithShape="1">
          <a:blip r:embed="rId4">
            <a:alphaModFix amt="75000"/>
          </a:blip>
          <a:srcRect b="0" l="45999" r="43954" t="0"/>
          <a:stretch/>
        </p:blipFill>
        <p:spPr>
          <a:xfrm>
            <a:off x="-7" y="1800479"/>
            <a:ext cx="406481" cy="215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2"/>
          <p:cNvPicPr preferRelativeResize="0"/>
          <p:nvPr/>
        </p:nvPicPr>
        <p:blipFill rotWithShape="1">
          <a:blip r:embed="rId4">
            <a:alphaModFix amt="75000"/>
          </a:blip>
          <a:srcRect b="12496" l="55133" r="11639" t="3179"/>
          <a:stretch/>
        </p:blipFill>
        <p:spPr>
          <a:xfrm>
            <a:off x="1501248" y="2201085"/>
            <a:ext cx="1344515" cy="181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2"/>
          <p:cNvPicPr preferRelativeResize="0"/>
          <p:nvPr/>
        </p:nvPicPr>
        <p:blipFill rotWithShape="1">
          <a:blip r:embed="rId4">
            <a:alphaModFix amt="75000"/>
          </a:blip>
          <a:srcRect b="0" l="54804" r="0" t="81249"/>
          <a:stretch/>
        </p:blipFill>
        <p:spPr>
          <a:xfrm>
            <a:off x="1631018" y="4623915"/>
            <a:ext cx="1828903" cy="4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"/>
          <p:cNvSpPr/>
          <p:nvPr/>
        </p:nvSpPr>
        <p:spPr>
          <a:xfrm>
            <a:off x="8933979" y="1035703"/>
            <a:ext cx="210021" cy="8229600"/>
          </a:xfrm>
          <a:prstGeom prst="rect">
            <a:avLst/>
          </a:prstGeom>
          <a:solidFill>
            <a:srgbClr val="020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9550194" y="1800466"/>
            <a:ext cx="8052600" cy="7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95300" lvl="1" marL="10795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301"/>
              </a:buClr>
              <a:buSzPts val="4300"/>
              <a:buFont typeface="Spartan"/>
              <a:buChar char="•"/>
            </a:pPr>
            <a:r>
              <a:rPr i="0" lang="en-US" sz="4300" u="none" cap="none" strike="noStrike">
                <a:solidFill>
                  <a:srgbClr val="020301"/>
                </a:solidFill>
                <a:latin typeface="Spartan"/>
                <a:ea typeface="Spartan"/>
                <a:cs typeface="Spartan"/>
                <a:sym typeface="Spartan"/>
              </a:rPr>
              <a:t>Autenticação </a:t>
            </a:r>
            <a:endParaRPr sz="43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02030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495300" lvl="1" marL="10795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301"/>
              </a:buClr>
              <a:buSzPts val="4300"/>
              <a:buFont typeface="Spartan"/>
              <a:buChar char="•"/>
            </a:pPr>
            <a:r>
              <a:rPr i="0" lang="en-US" sz="4300" u="none" cap="none" strike="noStrike">
                <a:solidFill>
                  <a:srgbClr val="020301"/>
                </a:solidFill>
                <a:latin typeface="Spartan"/>
                <a:ea typeface="Spartan"/>
                <a:cs typeface="Spartan"/>
                <a:sym typeface="Spartan"/>
              </a:rPr>
              <a:t>Front-end</a:t>
            </a:r>
            <a:endParaRPr sz="43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02030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495300" lvl="1" marL="10795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301"/>
              </a:buClr>
              <a:buSzPts val="4300"/>
              <a:buFont typeface="Spartan"/>
              <a:buChar char="•"/>
            </a:pPr>
            <a:r>
              <a:rPr i="0" lang="en-US" sz="4300" u="none" cap="none" strike="noStrike">
                <a:solidFill>
                  <a:srgbClr val="020301"/>
                </a:solidFill>
                <a:latin typeface="Spartan"/>
                <a:ea typeface="Spartan"/>
                <a:cs typeface="Spartan"/>
                <a:sym typeface="Spartan"/>
              </a:rPr>
              <a:t>Testes integrados</a:t>
            </a:r>
            <a:endParaRPr sz="43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02030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495300" lvl="1" marL="10795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301"/>
              </a:buClr>
              <a:buSzPts val="4300"/>
              <a:buFont typeface="Spartan"/>
              <a:buChar char="•"/>
            </a:pPr>
            <a:r>
              <a:rPr i="0" lang="en-US" sz="4300" u="none" cap="none" strike="noStrike">
                <a:solidFill>
                  <a:srgbClr val="020301"/>
                </a:solidFill>
                <a:latin typeface="Spartan"/>
                <a:ea typeface="Spartan"/>
                <a:cs typeface="Spartan"/>
                <a:sym typeface="Spartan"/>
              </a:rPr>
              <a:t>Logs</a:t>
            </a:r>
            <a:endParaRPr sz="43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02030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495300" lvl="1" marL="10795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301"/>
              </a:buClr>
              <a:buSzPts val="4300"/>
              <a:buFont typeface="Spartan"/>
              <a:buChar char="•"/>
            </a:pPr>
            <a:r>
              <a:rPr i="0" lang="en-US" sz="4300" u="none" cap="none" strike="noStrike">
                <a:solidFill>
                  <a:srgbClr val="020301"/>
                </a:solidFill>
                <a:latin typeface="Spartan"/>
                <a:ea typeface="Spartan"/>
                <a:cs typeface="Spartan"/>
                <a:sym typeface="Spartan"/>
              </a:rPr>
              <a:t>Concorrência na persistência dos objetos</a:t>
            </a:r>
            <a:endParaRPr sz="43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300" u="none" cap="none" strike="noStrike">
              <a:solidFill>
                <a:srgbClr val="02030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231" name="Google Shape;231;p12"/>
          <p:cNvGrpSpPr/>
          <p:nvPr/>
        </p:nvGrpSpPr>
        <p:grpSpPr>
          <a:xfrm>
            <a:off x="1779127" y="3951211"/>
            <a:ext cx="10290375" cy="2015656"/>
            <a:chOff x="0" y="47625"/>
            <a:chExt cx="13720500" cy="2687542"/>
          </a:xfrm>
        </p:grpSpPr>
        <p:sp>
          <p:nvSpPr>
            <p:cNvPr id="232" name="Google Shape;232;p12"/>
            <p:cNvSpPr txBox="1"/>
            <p:nvPr/>
          </p:nvSpPr>
          <p:spPr>
            <a:xfrm>
              <a:off x="0" y="47625"/>
              <a:ext cx="13720500" cy="103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329" u="none" cap="none" strike="noStrike">
                  <a:solidFill>
                    <a:srgbClr val="000001"/>
                  </a:solidFill>
                  <a:latin typeface="Spartan"/>
                  <a:ea typeface="Spartan"/>
                  <a:cs typeface="Spartan"/>
                  <a:sym typeface="Spartan"/>
                </a:rPr>
                <a:t>IMPLEMENTAÇÕES</a:t>
              </a:r>
              <a:endParaRPr/>
            </a:p>
          </p:txBody>
        </p:sp>
        <p:sp>
          <p:nvSpPr>
            <p:cNvPr id="233" name="Google Shape;233;p12"/>
            <p:cNvSpPr txBox="1"/>
            <p:nvPr/>
          </p:nvSpPr>
          <p:spPr>
            <a:xfrm>
              <a:off x="0" y="1792567"/>
              <a:ext cx="13307400" cy="9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03" u="none" cap="none" strike="noStrike">
                  <a:solidFill>
                    <a:srgbClr val="737373"/>
                  </a:solidFill>
                  <a:latin typeface="Spartan"/>
                  <a:ea typeface="Spartan"/>
                  <a:cs typeface="Spartan"/>
                  <a:sym typeface="Spartan"/>
                </a:rPr>
                <a:t>FUTURAS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30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3"/>
          <p:cNvPicPr preferRelativeResize="0"/>
          <p:nvPr/>
        </p:nvPicPr>
        <p:blipFill rotWithShape="1">
          <a:blip r:embed="rId3">
            <a:alphaModFix amt="13000"/>
          </a:blip>
          <a:srcRect b="0" l="50000" r="144" t="0"/>
          <a:stretch/>
        </p:blipFill>
        <p:spPr>
          <a:xfrm>
            <a:off x="5" y="2858075"/>
            <a:ext cx="1784600" cy="5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3"/>
          <p:cNvSpPr txBox="1"/>
          <p:nvPr/>
        </p:nvSpPr>
        <p:spPr>
          <a:xfrm>
            <a:off x="1624726" y="1085850"/>
            <a:ext cx="168174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24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DEMONSTRAÇÃO DO PROGRAMA</a:t>
            </a:r>
            <a:endParaRPr/>
          </a:p>
        </p:txBody>
      </p:sp>
      <p:pic>
        <p:nvPicPr>
          <p:cNvPr id="240" name="Google Shape;24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627" y="3261013"/>
            <a:ext cx="7764750" cy="49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3"/>
          <p:cNvSpPr txBox="1"/>
          <p:nvPr/>
        </p:nvSpPr>
        <p:spPr>
          <a:xfrm>
            <a:off x="4434450" y="9025150"/>
            <a:ext cx="1082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https://github.com/janainasantana/luiza-code-omni-channel</a:t>
            </a:r>
            <a:endParaRPr sz="3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6147" y="8709560"/>
            <a:ext cx="1008291" cy="100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B15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4"/>
          <p:cNvPicPr preferRelativeResize="0"/>
          <p:nvPr/>
        </p:nvPicPr>
        <p:blipFill rotWithShape="1">
          <a:blip r:embed="rId3">
            <a:alphaModFix amt="57000"/>
          </a:blip>
          <a:srcRect b="0" l="50000" r="144" t="0"/>
          <a:stretch/>
        </p:blipFill>
        <p:spPr>
          <a:xfrm>
            <a:off x="5" y="2858075"/>
            <a:ext cx="1784600" cy="5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/>
          <p:nvPr/>
        </p:nvSpPr>
        <p:spPr>
          <a:xfrm>
            <a:off x="3127485" y="849603"/>
            <a:ext cx="210000" cy="8229600"/>
          </a:xfrm>
          <a:prstGeom prst="rect">
            <a:avLst/>
          </a:prstGeom>
          <a:solidFill>
            <a:srgbClr val="020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2175" y="1518924"/>
            <a:ext cx="5960462" cy="596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0371" y="6096927"/>
            <a:ext cx="3883311" cy="2764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80155" y="6152315"/>
            <a:ext cx="7379145" cy="270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06969" y="3659865"/>
            <a:ext cx="6731916" cy="1490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14"/>
          <p:cNvGrpSpPr/>
          <p:nvPr/>
        </p:nvGrpSpPr>
        <p:grpSpPr>
          <a:xfrm>
            <a:off x="5551257" y="849603"/>
            <a:ext cx="9775254" cy="2390412"/>
            <a:chOff x="0" y="66675"/>
            <a:chExt cx="13033673" cy="3187216"/>
          </a:xfrm>
        </p:grpSpPr>
        <p:sp>
          <p:nvSpPr>
            <p:cNvPr id="254" name="Google Shape;254;p14"/>
            <p:cNvSpPr txBox="1"/>
            <p:nvPr/>
          </p:nvSpPr>
          <p:spPr>
            <a:xfrm>
              <a:off x="0" y="66675"/>
              <a:ext cx="13033673" cy="1357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008" u="none" cap="none" strike="noStrike">
                  <a:solidFill>
                    <a:srgbClr val="000001"/>
                  </a:solidFill>
                  <a:latin typeface="Spartan"/>
                  <a:ea typeface="Spartan"/>
                  <a:cs typeface="Spartan"/>
                  <a:sym typeface="Spartan"/>
                </a:rPr>
                <a:t>AGRADECIMENTOS</a:t>
              </a:r>
              <a:endParaRPr/>
            </a:p>
          </p:txBody>
        </p:sp>
        <p:sp>
          <p:nvSpPr>
            <p:cNvPr id="255" name="Google Shape;255;p14"/>
            <p:cNvSpPr txBox="1"/>
            <p:nvPr/>
          </p:nvSpPr>
          <p:spPr>
            <a:xfrm>
              <a:off x="0" y="2215275"/>
              <a:ext cx="12641135" cy="1038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35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14"/>
          <p:cNvSpPr txBox="1"/>
          <p:nvPr/>
        </p:nvSpPr>
        <p:spPr>
          <a:xfrm>
            <a:off x="285000" y="9079200"/>
            <a:ext cx="180030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0" u="none" cap="none" strike="noStrike">
                <a:solidFill>
                  <a:srgbClr val="000000"/>
                </a:solidFill>
                <a:latin typeface="Spartan"/>
                <a:ea typeface="Spartan"/>
                <a:cs typeface="Spartan"/>
                <a:sym typeface="Spartan"/>
              </a:rPr>
              <a:t>Pela oportunidade da participação e pela inclusão da mulher </a:t>
            </a:r>
            <a:endParaRPr b="1" i="0" sz="3100" u="none" cap="none" strike="noStrike">
              <a:solidFill>
                <a:srgbClr val="00000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0" u="none" cap="none" strike="noStrike">
                <a:solidFill>
                  <a:srgbClr val="000000"/>
                </a:solidFill>
                <a:latin typeface="Spartan"/>
                <a:ea typeface="Spartan"/>
                <a:cs typeface="Spartan"/>
                <a:sym typeface="Spartan"/>
              </a:rPr>
              <a:t>na área da tecnologia</a:t>
            </a:r>
            <a:endParaRPr b="1" sz="900"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30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5"/>
          <p:cNvPicPr preferRelativeResize="0"/>
          <p:nvPr/>
        </p:nvPicPr>
        <p:blipFill rotWithShape="1">
          <a:blip r:embed="rId3">
            <a:alphaModFix amt="19999"/>
          </a:blip>
          <a:srcRect b="0" l="50000" r="144" t="0"/>
          <a:stretch/>
        </p:blipFill>
        <p:spPr>
          <a:xfrm>
            <a:off x="5" y="2858075"/>
            <a:ext cx="1784600" cy="5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5"/>
          <p:cNvSpPr txBox="1"/>
          <p:nvPr/>
        </p:nvSpPr>
        <p:spPr>
          <a:xfrm>
            <a:off x="845927" y="8068620"/>
            <a:ext cx="172215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99" u="none" cap="none" strike="noStrike">
                <a:solidFill>
                  <a:srgbClr val="FFD600"/>
                </a:solidFill>
                <a:latin typeface="Spartan"/>
                <a:ea typeface="Spartan"/>
                <a:cs typeface="Spartan"/>
                <a:sym typeface="Spartan"/>
              </a:rPr>
              <a:t>"Aqui finalizamos essa viagem e já nos preparamos para a próxima, na qual a parada será sempre na solução de um problema!"</a:t>
            </a:r>
            <a:endParaRPr sz="5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r">
              <a:lnSpc>
                <a:spcPct val="974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299" u="none" cap="none" strike="noStrike">
                <a:solidFill>
                  <a:srgbClr val="FFD600"/>
                </a:solidFill>
                <a:latin typeface="Spartan"/>
                <a:ea typeface="Spartan"/>
                <a:cs typeface="Spartan"/>
                <a:sym typeface="Spartan"/>
              </a:rPr>
              <a:t>- </a:t>
            </a:r>
            <a:r>
              <a:rPr i="0" lang="en-US" sz="2900" u="none" cap="none" strike="noStrike">
                <a:solidFill>
                  <a:srgbClr val="FFD600"/>
                </a:solidFill>
                <a:latin typeface="Spartan"/>
                <a:ea typeface="Spartan"/>
                <a:cs typeface="Spartan"/>
                <a:sym typeface="Spartan"/>
              </a:rPr>
              <a:t>Autor desconhecido</a:t>
            </a:r>
            <a:endParaRPr sz="1100"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263" name="Google Shape;2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025" y="2677850"/>
            <a:ext cx="4931288" cy="4931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5"/>
          <p:cNvPicPr preferRelativeResize="0"/>
          <p:nvPr/>
        </p:nvPicPr>
        <p:blipFill rotWithShape="1">
          <a:blip r:embed="rId5">
            <a:alphaModFix/>
          </a:blip>
          <a:srcRect b="37413" l="0" r="0" t="32261"/>
          <a:stretch/>
        </p:blipFill>
        <p:spPr>
          <a:xfrm>
            <a:off x="5159600" y="0"/>
            <a:ext cx="8594150" cy="26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B1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216764" y="1307513"/>
            <a:ext cx="3389271" cy="8760567"/>
          </a:xfrm>
          <a:prstGeom prst="rect">
            <a:avLst/>
          </a:prstGeom>
          <a:solidFill>
            <a:srgbClr val="0000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10268" r="10267" t="0"/>
          <a:stretch/>
        </p:blipFill>
        <p:spPr>
          <a:xfrm>
            <a:off x="216764" y="2216468"/>
            <a:ext cx="3389271" cy="426524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7487475" y="1307525"/>
            <a:ext cx="3422400" cy="8760600"/>
          </a:xfrm>
          <a:prstGeom prst="rect">
            <a:avLst/>
          </a:prstGeom>
          <a:solidFill>
            <a:srgbClr val="0000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11104044" y="1307513"/>
            <a:ext cx="3389271" cy="8760567"/>
          </a:xfrm>
          <a:prstGeom prst="rect">
            <a:avLst/>
          </a:prstGeom>
          <a:solidFill>
            <a:srgbClr val="0000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4709756" y="1307513"/>
            <a:ext cx="3389271" cy="8760567"/>
          </a:xfrm>
          <a:prstGeom prst="rect">
            <a:avLst/>
          </a:prstGeom>
          <a:solidFill>
            <a:srgbClr val="0000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3872735" y="1307513"/>
            <a:ext cx="3389271" cy="8760567"/>
          </a:xfrm>
          <a:prstGeom prst="rect">
            <a:avLst/>
          </a:prstGeom>
          <a:solidFill>
            <a:srgbClr val="0000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10268" r="10267" t="0"/>
          <a:stretch/>
        </p:blipFill>
        <p:spPr>
          <a:xfrm>
            <a:off x="3872735" y="2206943"/>
            <a:ext cx="3389271" cy="426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10864" r="10864" t="0"/>
          <a:stretch/>
        </p:blipFill>
        <p:spPr>
          <a:xfrm>
            <a:off x="7486950" y="2216475"/>
            <a:ext cx="3422525" cy="42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6">
            <a:alphaModFix/>
          </a:blip>
          <a:srcRect b="0" l="9878" r="9878" t="0"/>
          <a:stretch/>
        </p:blipFill>
        <p:spPr>
          <a:xfrm>
            <a:off x="11104075" y="2216475"/>
            <a:ext cx="3389250" cy="42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7">
            <a:alphaModFix/>
          </a:blip>
          <a:srcRect b="9367" l="14255" r="14255" t="0"/>
          <a:stretch/>
        </p:blipFill>
        <p:spPr>
          <a:xfrm>
            <a:off x="14709750" y="2216475"/>
            <a:ext cx="3389250" cy="42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382592" y="6773789"/>
            <a:ext cx="761684" cy="76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591895" y="6650485"/>
            <a:ext cx="1008291" cy="100829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3284239" y="243010"/>
            <a:ext cx="11719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1"/>
                </a:solidFill>
                <a:latin typeface="Spartan"/>
                <a:ea typeface="Spartan"/>
                <a:cs typeface="Spartan"/>
                <a:sym typeface="Spartan"/>
              </a:rPr>
              <a:t>Squad - NodeManas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735146" y="7935681"/>
            <a:ext cx="2893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Gerente Administrativa</a:t>
            </a:r>
            <a:endParaRPr i="0" sz="2800" u="none" cap="none" strike="noStrike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Paris Perfumaria</a:t>
            </a:r>
            <a:endParaRPr sz="28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964990" y="7574222"/>
            <a:ext cx="3163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Engenheira Civil</a:t>
            </a:r>
            <a:endParaRPr i="0" sz="2800" u="none" cap="none" strike="noStrike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Estudante de AD</a:t>
            </a:r>
            <a:r>
              <a:rPr lang="en-US" sz="2800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S</a:t>
            </a:r>
            <a:endParaRPr sz="28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1315489" y="7924955"/>
            <a:ext cx="2966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Analista e desenvolvedora de sistemas</a:t>
            </a:r>
            <a:endParaRPr sz="28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800" u="none" cap="none" strike="noStrike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Aluna Fatec</a:t>
            </a:r>
            <a:endParaRPr sz="2800"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505670" y="7865765"/>
            <a:ext cx="28938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Técnica em T.I</a:t>
            </a:r>
            <a:endParaRPr i="0" sz="2800" u="none" cap="none" strike="noStrike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Graziani Odontologia</a:t>
            </a:r>
            <a:endParaRPr sz="28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14968327" y="7935680"/>
            <a:ext cx="2966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Analista de suporte</a:t>
            </a:r>
            <a:endParaRPr sz="2800"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Estudante</a:t>
            </a:r>
            <a:endParaRPr sz="2800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Q.A.</a:t>
            </a:r>
            <a:endParaRPr sz="2800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163902" y="1436750"/>
            <a:ext cx="276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40" cap="none" strike="noStrike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Janaina</a:t>
            </a:r>
            <a:endParaRPr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200699" y="1455800"/>
            <a:ext cx="1421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40" cap="none" strike="noStrike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</a:t>
            </a:r>
            <a:endParaRPr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7974787" y="1455800"/>
            <a:ext cx="2416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40" cap="none" strike="noStrike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Jéssica</a:t>
            </a:r>
            <a:endParaRPr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1426965" y="1455800"/>
            <a:ext cx="276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40" cap="none" strike="noStrike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Jennifer</a:t>
            </a:r>
            <a:endParaRPr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5068676" y="1455800"/>
            <a:ext cx="276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40" cap="none" strike="noStrike">
                <a:solidFill>
                  <a:schemeClr val="lt1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Michelle</a:t>
            </a:r>
            <a:endParaRPr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119" name="Google Shape;119;p2">
            <a:hlinkClick r:id="rId17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9041" y="6773789"/>
            <a:ext cx="761684" cy="76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>
            <a:hlinkClick r:id="rId1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96443" y="6773789"/>
            <a:ext cx="761684" cy="76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>
            <a:hlinkClick r:id="rId19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63534" y="6773789"/>
            <a:ext cx="761684" cy="76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>
            <a:hlinkClick r:id="rId20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59013" y="6773789"/>
            <a:ext cx="761684" cy="76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>
            <a:hlinkClick r:id="rId21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930055" y="6650485"/>
            <a:ext cx="1008291" cy="1008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>
            <a:hlinkClick r:id="rId22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182100" y="6650485"/>
            <a:ext cx="1008291" cy="1008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>
            <a:hlinkClick r:id="rId23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30007" y="6650485"/>
            <a:ext cx="1008291" cy="1008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>
            <a:hlinkClick r:id="rId24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63672" y="6650485"/>
            <a:ext cx="1008291" cy="100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6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 amt="57000"/>
          </a:blip>
          <a:srcRect b="0" l="49995" r="149" t="0"/>
          <a:stretch/>
        </p:blipFill>
        <p:spPr>
          <a:xfrm>
            <a:off x="5" y="2858075"/>
            <a:ext cx="1784600" cy="5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2863395" y="269240"/>
            <a:ext cx="117195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Spartan"/>
                <a:ea typeface="Spartan"/>
                <a:cs typeface="Spartan"/>
                <a:sym typeface="Spartan"/>
              </a:rPr>
              <a:t>Orientador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600" u="none" cap="none" strike="noStrike">
              <a:solidFill>
                <a:srgbClr val="000000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 amt="10000"/>
          </a:blip>
          <a:srcRect b="0" l="0" r="0" t="0"/>
          <a:stretch/>
        </p:blipFill>
        <p:spPr>
          <a:xfrm>
            <a:off x="16054600" y="2382525"/>
            <a:ext cx="4198727" cy="57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7028471" y="1343925"/>
            <a:ext cx="3246003" cy="8762100"/>
          </a:xfrm>
          <a:prstGeom prst="rect">
            <a:avLst/>
          </a:prstGeom>
          <a:solidFill>
            <a:srgbClr val="0000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5">
            <a:alphaModFix/>
          </a:blip>
          <a:srcRect b="0" l="10264" r="7396" t="0"/>
          <a:stretch/>
        </p:blipFill>
        <p:spPr>
          <a:xfrm>
            <a:off x="7028475" y="2730050"/>
            <a:ext cx="3246000" cy="36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6943538" y="6617489"/>
            <a:ext cx="3415800" cy="3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6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Tech Lead/ Research</a:t>
            </a:r>
            <a:endParaRPr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ctr">
              <a:lnSpc>
                <a:spcPct val="15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60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Tentáculo Digital</a:t>
            </a:r>
            <a:endParaRPr sz="2960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ctr">
              <a:lnSpc>
                <a:spcPct val="1500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960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&amp;</a:t>
            </a:r>
            <a:endParaRPr sz="2960">
              <a:solidFill>
                <a:srgbClr val="F3F5F9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5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6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Gama Academy</a:t>
            </a:r>
            <a:endParaRPr>
              <a:latin typeface="Spartan"/>
              <a:ea typeface="Spartan"/>
              <a:cs typeface="Spartan"/>
              <a:sym typeface="Spartan"/>
            </a:endParaRPr>
          </a:p>
          <a:p>
            <a:pPr indent="0" lvl="0" marL="0" marR="0" rtl="0" algn="ctr">
              <a:lnSpc>
                <a:spcPct val="15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7170775" y="1635350"/>
            <a:ext cx="29601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4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Luiz </a:t>
            </a:r>
            <a:r>
              <a:rPr b="1" i="0" lang="en-US" sz="4340" u="none" cap="none" strike="noStrike">
                <a:solidFill>
                  <a:srgbClr val="F3F5F9"/>
                </a:solidFill>
                <a:latin typeface="Spartan"/>
                <a:ea typeface="Spartan"/>
                <a:cs typeface="Spartan"/>
                <a:sym typeface="Spartan"/>
              </a:rPr>
              <a:t>Silva</a:t>
            </a:r>
            <a:endParaRPr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30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4"/>
          <p:cNvGrpSpPr/>
          <p:nvPr/>
        </p:nvGrpSpPr>
        <p:grpSpPr>
          <a:xfrm>
            <a:off x="2501157" y="4869917"/>
            <a:ext cx="12653550" cy="4340892"/>
            <a:chOff x="0" y="4713515"/>
            <a:chExt cx="16871400" cy="5787855"/>
          </a:xfrm>
        </p:grpSpPr>
        <p:sp>
          <p:nvSpPr>
            <p:cNvPr id="143" name="Google Shape;143;p4"/>
            <p:cNvSpPr txBox="1"/>
            <p:nvPr/>
          </p:nvSpPr>
          <p:spPr>
            <a:xfrm>
              <a:off x="1050512" y="4713515"/>
              <a:ext cx="14770200" cy="9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534" u="none" cap="none" strike="noStrike">
                  <a:solidFill>
                    <a:srgbClr val="F3F5F9"/>
                  </a:solidFill>
                  <a:latin typeface="Spartan"/>
                  <a:ea typeface="Spartan"/>
                  <a:cs typeface="Spartan"/>
                  <a:sym typeface="Spartan"/>
                </a:rPr>
                <a:t>FRASE DE INSPIRAÇÃO</a:t>
              </a: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0" y="6913670"/>
              <a:ext cx="16871400" cy="35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236" u="none" cap="none" strike="noStrike">
                  <a:solidFill>
                    <a:srgbClr val="FFDB15"/>
                  </a:solidFill>
                  <a:latin typeface="Spartan"/>
                  <a:ea typeface="Spartan"/>
                  <a:cs typeface="Spartan"/>
                  <a:sym typeface="Spartan"/>
                </a:rPr>
                <a:t>"Se não der certo da primeira vez, chame de versão 1.0"</a:t>
              </a:r>
              <a:endParaRPr/>
            </a:p>
            <a:p>
              <a:pPr indent="0" lvl="0" marL="0" marR="0" rtl="0" algn="ctr">
                <a:lnSpc>
                  <a:spcPct val="646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5236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endParaRPr>
            </a:p>
            <a:p>
              <a:pPr indent="0" lvl="0" marL="0" marR="0" rtl="0" algn="ctr">
                <a:lnSpc>
                  <a:spcPct val="10997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77" u="none" cap="none" strike="noStrike">
                  <a:solidFill>
                    <a:srgbClr val="FFDB15"/>
                  </a:solidFill>
                  <a:latin typeface="Spartan"/>
                  <a:ea typeface="Spartan"/>
                  <a:cs typeface="Spartan"/>
                  <a:sym typeface="Spartan"/>
                </a:rPr>
                <a:t>- Autor desconhecido</a:t>
              </a:r>
              <a:endParaRPr/>
            </a:p>
          </p:txBody>
        </p:sp>
      </p:grp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1943" y="1363506"/>
            <a:ext cx="1771964" cy="258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30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8572339" y="757674"/>
            <a:ext cx="210021" cy="8229600"/>
          </a:xfrm>
          <a:prstGeom prst="rect">
            <a:avLst/>
          </a:prstGeom>
          <a:solidFill>
            <a:srgbClr val="F3F5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>
            <a:off x="2452410" y="4665709"/>
            <a:ext cx="5452200" cy="1644046"/>
            <a:chOff x="0" y="57150"/>
            <a:chExt cx="7269600" cy="2192062"/>
          </a:xfrm>
        </p:grpSpPr>
        <p:sp>
          <p:nvSpPr>
            <p:cNvPr id="152" name="Google Shape;152;p5"/>
            <p:cNvSpPr txBox="1"/>
            <p:nvPr/>
          </p:nvSpPr>
          <p:spPr>
            <a:xfrm>
              <a:off x="0" y="57150"/>
              <a:ext cx="72696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399" u="none" cap="none" strike="noStrike">
                  <a:solidFill>
                    <a:srgbClr val="F3F5F9"/>
                  </a:solidFill>
                  <a:latin typeface="Spartan"/>
                  <a:ea typeface="Spartan"/>
                  <a:cs typeface="Spartan"/>
                  <a:sym typeface="Spartan"/>
                </a:rPr>
                <a:t>OBJETIVO</a:t>
              </a:r>
              <a:endParaRPr/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0" y="1879912"/>
              <a:ext cx="705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5"/>
          <p:cNvSpPr txBox="1"/>
          <p:nvPr/>
        </p:nvSpPr>
        <p:spPr>
          <a:xfrm>
            <a:off x="9275394" y="1193584"/>
            <a:ext cx="7983900" cy="88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8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Desenvolver um serviço HTTP  que resolva a funcionalidade de Omni Channel</a:t>
            </a:r>
            <a:endParaRPr b="1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do cliente.</a:t>
            </a:r>
            <a:endParaRPr b="1"/>
          </a:p>
          <a:p>
            <a:pPr indent="0" lvl="0" marL="0" marR="0" rtl="0" algn="ctr">
              <a:lnSpc>
                <a:spcPct val="772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800" u="none" cap="none" strike="noStrike">
              <a:solidFill>
                <a:srgbClr val="FFDB15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 amt="19999"/>
          </a:blip>
          <a:srcRect b="0" l="144" r="144" t="0"/>
          <a:stretch/>
        </p:blipFill>
        <p:spPr>
          <a:xfrm>
            <a:off x="-1784610" y="2858080"/>
            <a:ext cx="3569220" cy="5210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B1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 amt="23000"/>
          </a:blip>
          <a:srcRect b="0" l="56899" r="-6755" t="0"/>
          <a:stretch/>
        </p:blipFill>
        <p:spPr>
          <a:xfrm>
            <a:off x="-87220" y="2670075"/>
            <a:ext cx="1784600" cy="5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/>
        </p:nvSpPr>
        <p:spPr>
          <a:xfrm>
            <a:off x="1487382" y="1660306"/>
            <a:ext cx="9779100" cy="8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7579" lvl="1" marL="76595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7"/>
              <a:buFont typeface="Spartan"/>
              <a:buChar char="•"/>
            </a:pPr>
            <a:r>
              <a:rPr i="0" lang="en-US" sz="3147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Consultar todos os produtos disponíveis;</a:t>
            </a:r>
            <a:endParaRPr sz="100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57579" lvl="1" marL="76595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7"/>
              <a:buFont typeface="Spartan"/>
              <a:buChar char="•"/>
            </a:pPr>
            <a:r>
              <a:rPr lang="en-US" sz="3147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Consultar todas as lojas disponíveis;</a:t>
            </a:r>
            <a:endParaRPr sz="100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57579" lvl="1" marL="76595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7"/>
              <a:buFont typeface="Spartan"/>
              <a:buChar char="•"/>
            </a:pPr>
            <a:r>
              <a:rPr i="0" lang="en-US" sz="3147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Cadastrar um(a) cliente</a:t>
            </a:r>
            <a:endParaRPr sz="100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57579" lvl="1" marL="765957" marR="0" rtl="0" algn="l">
              <a:lnSpc>
                <a:spcPct val="1520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7"/>
              <a:buFont typeface="Spartan"/>
              <a:buChar char="•"/>
            </a:pPr>
            <a:r>
              <a:rPr i="0" lang="en-US" sz="3147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Adicionar e remover um produto na lista de compra do(a) cliente;</a:t>
            </a:r>
            <a:endParaRPr sz="100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57579" lvl="1" marL="76595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7"/>
              <a:buFont typeface="Spartan"/>
              <a:buChar char="•"/>
            </a:pPr>
            <a:r>
              <a:rPr i="0" lang="en-US" sz="3147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Permitir somente comprar um produto de cada tipo. </a:t>
            </a:r>
            <a:endParaRPr sz="100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57579" lvl="1" marL="76595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7"/>
              <a:buFont typeface="Spartan"/>
              <a:buChar char="•"/>
            </a:pPr>
            <a:r>
              <a:rPr i="0" lang="en-US" sz="3147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Após realizada a compra o status deve ser "Realizada" e após a retirada do produto na loja física o status deve ser "Retirado".</a:t>
            </a:r>
            <a:endParaRPr sz="100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-357579" lvl="1" marL="76595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7"/>
              <a:buFont typeface="Spartan"/>
              <a:buChar char="•"/>
            </a:pPr>
            <a:r>
              <a:rPr i="0" lang="en-US" sz="3147" u="none" cap="none" strike="noStrik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Consultar todas as compras do(a) cliente;</a:t>
            </a:r>
            <a:endParaRPr i="0" sz="3147" u="none" cap="none" strike="noStrike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34415" r="16876" t="605"/>
          <a:stretch/>
        </p:blipFill>
        <p:spPr>
          <a:xfrm>
            <a:off x="11266525" y="0"/>
            <a:ext cx="7021474" cy="95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>
            <a:off x="1487375" y="1305642"/>
            <a:ext cx="210000" cy="8313000"/>
          </a:xfrm>
          <a:prstGeom prst="rect">
            <a:avLst/>
          </a:prstGeom>
          <a:solidFill>
            <a:srgbClr val="020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426336" y="706538"/>
            <a:ext cx="10840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80" u="none" cap="none" strike="noStrike">
                <a:solidFill>
                  <a:srgbClr val="020301"/>
                </a:solidFill>
                <a:latin typeface="Spartan"/>
                <a:ea typeface="Spartan"/>
                <a:cs typeface="Spartan"/>
                <a:sym typeface="Spartan"/>
              </a:rPr>
              <a:t>REQUISITOS DO PRODUTO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 amt="30000"/>
          </a:blip>
          <a:srcRect b="0" l="50000" r="144" t="0"/>
          <a:stretch/>
        </p:blipFill>
        <p:spPr>
          <a:xfrm>
            <a:off x="5" y="2858075"/>
            <a:ext cx="1784600" cy="52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4260" y="6844658"/>
            <a:ext cx="5289783" cy="190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9446" y="5558590"/>
            <a:ext cx="4472568" cy="447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00" y="3319944"/>
            <a:ext cx="7086766" cy="2007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93105" y="3319944"/>
            <a:ext cx="2238849" cy="223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3568902" y="1076325"/>
            <a:ext cx="12943338" cy="89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00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TECNOLOGIAS </a:t>
            </a:r>
            <a:r>
              <a:rPr b="1" i="0" lang="en-US" sz="6100" u="none" cap="none" strike="noStrike">
                <a:solidFill>
                  <a:srgbClr val="FFDB15"/>
                </a:solidFill>
                <a:latin typeface="Spartan"/>
                <a:ea typeface="Spartan"/>
                <a:cs typeface="Spartan"/>
                <a:sym typeface="Spartan"/>
              </a:rPr>
              <a:t>UTILIZADAS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B1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 amt="57000"/>
          </a:blip>
          <a:srcRect b="0" l="50000" r="144" t="0"/>
          <a:stretch/>
        </p:blipFill>
        <p:spPr>
          <a:xfrm>
            <a:off x="5" y="2858075"/>
            <a:ext cx="1784600" cy="52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2600" l="0" r="0" t="0"/>
          <a:stretch/>
        </p:blipFill>
        <p:spPr>
          <a:xfrm>
            <a:off x="4289650" y="1289325"/>
            <a:ext cx="12678425" cy="873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/>
        </p:nvSpPr>
        <p:spPr>
          <a:xfrm>
            <a:off x="6497663" y="259369"/>
            <a:ext cx="8691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020301"/>
                </a:solidFill>
                <a:latin typeface="Spartan"/>
                <a:ea typeface="Spartan"/>
                <a:cs typeface="Spartan"/>
                <a:sym typeface="Spartan"/>
              </a:rPr>
              <a:t>DESENVOLVIMENTO</a:t>
            </a:r>
            <a:endParaRPr sz="5500"/>
          </a:p>
        </p:txBody>
      </p:sp>
      <p:sp>
        <p:nvSpPr>
          <p:cNvPr id="182" name="Google Shape;182;p8"/>
          <p:cNvSpPr/>
          <p:nvPr/>
        </p:nvSpPr>
        <p:spPr>
          <a:xfrm>
            <a:off x="3117945" y="1028700"/>
            <a:ext cx="210021" cy="8229600"/>
          </a:xfrm>
          <a:prstGeom prst="rect">
            <a:avLst/>
          </a:prstGeom>
          <a:solidFill>
            <a:srgbClr val="020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4289650" y="5697050"/>
            <a:ext cx="66009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8640" lvl="1" marL="728024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020301"/>
              </a:buClr>
              <a:buSzPts val="2500"/>
              <a:buFont typeface="Verdana"/>
              <a:buChar char="•"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Uso do Trello para divisão das tarefas  e participação de forma igualitária.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Verdana"/>
              <a:ea typeface="Verdana"/>
              <a:cs typeface="Verdana"/>
              <a:sym typeface="Verdana"/>
            </a:endParaRPr>
          </a:p>
          <a:p>
            <a:pPr indent="-308640" lvl="1" marL="728024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020301"/>
              </a:buClr>
              <a:buSzPts val="2500"/>
              <a:buFont typeface="Verdana"/>
              <a:buChar char="•"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Uso da plataforma Meet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para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reuniões regulares e participação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conjunta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30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ef48bd7f39_1_3"/>
          <p:cNvPicPr preferRelativeResize="0"/>
          <p:nvPr/>
        </p:nvPicPr>
        <p:blipFill rotWithShape="1">
          <a:blip r:embed="rId3">
            <a:alphaModFix amt="20000"/>
          </a:blip>
          <a:srcRect b="0" l="50000" r="144" t="0"/>
          <a:stretch/>
        </p:blipFill>
        <p:spPr>
          <a:xfrm>
            <a:off x="5" y="2858075"/>
            <a:ext cx="1784600" cy="5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ef48bd7f39_1_3"/>
          <p:cNvSpPr txBox="1"/>
          <p:nvPr/>
        </p:nvSpPr>
        <p:spPr>
          <a:xfrm>
            <a:off x="2775200" y="488475"/>
            <a:ext cx="14105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5000">
                <a:solidFill>
                  <a:srgbClr val="FFD600"/>
                </a:solidFill>
                <a:latin typeface="Spartan"/>
                <a:ea typeface="Spartan"/>
                <a:cs typeface="Spartan"/>
                <a:sym typeface="Spartan"/>
              </a:rPr>
              <a:t>BANCO DE DADOS</a:t>
            </a:r>
            <a:endParaRPr b="1" sz="5000">
              <a:solidFill>
                <a:srgbClr val="FFD600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100">
                <a:solidFill>
                  <a:srgbClr val="000001"/>
                </a:solidFill>
                <a:latin typeface="Spartan"/>
                <a:ea typeface="Spartan"/>
                <a:cs typeface="Spartan"/>
                <a:sym typeface="Spartan"/>
              </a:rPr>
              <a:t>PASTAS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0" name="Google Shape;190;gef48bd7f39_1_3"/>
          <p:cNvPicPr preferRelativeResize="0"/>
          <p:nvPr/>
        </p:nvPicPr>
        <p:blipFill rotWithShape="1">
          <a:blip r:embed="rId4">
            <a:alphaModFix/>
          </a:blip>
          <a:srcRect b="2031" l="7015" r="5724" t="6039"/>
          <a:stretch/>
        </p:blipFill>
        <p:spPr>
          <a:xfrm>
            <a:off x="3723300" y="1710375"/>
            <a:ext cx="12413649" cy="813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