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21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30AAB-ECE9-4EC7-9E94-72D3A4B4E8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DC86FE-68E9-4953-9D21-235182BCE338}">
      <dgm:prSet/>
      <dgm:spPr/>
      <dgm:t>
        <a:bodyPr/>
        <a:lstStyle/>
        <a:p>
          <a:pPr rtl="0"/>
          <a:r>
            <a:rPr lang="en-US" smtClean="0"/>
            <a:t>Speaker: Janak</a:t>
          </a:r>
          <a:endParaRPr lang="en-IN"/>
        </a:p>
      </dgm:t>
    </dgm:pt>
    <dgm:pt modelId="{D0CC3E15-395F-4833-BF37-18A5DBF9A13E}" type="parTrans" cxnId="{F5A053C9-89C3-489C-8C51-07E6221B7FAB}">
      <dgm:prSet/>
      <dgm:spPr/>
      <dgm:t>
        <a:bodyPr/>
        <a:lstStyle/>
        <a:p>
          <a:endParaRPr lang="en-IN"/>
        </a:p>
      </dgm:t>
    </dgm:pt>
    <dgm:pt modelId="{5F91AD8E-4D5D-4713-AEE0-BA8C76A7B1F1}" type="sibTrans" cxnId="{F5A053C9-89C3-489C-8C51-07E6221B7FAB}">
      <dgm:prSet/>
      <dgm:spPr/>
      <dgm:t>
        <a:bodyPr/>
        <a:lstStyle/>
        <a:p>
          <a:endParaRPr lang="en-IN"/>
        </a:p>
      </dgm:t>
    </dgm:pt>
    <dgm:pt modelId="{14B26B84-E65D-4F45-8095-1B3BDBD377FD}">
      <dgm:prSet/>
      <dgm:spPr/>
      <dgm:t>
        <a:bodyPr/>
        <a:lstStyle/>
        <a:p>
          <a:pPr rtl="0"/>
          <a:r>
            <a:rPr lang="en-US" smtClean="0"/>
            <a:t>Bangalore</a:t>
          </a:r>
          <a:endParaRPr lang="en-IN"/>
        </a:p>
      </dgm:t>
    </dgm:pt>
    <dgm:pt modelId="{20BE4B58-43D4-43D4-8626-2026E3806D66}" type="parTrans" cxnId="{6D670FCD-474A-4B8B-AB06-D735FD6D757B}">
      <dgm:prSet/>
      <dgm:spPr/>
      <dgm:t>
        <a:bodyPr/>
        <a:lstStyle/>
        <a:p>
          <a:endParaRPr lang="en-IN"/>
        </a:p>
      </dgm:t>
    </dgm:pt>
    <dgm:pt modelId="{E9FF9B8A-5C3F-4D46-B3AC-DC65988F0DD0}" type="sibTrans" cxnId="{6D670FCD-474A-4B8B-AB06-D735FD6D757B}">
      <dgm:prSet/>
      <dgm:spPr/>
      <dgm:t>
        <a:bodyPr/>
        <a:lstStyle/>
        <a:p>
          <a:endParaRPr lang="en-IN"/>
        </a:p>
      </dgm:t>
    </dgm:pt>
    <dgm:pt modelId="{9776F3B1-039D-4296-99A8-87633689882D}">
      <dgm:prSet/>
      <dgm:spPr/>
      <dgm:t>
        <a:bodyPr/>
        <a:lstStyle/>
        <a:p>
          <a:pPr rtl="0"/>
          <a:r>
            <a:rPr lang="en-US" dirty="0" smtClean="0"/>
            <a:t>5-06-2023                     </a:t>
          </a:r>
          <a:endParaRPr lang="en-IN" dirty="0"/>
        </a:p>
      </dgm:t>
    </dgm:pt>
    <dgm:pt modelId="{F81178FB-9977-4EF1-BF23-69CA9800BD2F}" type="parTrans" cxnId="{F1B30683-E552-4325-9EAB-654E31ED941F}">
      <dgm:prSet/>
      <dgm:spPr/>
      <dgm:t>
        <a:bodyPr/>
        <a:lstStyle/>
        <a:p>
          <a:endParaRPr lang="en-IN"/>
        </a:p>
      </dgm:t>
    </dgm:pt>
    <dgm:pt modelId="{08E203BC-C78A-44DC-8367-921C2EB4BBFE}" type="sibTrans" cxnId="{F1B30683-E552-4325-9EAB-654E31ED941F}">
      <dgm:prSet/>
      <dgm:spPr/>
      <dgm:t>
        <a:bodyPr/>
        <a:lstStyle/>
        <a:p>
          <a:endParaRPr lang="en-IN"/>
        </a:p>
      </dgm:t>
    </dgm:pt>
    <dgm:pt modelId="{F25115C0-A45C-466D-9BB4-CAE4C54FA34F}" type="pres">
      <dgm:prSet presAssocID="{91930AAB-ECE9-4EC7-9E94-72D3A4B4E8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6E817D-D80D-4D81-ABCC-C481BA57CCDC}" type="pres">
      <dgm:prSet presAssocID="{E0DC86FE-68E9-4953-9D21-235182BCE338}" presName="linNode" presStyleCnt="0"/>
      <dgm:spPr/>
    </dgm:pt>
    <dgm:pt modelId="{679332DA-F64A-49C2-AAC2-4BD49C672709}" type="pres">
      <dgm:prSet presAssocID="{E0DC86FE-68E9-4953-9D21-235182BCE33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0BFD8-42BC-4718-8DC3-E38D909F4C92}" type="pres">
      <dgm:prSet presAssocID="{5F91AD8E-4D5D-4713-AEE0-BA8C76A7B1F1}" presName="sp" presStyleCnt="0"/>
      <dgm:spPr/>
    </dgm:pt>
    <dgm:pt modelId="{F3409239-AD13-4D92-A7D4-88EBD72D619B}" type="pres">
      <dgm:prSet presAssocID="{14B26B84-E65D-4F45-8095-1B3BDBD377FD}" presName="linNode" presStyleCnt="0"/>
      <dgm:spPr/>
    </dgm:pt>
    <dgm:pt modelId="{FB2CC96C-1C4E-4CE2-92BC-F01EF41EAFDF}" type="pres">
      <dgm:prSet presAssocID="{14B26B84-E65D-4F45-8095-1B3BDBD377F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946E6C-E6C5-4620-B778-0CB0CCEB0179}" type="pres">
      <dgm:prSet presAssocID="{E9FF9B8A-5C3F-4D46-B3AC-DC65988F0DD0}" presName="sp" presStyleCnt="0"/>
      <dgm:spPr/>
    </dgm:pt>
    <dgm:pt modelId="{8D987C8D-2A4F-4CD7-B538-A7C814305A36}" type="pres">
      <dgm:prSet presAssocID="{9776F3B1-039D-4296-99A8-87633689882D}" presName="linNode" presStyleCnt="0"/>
      <dgm:spPr/>
    </dgm:pt>
    <dgm:pt modelId="{6B3DA726-2871-48D7-8EE9-F085E1E2B86C}" type="pres">
      <dgm:prSet presAssocID="{9776F3B1-039D-4296-99A8-87633689882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FA760E-AA3D-4437-9008-AA481F9DA55F}" type="presOf" srcId="{9776F3B1-039D-4296-99A8-87633689882D}" destId="{6B3DA726-2871-48D7-8EE9-F085E1E2B86C}" srcOrd="0" destOrd="0" presId="urn:microsoft.com/office/officeart/2005/8/layout/vList5"/>
    <dgm:cxn modelId="{F5A053C9-89C3-489C-8C51-07E6221B7FAB}" srcId="{91930AAB-ECE9-4EC7-9E94-72D3A4B4E871}" destId="{E0DC86FE-68E9-4953-9D21-235182BCE338}" srcOrd="0" destOrd="0" parTransId="{D0CC3E15-395F-4833-BF37-18A5DBF9A13E}" sibTransId="{5F91AD8E-4D5D-4713-AEE0-BA8C76A7B1F1}"/>
    <dgm:cxn modelId="{268B5CCE-88A4-402B-ABC2-3782AE56CAAD}" type="presOf" srcId="{91930AAB-ECE9-4EC7-9E94-72D3A4B4E871}" destId="{F25115C0-A45C-466D-9BB4-CAE4C54FA34F}" srcOrd="0" destOrd="0" presId="urn:microsoft.com/office/officeart/2005/8/layout/vList5"/>
    <dgm:cxn modelId="{6D670FCD-474A-4B8B-AB06-D735FD6D757B}" srcId="{91930AAB-ECE9-4EC7-9E94-72D3A4B4E871}" destId="{14B26B84-E65D-4F45-8095-1B3BDBD377FD}" srcOrd="1" destOrd="0" parTransId="{20BE4B58-43D4-43D4-8626-2026E3806D66}" sibTransId="{E9FF9B8A-5C3F-4D46-B3AC-DC65988F0DD0}"/>
    <dgm:cxn modelId="{88195DCC-5CFF-4345-96B0-32493576B90A}" type="presOf" srcId="{14B26B84-E65D-4F45-8095-1B3BDBD377FD}" destId="{FB2CC96C-1C4E-4CE2-92BC-F01EF41EAFDF}" srcOrd="0" destOrd="0" presId="urn:microsoft.com/office/officeart/2005/8/layout/vList5"/>
    <dgm:cxn modelId="{F18E8667-8DC4-482B-BF4E-F813B159BEAD}" type="presOf" srcId="{E0DC86FE-68E9-4953-9D21-235182BCE338}" destId="{679332DA-F64A-49C2-AAC2-4BD49C672709}" srcOrd="0" destOrd="0" presId="urn:microsoft.com/office/officeart/2005/8/layout/vList5"/>
    <dgm:cxn modelId="{F1B30683-E552-4325-9EAB-654E31ED941F}" srcId="{91930AAB-ECE9-4EC7-9E94-72D3A4B4E871}" destId="{9776F3B1-039D-4296-99A8-87633689882D}" srcOrd="2" destOrd="0" parTransId="{F81178FB-9977-4EF1-BF23-69CA9800BD2F}" sibTransId="{08E203BC-C78A-44DC-8367-921C2EB4BBFE}"/>
    <dgm:cxn modelId="{F01CBF8F-353D-42B1-A7F0-5EBE127D9AFD}" type="presParOf" srcId="{F25115C0-A45C-466D-9BB4-CAE4C54FA34F}" destId="{0B6E817D-D80D-4D81-ABCC-C481BA57CCDC}" srcOrd="0" destOrd="0" presId="urn:microsoft.com/office/officeart/2005/8/layout/vList5"/>
    <dgm:cxn modelId="{ADB70268-EC89-4FD5-BB7D-0883346363AD}" type="presParOf" srcId="{0B6E817D-D80D-4D81-ABCC-C481BA57CCDC}" destId="{679332DA-F64A-49C2-AAC2-4BD49C672709}" srcOrd="0" destOrd="0" presId="urn:microsoft.com/office/officeart/2005/8/layout/vList5"/>
    <dgm:cxn modelId="{5D2AEE5D-8345-4771-AA13-213623DF77B5}" type="presParOf" srcId="{F25115C0-A45C-466D-9BB4-CAE4C54FA34F}" destId="{B2B0BFD8-42BC-4718-8DC3-E38D909F4C92}" srcOrd="1" destOrd="0" presId="urn:microsoft.com/office/officeart/2005/8/layout/vList5"/>
    <dgm:cxn modelId="{72234771-CB5C-4C53-93AC-864E87299E3B}" type="presParOf" srcId="{F25115C0-A45C-466D-9BB4-CAE4C54FA34F}" destId="{F3409239-AD13-4D92-A7D4-88EBD72D619B}" srcOrd="2" destOrd="0" presId="urn:microsoft.com/office/officeart/2005/8/layout/vList5"/>
    <dgm:cxn modelId="{2F72495D-7090-49A6-91F0-58116956E011}" type="presParOf" srcId="{F3409239-AD13-4D92-A7D4-88EBD72D619B}" destId="{FB2CC96C-1C4E-4CE2-92BC-F01EF41EAFDF}" srcOrd="0" destOrd="0" presId="urn:microsoft.com/office/officeart/2005/8/layout/vList5"/>
    <dgm:cxn modelId="{E5517049-2888-4C4D-8F08-AD90C32B6EAC}" type="presParOf" srcId="{F25115C0-A45C-466D-9BB4-CAE4C54FA34F}" destId="{3D946E6C-E6C5-4620-B778-0CB0CCEB0179}" srcOrd="3" destOrd="0" presId="urn:microsoft.com/office/officeart/2005/8/layout/vList5"/>
    <dgm:cxn modelId="{371FB220-4A98-4636-BA94-DD9C05366B59}" type="presParOf" srcId="{F25115C0-A45C-466D-9BB4-CAE4C54FA34F}" destId="{8D987C8D-2A4F-4CD7-B538-A7C814305A36}" srcOrd="4" destOrd="0" presId="urn:microsoft.com/office/officeart/2005/8/layout/vList5"/>
    <dgm:cxn modelId="{D7FE1CCD-3C6B-49F3-A5C6-9D5717BC4254}" type="presParOf" srcId="{8D987C8D-2A4F-4CD7-B538-A7C814305A36}" destId="{6B3DA726-2871-48D7-8EE9-F085E1E2B86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332DA-F64A-49C2-AAC2-4BD49C672709}">
      <dsp:nvSpPr>
        <dsp:cNvPr id="0" name=""/>
        <dsp:cNvSpPr/>
      </dsp:nvSpPr>
      <dsp:spPr>
        <a:xfrm>
          <a:off x="2487167" y="737"/>
          <a:ext cx="2798064" cy="48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Speaker: Janak</a:t>
          </a:r>
          <a:endParaRPr lang="en-IN" sz="2400" kern="1200"/>
        </a:p>
      </dsp:txBody>
      <dsp:txXfrm>
        <a:off x="2510917" y="24487"/>
        <a:ext cx="2750564" cy="439028"/>
      </dsp:txXfrm>
    </dsp:sp>
    <dsp:sp modelId="{FB2CC96C-1C4E-4CE2-92BC-F01EF41EAFDF}">
      <dsp:nvSpPr>
        <dsp:cNvPr id="0" name=""/>
        <dsp:cNvSpPr/>
      </dsp:nvSpPr>
      <dsp:spPr>
        <a:xfrm>
          <a:off x="2487167" y="511591"/>
          <a:ext cx="2798064" cy="48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Bangalore</a:t>
          </a:r>
          <a:endParaRPr lang="en-IN" sz="2400" kern="1200"/>
        </a:p>
      </dsp:txBody>
      <dsp:txXfrm>
        <a:off x="2510917" y="535341"/>
        <a:ext cx="2750564" cy="439028"/>
      </dsp:txXfrm>
    </dsp:sp>
    <dsp:sp modelId="{6B3DA726-2871-48D7-8EE9-F085E1E2B86C}">
      <dsp:nvSpPr>
        <dsp:cNvPr id="0" name=""/>
        <dsp:cNvSpPr/>
      </dsp:nvSpPr>
      <dsp:spPr>
        <a:xfrm>
          <a:off x="2487167" y="1022446"/>
          <a:ext cx="2798064" cy="486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5-06-2023                     </a:t>
          </a:r>
          <a:endParaRPr lang="en-IN" sz="2400" kern="1200" dirty="0"/>
        </a:p>
      </dsp:txBody>
      <dsp:txXfrm>
        <a:off x="2510917" y="1046196"/>
        <a:ext cx="2750564" cy="43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DAE334-7E2E-454C-B6B9-FAB253BBCCD2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AABCA5-38F3-4EB2-B452-78CB857A83F1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sz="6000" u="sng" dirty="0" smtClean="0">
                <a:solidFill>
                  <a:schemeClr val="tx1"/>
                </a:solidFill>
              </a:rPr>
              <a:t>overview of A.I &amp; M.L</a:t>
            </a:r>
            <a:endParaRPr lang="en-IN" sz="6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16086796"/>
              </p:ext>
            </p:extLst>
          </p:nvPr>
        </p:nvGraphicFramePr>
        <p:xfrm>
          <a:off x="530352" y="2704664"/>
          <a:ext cx="7772400" cy="150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79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2400" cy="720080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u="sng" dirty="0" smtClean="0">
                <a:solidFill>
                  <a:schemeClr val="tx1"/>
                </a:solidFill>
              </a:rPr>
              <a:t>OOPS CONCEPTS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80728"/>
            <a:ext cx="8640960" cy="5832648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CLASS</a:t>
            </a:r>
            <a:r>
              <a:rPr lang="en-US" sz="2400" dirty="0" smtClean="0">
                <a:solidFill>
                  <a:schemeClr val="bg1"/>
                </a:solidFill>
              </a:rPr>
              <a:t>:- Class is a definition ( the program stored in secondary memory.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OBJET</a:t>
            </a:r>
            <a:r>
              <a:rPr lang="en-US" sz="2400" dirty="0" smtClean="0">
                <a:solidFill>
                  <a:schemeClr val="bg1"/>
                </a:solidFill>
              </a:rPr>
              <a:t>:- Object is the instance of a class(the program transferred to main memory to work).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INHERITANCE</a:t>
            </a:r>
            <a:r>
              <a:rPr lang="en-US" sz="2400" dirty="0" smtClean="0">
                <a:solidFill>
                  <a:schemeClr val="bg1"/>
                </a:solidFill>
              </a:rPr>
              <a:t>:- It is capability of a class to inherit the properties from parent class.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MULTIPLE INHERITANCE</a:t>
            </a:r>
            <a:r>
              <a:rPr lang="en-US" sz="2400" dirty="0" smtClean="0">
                <a:solidFill>
                  <a:schemeClr val="bg1"/>
                </a:solidFill>
              </a:rPr>
              <a:t>:- Deriving a class from more than two classes.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POLYMORPHISM</a:t>
            </a:r>
            <a:r>
              <a:rPr lang="en-US" sz="2400" u="sng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- Describes behaving differently in different situations.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ENCAPSULATION</a:t>
            </a:r>
            <a:r>
              <a:rPr lang="en-US" sz="2400" dirty="0" smtClean="0">
                <a:solidFill>
                  <a:schemeClr val="bg1"/>
                </a:solidFill>
              </a:rPr>
              <a:t>:- Putting data members and methods together in a class.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OVERLOADING</a:t>
            </a:r>
            <a:r>
              <a:rPr lang="en-US" sz="2400" dirty="0" smtClean="0">
                <a:solidFill>
                  <a:schemeClr val="bg1"/>
                </a:solidFill>
              </a:rPr>
              <a:t>:- Using same operators for many works.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OVERRIDING</a:t>
            </a:r>
            <a:r>
              <a:rPr lang="en-US" sz="2400" dirty="0" smtClean="0">
                <a:solidFill>
                  <a:schemeClr val="bg1"/>
                </a:solidFill>
              </a:rPr>
              <a:t>:- Rewriting the code which came from the parent.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u="sng" dirty="0" smtClean="0">
                <a:solidFill>
                  <a:schemeClr val="tx1"/>
                </a:solidFill>
              </a:rPr>
              <a:t>FEATURES, LABELS &amp; MODELS</a:t>
            </a:r>
            <a:endParaRPr lang="en-IN" sz="48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772816"/>
            <a:ext cx="8136904" cy="4968552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F(x) = 3x+5(Function)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X=2  F(x)=11 ……… Input 2 and output 11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X=3  F(x)=14 ……... Input 3 and output 14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X=4  F(x)=17  ……… Input 4 and output 17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X=5   F(x)=20 ……... Input 5 and output 20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What is x=7?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Inputs are called features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Outputs are called labels</a:t>
            </a:r>
            <a:endParaRPr lang="en-IN" sz="3200" dirty="0">
              <a:solidFill>
                <a:schemeClr val="bg1"/>
              </a:solidFill>
            </a:endParaRPr>
          </a:p>
          <a:p>
            <a:pPr marL="457200" lvl="0" indent="-457200" rtl="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Function is called model. Here the function is 3x+5 (the given equation)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9022"/>
            <a:ext cx="8784976" cy="1074424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u="sng" dirty="0" smtClean="0">
                <a:solidFill>
                  <a:schemeClr val="tx1"/>
                </a:solidFill>
              </a:rPr>
              <a:t>Machine learning-Algorithms</a:t>
            </a:r>
            <a:endParaRPr lang="en-IN" sz="48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268760"/>
            <a:ext cx="8856984" cy="5184576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Linear Regression</a:t>
            </a:r>
            <a:r>
              <a:rPr lang="en-US" sz="2400" dirty="0" smtClean="0">
                <a:solidFill>
                  <a:schemeClr val="bg1"/>
                </a:solidFill>
              </a:rPr>
              <a:t>:- It is a method used to predict the dependent variable(y) based on the independent variable(x) .     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Logistic regression</a:t>
            </a:r>
            <a:r>
              <a:rPr lang="en-US" sz="2400" dirty="0" smtClean="0">
                <a:solidFill>
                  <a:schemeClr val="bg1"/>
                </a:solidFill>
              </a:rPr>
              <a:t>:- It is a method used to predict a dependent variable , given a set of independent variable.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Decision tree</a:t>
            </a:r>
            <a:r>
              <a:rPr lang="en-US" sz="2400" dirty="0" smtClean="0">
                <a:solidFill>
                  <a:schemeClr val="bg1"/>
                </a:solidFill>
              </a:rPr>
              <a:t>:- In this algorithm the final decision is made by a single person (or) one person.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algn="just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Random forest</a:t>
            </a:r>
            <a:r>
              <a:rPr lang="en-US" sz="2400" dirty="0" smtClean="0">
                <a:solidFill>
                  <a:schemeClr val="bg1"/>
                </a:solidFill>
              </a:rPr>
              <a:t>:-Random forest is constructed using multiple decision trees and the final decision is obtained by majority votes 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K nearest neighbor (KNN)</a:t>
            </a:r>
            <a:r>
              <a:rPr lang="en-US" sz="2400" dirty="0" smtClean="0">
                <a:solidFill>
                  <a:schemeClr val="bg1"/>
                </a:solidFill>
              </a:rPr>
              <a:t>:- The nearest neighbor based on similar characteristics.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Support vector mission (SVM)</a:t>
            </a:r>
            <a:r>
              <a:rPr lang="en-US" sz="2400" dirty="0" smtClean="0">
                <a:solidFill>
                  <a:schemeClr val="bg1"/>
                </a:solidFill>
              </a:rPr>
              <a:t>:- selected (or) grouped on the basis of similar features.</a:t>
            </a:r>
            <a:endParaRPr lang="en-IN" sz="2400" dirty="0">
              <a:solidFill>
                <a:schemeClr val="bg1"/>
              </a:solidFill>
            </a:endParaRPr>
          </a:p>
          <a:p>
            <a:pPr marL="342900" lvl="0" indent="-342900" rtl="0"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bg1"/>
                </a:solidFill>
              </a:rPr>
              <a:t>Naive Bayes algorithm</a:t>
            </a:r>
            <a:r>
              <a:rPr lang="en-US" sz="2400" dirty="0" smtClean="0">
                <a:solidFill>
                  <a:schemeClr val="bg1"/>
                </a:solidFill>
              </a:rPr>
              <a:t>:- it is an algorithm used for solving classification machine learning problems.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2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1218440"/>
          </a:xfrm>
        </p:spPr>
        <p:txBody>
          <a:bodyPr/>
          <a:lstStyle/>
          <a:p>
            <a:pPr marL="857250" indent="-857250">
              <a:buFont typeface="Wingdings" pitchFamily="2" charset="2"/>
              <a:buChar char="Ø"/>
            </a:pPr>
            <a:r>
              <a:rPr lang="en-US" sz="5400" u="sng" dirty="0" smtClean="0">
                <a:solidFill>
                  <a:schemeClr val="tx1"/>
                </a:solidFill>
              </a:rPr>
              <a:t>Regression &amp; Classification </a:t>
            </a:r>
            <a:r>
              <a:rPr lang="en-US" sz="6000" u="sng" dirty="0" smtClean="0">
                <a:solidFill>
                  <a:schemeClr val="tx1"/>
                </a:solidFill>
              </a:rPr>
              <a:t>            </a:t>
            </a:r>
            <a:endParaRPr lang="en-IN" sz="60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8208912" cy="4896544"/>
          </a:xfrm>
        </p:spPr>
        <p:txBody>
          <a:bodyPr>
            <a:normAutofit lnSpcReduction="10000"/>
          </a:bodyPr>
          <a:lstStyle/>
          <a:p>
            <a:pPr marL="342900" indent="-342900">
              <a:buClrTx/>
              <a:buFont typeface="Wingdings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Regression</a:t>
            </a:r>
            <a:r>
              <a:rPr lang="en-US" sz="2800" dirty="0" smtClean="0">
                <a:solidFill>
                  <a:schemeClr val="bg1"/>
                </a:solidFill>
              </a:rPr>
              <a:t>:- The data which is continuous is called Regression.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Example:                                     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PENS               1          2          3          4     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RUPEES           1            2          3          4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Classification</a:t>
            </a:r>
            <a:r>
              <a:rPr lang="en-US" sz="2800" dirty="0" smtClean="0">
                <a:solidFill>
                  <a:schemeClr val="bg1"/>
                </a:solidFill>
              </a:rPr>
              <a:t>:- The data which is discrete (or) non-continuous is called Classification.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Example: Today (or) Tomorrow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         True  (or) False</a:t>
            </a:r>
          </a:p>
          <a:p>
            <a:pPr>
              <a:buClrTx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Pass  (or) Fail ……..Etc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95936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64088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88224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24328" y="285293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55776" y="3402016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55776" y="386104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5936" y="3861048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5776" y="342900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55776" y="3170069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604448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604448" y="292494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04448" y="28529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4328" y="285293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88224" y="2852936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64088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95936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91780" y="2852936"/>
            <a:ext cx="154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55776" y="28529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555776" y="285293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555776" y="2852936"/>
            <a:ext cx="3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64088" y="3717032"/>
            <a:ext cx="0" cy="3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88224" y="3717032"/>
            <a:ext cx="0" cy="3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24328" y="3645024"/>
            <a:ext cx="0" cy="10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604448" y="3645024"/>
            <a:ext cx="0" cy="10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555776" y="2924944"/>
            <a:ext cx="0" cy="24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923928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364088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95936" y="3699727"/>
            <a:ext cx="0" cy="16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588224" y="3699727"/>
            <a:ext cx="0" cy="161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24328" y="36450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604448" y="371703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9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7772400" cy="1362456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Outline &amp; Content</a:t>
            </a:r>
            <a:endParaRPr lang="en-IN" sz="5400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844824"/>
            <a:ext cx="8784976" cy="4752528"/>
          </a:xfrm>
          <a:prstGeom prst="rect">
            <a:avLst/>
          </a:prstGeom>
        </p:spPr>
        <p:txBody>
          <a:bodyPr/>
          <a:lstStyle/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is Artificial intelligence?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is Machine learning?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Types of learning (SL,USL,RL)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Difference </a:t>
            </a:r>
            <a:r>
              <a:rPr lang="en-US" sz="2800" dirty="0" smtClean="0">
                <a:solidFill>
                  <a:schemeClr val="bg1"/>
                </a:solidFill>
              </a:rPr>
              <a:t>between M.L and D.L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OOPS Concepts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Features, Labels and Models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Machine learning Algorithms</a:t>
            </a:r>
            <a:endParaRPr lang="en-IN" sz="2800" dirty="0">
              <a:solidFill>
                <a:schemeClr val="bg1"/>
              </a:solidFill>
            </a:endParaRPr>
          </a:p>
          <a:p>
            <a:pPr marL="514350" lvl="0" indent="-514350" rtl="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Regression and </a:t>
            </a:r>
            <a:r>
              <a:rPr lang="en-US" sz="2800" dirty="0" smtClean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088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856984" cy="1080120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400" u="sng" dirty="0" smtClean="0">
                <a:solidFill>
                  <a:schemeClr val="tx1"/>
                </a:solidFill>
              </a:rPr>
              <a:t>What is Artificial intelligence(A.I)?</a:t>
            </a:r>
            <a:endParaRPr lang="en-IN" sz="44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52" y="2132856"/>
            <a:ext cx="9036496" cy="4725144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Artificial Intelligence (A.I) is some times called machine intelligence  (or)  in simple words , human intelligence built in machines(computers).</a:t>
            </a:r>
          </a:p>
          <a:p>
            <a:pPr>
              <a:buClrTx/>
            </a:pPr>
            <a:r>
              <a:rPr lang="en-US" sz="3200" dirty="0" smtClean="0">
                <a:solidFill>
                  <a:schemeClr val="bg1"/>
                </a:solidFill>
              </a:rPr>
              <a:t>                          </a:t>
            </a:r>
          </a:p>
          <a:p>
            <a:pPr>
              <a:buClrTx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61048"/>
            <a:ext cx="60486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218440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4400" u="sng" dirty="0" smtClean="0">
                <a:solidFill>
                  <a:schemeClr val="tx1"/>
                </a:solidFill>
              </a:rPr>
              <a:t>What is Machine learning(M.L)? </a:t>
            </a:r>
            <a:endParaRPr lang="en-IN" sz="4400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280920" cy="4721366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It is a branch of </a:t>
            </a:r>
            <a:r>
              <a:rPr lang="en-US" sz="2800" b="1" dirty="0" smtClean="0">
                <a:solidFill>
                  <a:schemeClr val="bg1"/>
                </a:solidFill>
              </a:rPr>
              <a:t>artificial intelligence </a:t>
            </a:r>
            <a:r>
              <a:rPr lang="en-US" sz="2800" dirty="0" smtClean="0">
                <a:solidFill>
                  <a:schemeClr val="bg1"/>
                </a:solidFill>
              </a:rPr>
              <a:t>which helps the machines to learn .</a:t>
            </a:r>
            <a:r>
              <a:rPr lang="en-US" sz="2800" dirty="0">
                <a:solidFill>
                  <a:schemeClr val="bg1"/>
                </a:solidFill>
              </a:rPr>
              <a:t> It is necessary </a:t>
            </a:r>
            <a:r>
              <a:rPr lang="en-US" sz="2800" dirty="0" smtClean="0">
                <a:solidFill>
                  <a:schemeClr val="bg1"/>
                </a:solidFill>
              </a:rPr>
              <a:t>and important </a:t>
            </a:r>
            <a:r>
              <a:rPr lang="en-US" sz="2800" dirty="0">
                <a:solidFill>
                  <a:schemeClr val="bg1"/>
                </a:solidFill>
              </a:rPr>
              <a:t>for computers to acquire sufficient knowledge .</a:t>
            </a: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Tx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ClrTx/>
              <a:buFont typeface="Wingdings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73016"/>
            <a:ext cx="5544616" cy="27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296144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Types of machine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8208912" cy="460851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697"/>
            <a:ext cx="820891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1362456"/>
          </a:xfrm>
        </p:spPr>
        <p:txBody>
          <a:bodyPr/>
          <a:lstStyle/>
          <a:p>
            <a:pPr marL="914400" indent="-914400"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Supervised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844824"/>
            <a:ext cx="8892480" cy="489654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Learning from others , under some guidance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Features  and Labels</a:t>
            </a:r>
          </a:p>
          <a:p>
            <a:pPr marL="457200" indent="-45720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Two types of algorithms : </a:t>
            </a:r>
            <a:r>
              <a:rPr lang="en-US" sz="2800" b="1" dirty="0" smtClean="0">
                <a:solidFill>
                  <a:schemeClr val="bg1"/>
                </a:solidFill>
              </a:rPr>
              <a:t>Regression &amp; classification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4248472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897052"/>
            <a:ext cx="424847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Unsupervised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060848"/>
            <a:ext cx="7772400" cy="479715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Learning on our own without taking the help of others by books , online  etc.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Only features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Clustering and association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77072"/>
            <a:ext cx="655272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Reinforcement learning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88840"/>
            <a:ext cx="7772400" cy="4752528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Learning by the process of  </a:t>
            </a:r>
            <a:r>
              <a:rPr lang="en-US" sz="2800" smtClean="0">
                <a:solidFill>
                  <a:schemeClr val="bg1"/>
                </a:solidFill>
              </a:rPr>
              <a:t>rewards  and </a:t>
            </a:r>
            <a:r>
              <a:rPr lang="en-US" sz="2800" dirty="0" smtClean="0">
                <a:solidFill>
                  <a:schemeClr val="bg1"/>
                </a:solidFill>
              </a:rPr>
              <a:t>penalty.</a:t>
            </a: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</a:rPr>
              <a:t>The agent is rewarded for every correct point and penalized (penalty) for every wrong answer. 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65104"/>
            <a:ext cx="4464496" cy="2376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104"/>
            <a:ext cx="4176464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362456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Difference b/w M.L &amp; D.L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8496944" cy="4824536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Machine learning</a:t>
            </a:r>
            <a:r>
              <a:rPr lang="en-US" sz="2800" dirty="0" smtClean="0">
                <a:solidFill>
                  <a:schemeClr val="bg1"/>
                </a:solidFill>
              </a:rPr>
              <a:t>:- We give input and output to the machine learning algorithm it builds a model.</a:t>
            </a:r>
          </a:p>
          <a:p>
            <a:pPr>
              <a:buClrTx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INPUT                                                                                               BUILDS  </a:t>
            </a:r>
          </a:p>
          <a:p>
            <a:pPr>
              <a:buClrTx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OUTPUT                                                                                              MODEL</a:t>
            </a:r>
          </a:p>
          <a:p>
            <a:pPr>
              <a:buClrTx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Wingdings" pitchFamily="2" charset="2"/>
              <a:buChar char="q"/>
            </a:pPr>
            <a:r>
              <a:rPr lang="en-US" sz="2800" b="1" u="sng" dirty="0" smtClean="0">
                <a:solidFill>
                  <a:schemeClr val="bg1"/>
                </a:solidFill>
              </a:rPr>
              <a:t>Deep learning</a:t>
            </a:r>
            <a:r>
              <a:rPr lang="en-US" sz="2800" dirty="0" smtClean="0">
                <a:solidFill>
                  <a:schemeClr val="bg1"/>
                </a:solidFill>
              </a:rPr>
              <a:t>:- We give input and output to the neural networks it builds a model.</a:t>
            </a:r>
          </a:p>
          <a:p>
            <a:pPr>
              <a:buClrTx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  INPUT                                                                                                    BUILDS            </a:t>
            </a:r>
          </a:p>
          <a:p>
            <a:pPr>
              <a:buClrTx/>
            </a:pPr>
            <a:r>
              <a:rPr lang="en-US" sz="2000" dirty="0" smtClean="0">
                <a:solidFill>
                  <a:schemeClr val="bg1"/>
                </a:solidFill>
              </a:rPr>
              <a:t>   OUTPUT                                                                                                  MODEL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31840" y="2924944"/>
            <a:ext cx="30963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 ALGORITM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19672" y="322555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19672" y="364502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28184" y="339299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144000" y="652534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619672" y="3140968"/>
            <a:ext cx="1512168" cy="13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1619672" y="3573016"/>
            <a:ext cx="151216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6228184" y="3271272"/>
            <a:ext cx="1296144" cy="16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131840" y="5013176"/>
            <a:ext cx="32403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ARTIFICIAL NEURAL NETWORKS</a:t>
            </a:r>
            <a:endParaRPr lang="en-IN" dirty="0"/>
          </a:p>
        </p:txBody>
      </p:sp>
      <p:sp>
        <p:nvSpPr>
          <p:cNvPr id="41" name="Right Arrow 40"/>
          <p:cNvSpPr/>
          <p:nvPr/>
        </p:nvSpPr>
        <p:spPr>
          <a:xfrm>
            <a:off x="1783938" y="5261722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>
            <a:off x="1763688" y="5661248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ight Arrow 45"/>
          <p:cNvSpPr/>
          <p:nvPr/>
        </p:nvSpPr>
        <p:spPr>
          <a:xfrm>
            <a:off x="6372200" y="5517232"/>
            <a:ext cx="144016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71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709</TotalTime>
  <Words>628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overview of A.I &amp; M.L</vt:lpstr>
      <vt:lpstr>     Outline &amp; Content</vt:lpstr>
      <vt:lpstr>What is Artificial intelligence(A.I)?</vt:lpstr>
      <vt:lpstr>  What is Machine learning(M.L)? </vt:lpstr>
      <vt:lpstr>Types of machine learning</vt:lpstr>
      <vt:lpstr>Supervised learning</vt:lpstr>
      <vt:lpstr>Unsupervised learning</vt:lpstr>
      <vt:lpstr>Reinforcement learning</vt:lpstr>
      <vt:lpstr>Difference b/w M.L &amp; D.L</vt:lpstr>
      <vt:lpstr>    OOPS CONCEPTS</vt:lpstr>
      <vt:lpstr>FEATURES, LABELS &amp; MODELS</vt:lpstr>
      <vt:lpstr>Machine learning-Algorithms</vt:lpstr>
      <vt:lpstr>Regression &amp; Classification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A.I and M.L</dc:title>
  <dc:creator>4D</dc:creator>
  <cp:lastModifiedBy>4D</cp:lastModifiedBy>
  <cp:revision>65</cp:revision>
  <dcterms:created xsi:type="dcterms:W3CDTF">2022-09-04T06:38:33Z</dcterms:created>
  <dcterms:modified xsi:type="dcterms:W3CDTF">2023-06-05T06:30:30Z</dcterms:modified>
</cp:coreProperties>
</file>