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843827"/>
            <a:ext cx="3677285" cy="438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4607A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4527" y="1810622"/>
            <a:ext cx="3782059" cy="405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4607A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6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193037"/>
            <a:ext cx="758888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69160"/>
            <a:ext cx="6055359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5435" y="3371088"/>
            <a:ext cx="4395977" cy="608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0">
              <a:lnSpc>
                <a:spcPct val="100000"/>
              </a:lnSpc>
              <a:spcBef>
                <a:spcPts val="95"/>
              </a:spcBef>
            </a:pPr>
            <a:r>
              <a:rPr dirty="0"/>
              <a:t>Black</a:t>
            </a:r>
            <a:r>
              <a:rPr spc="-95" dirty="0"/>
              <a:t> </a:t>
            </a:r>
            <a:r>
              <a:rPr dirty="0"/>
              <a:t>Box</a:t>
            </a:r>
            <a:r>
              <a:rPr spc="-75" dirty="0"/>
              <a:t> </a:t>
            </a:r>
            <a:r>
              <a:rPr spc="-45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0872" y="2488628"/>
            <a:ext cx="2455545" cy="3811904"/>
            <a:chOff x="630872" y="2488628"/>
            <a:chExt cx="2455545" cy="3811904"/>
          </a:xfrm>
        </p:grpSpPr>
        <p:sp>
          <p:nvSpPr>
            <p:cNvPr id="4" name="object 4"/>
            <p:cNvSpPr/>
            <p:nvPr/>
          </p:nvSpPr>
          <p:spPr>
            <a:xfrm>
              <a:off x="643889" y="2501646"/>
              <a:ext cx="2429510" cy="3785870"/>
            </a:xfrm>
            <a:custGeom>
              <a:avLst/>
              <a:gdLst/>
              <a:ahLst/>
              <a:cxnLst/>
              <a:rect l="l" t="t" r="r" b="b"/>
              <a:pathLst>
                <a:path w="2429510" h="3785870">
                  <a:moveTo>
                    <a:pt x="2429256" y="0"/>
                  </a:moveTo>
                  <a:lnTo>
                    <a:pt x="0" y="0"/>
                  </a:lnTo>
                  <a:lnTo>
                    <a:pt x="0" y="3785616"/>
                  </a:lnTo>
                  <a:lnTo>
                    <a:pt x="2429256" y="3785616"/>
                  </a:lnTo>
                  <a:lnTo>
                    <a:pt x="2429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889" y="2501646"/>
              <a:ext cx="2429510" cy="3785870"/>
            </a:xfrm>
            <a:custGeom>
              <a:avLst/>
              <a:gdLst/>
              <a:ahLst/>
              <a:cxnLst/>
              <a:rect l="l" t="t" r="r" b="b"/>
              <a:pathLst>
                <a:path w="2429510" h="3785870">
                  <a:moveTo>
                    <a:pt x="0" y="3785616"/>
                  </a:moveTo>
                  <a:lnTo>
                    <a:pt x="2429256" y="3785616"/>
                  </a:lnTo>
                  <a:lnTo>
                    <a:pt x="2429256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1390" y="2571750"/>
            <a:ext cx="2429510" cy="328739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 marR="895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Login</a:t>
            </a:r>
            <a:r>
              <a:rPr sz="1800" b="1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page:</a:t>
            </a:r>
            <a:r>
              <a:rPr sz="18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whenever </a:t>
            </a:r>
            <a:r>
              <a:rPr sz="1800" spc="-35" dirty="0">
                <a:latin typeface="Constantia"/>
                <a:cs typeface="Constantia"/>
              </a:rPr>
              <a:t>we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enter</a:t>
            </a:r>
            <a:r>
              <a:rPr sz="1800" spc="3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valid </a:t>
            </a:r>
            <a:r>
              <a:rPr sz="1800" dirty="0">
                <a:latin typeface="Constantia"/>
                <a:cs typeface="Constantia"/>
              </a:rPr>
              <a:t>details,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navigate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home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page.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953209"/>
            <a:ext cx="472821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Development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Environment</a:t>
            </a:r>
            <a:endParaRPr sz="1800">
              <a:latin typeface="Constantia"/>
              <a:cs typeface="Constantia"/>
            </a:endParaRPr>
          </a:p>
          <a:p>
            <a:pPr marL="3427729">
              <a:lnSpc>
                <a:spcPts val="1900"/>
              </a:lnSpc>
            </a:pPr>
            <a:r>
              <a:rPr sz="1800" spc="-10" dirty="0">
                <a:latin typeface="Constantia"/>
                <a:cs typeface="Constantia"/>
              </a:rPr>
              <a:t>Requirement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02616" y="2345372"/>
            <a:ext cx="2312035" cy="3526790"/>
            <a:chOff x="6202616" y="2345372"/>
            <a:chExt cx="2312035" cy="3526790"/>
          </a:xfrm>
        </p:grpSpPr>
        <p:sp>
          <p:nvSpPr>
            <p:cNvPr id="9" name="object 9"/>
            <p:cNvSpPr/>
            <p:nvPr/>
          </p:nvSpPr>
          <p:spPr>
            <a:xfrm>
              <a:off x="6215633" y="2358390"/>
              <a:ext cx="2286000" cy="3500754"/>
            </a:xfrm>
            <a:custGeom>
              <a:avLst/>
              <a:gdLst/>
              <a:ahLst/>
              <a:cxnLst/>
              <a:rect l="l" t="t" r="r" b="b"/>
              <a:pathLst>
                <a:path w="2286000" h="3500754">
                  <a:moveTo>
                    <a:pt x="2286000" y="0"/>
                  </a:moveTo>
                  <a:lnTo>
                    <a:pt x="0" y="0"/>
                  </a:lnTo>
                  <a:lnTo>
                    <a:pt x="0" y="3500628"/>
                  </a:lnTo>
                  <a:lnTo>
                    <a:pt x="2286000" y="3500628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15633" y="2358390"/>
              <a:ext cx="2286000" cy="3500754"/>
            </a:xfrm>
            <a:custGeom>
              <a:avLst/>
              <a:gdLst/>
              <a:ahLst/>
              <a:cxnLst/>
              <a:rect l="l" t="t" r="r" b="b"/>
              <a:pathLst>
                <a:path w="2286000" h="3500754">
                  <a:moveTo>
                    <a:pt x="0" y="3500628"/>
                  </a:moveTo>
                  <a:lnTo>
                    <a:pt x="2286000" y="3500628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35006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23253" y="1947164"/>
            <a:ext cx="209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nstantia"/>
                <a:cs typeface="Constantia"/>
              </a:rPr>
              <a:t>Testing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Environment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0517" y="2643377"/>
            <a:ext cx="1786255" cy="121475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90805" marR="132080">
              <a:lnSpc>
                <a:spcPct val="100000"/>
              </a:lnSpc>
              <a:spcBef>
                <a:spcPts val="1425"/>
              </a:spcBef>
            </a:pP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Login</a:t>
            </a:r>
            <a:r>
              <a:rPr sz="1800" b="1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page:</a:t>
            </a:r>
            <a:r>
              <a:rPr sz="18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we </a:t>
            </a:r>
            <a:r>
              <a:rPr sz="1800" spc="-10" dirty="0">
                <a:latin typeface="Constantia"/>
                <a:cs typeface="Constantia"/>
              </a:rPr>
              <a:t>enter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valid </a:t>
            </a:r>
            <a:r>
              <a:rPr sz="1800" spc="-10" dirty="0">
                <a:latin typeface="Constantia"/>
                <a:cs typeface="Constantia"/>
              </a:rPr>
              <a:t>details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0517" y="4144517"/>
            <a:ext cx="1786255" cy="135636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92D050"/>
                </a:solidFill>
                <a:latin typeface="Constantia"/>
                <a:cs typeface="Constantia"/>
              </a:rPr>
              <a:t>Home</a:t>
            </a:r>
            <a:r>
              <a:rPr sz="1800" b="1" spc="-85" dirty="0">
                <a:solidFill>
                  <a:srgbClr val="92D050"/>
                </a:solidFill>
                <a:latin typeface="Constantia"/>
                <a:cs typeface="Constantia"/>
              </a:rPr>
              <a:t> </a:t>
            </a:r>
            <a:r>
              <a:rPr sz="1800" b="1" spc="-20" dirty="0">
                <a:solidFill>
                  <a:srgbClr val="92D050"/>
                </a:solidFill>
                <a:latin typeface="Constantia"/>
                <a:cs typeface="Constantia"/>
              </a:rPr>
              <a:t>page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17691" y="3631691"/>
            <a:ext cx="1525905" cy="525780"/>
            <a:chOff x="5917691" y="3631691"/>
            <a:chExt cx="1525905" cy="525780"/>
          </a:xfrm>
        </p:grpSpPr>
        <p:sp>
          <p:nvSpPr>
            <p:cNvPr id="15" name="object 15"/>
            <p:cNvSpPr/>
            <p:nvPr/>
          </p:nvSpPr>
          <p:spPr>
            <a:xfrm>
              <a:off x="7287005" y="3858005"/>
              <a:ext cx="143510" cy="287020"/>
            </a:xfrm>
            <a:custGeom>
              <a:avLst/>
              <a:gdLst/>
              <a:ahLst/>
              <a:cxnLst/>
              <a:rect l="l" t="t" r="r" b="b"/>
              <a:pathLst>
                <a:path w="143509" h="287020">
                  <a:moveTo>
                    <a:pt x="107442" y="0"/>
                  </a:moveTo>
                  <a:lnTo>
                    <a:pt x="35814" y="0"/>
                  </a:lnTo>
                  <a:lnTo>
                    <a:pt x="35814" y="214884"/>
                  </a:lnTo>
                  <a:lnTo>
                    <a:pt x="0" y="214884"/>
                  </a:lnTo>
                  <a:lnTo>
                    <a:pt x="71627" y="286512"/>
                  </a:lnTo>
                  <a:lnTo>
                    <a:pt x="143255" y="214884"/>
                  </a:lnTo>
                  <a:lnTo>
                    <a:pt x="107442" y="214884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7005" y="3858005"/>
              <a:ext cx="143510" cy="287020"/>
            </a:xfrm>
            <a:custGeom>
              <a:avLst/>
              <a:gdLst/>
              <a:ahLst/>
              <a:cxnLst/>
              <a:rect l="l" t="t" r="r" b="b"/>
              <a:pathLst>
                <a:path w="143509" h="287020">
                  <a:moveTo>
                    <a:pt x="0" y="214884"/>
                  </a:moveTo>
                  <a:lnTo>
                    <a:pt x="35814" y="214884"/>
                  </a:lnTo>
                  <a:lnTo>
                    <a:pt x="35814" y="0"/>
                  </a:lnTo>
                  <a:lnTo>
                    <a:pt x="107442" y="0"/>
                  </a:lnTo>
                  <a:lnTo>
                    <a:pt x="107442" y="214884"/>
                  </a:lnTo>
                  <a:lnTo>
                    <a:pt x="143255" y="214884"/>
                  </a:lnTo>
                  <a:lnTo>
                    <a:pt x="71627" y="286512"/>
                  </a:lnTo>
                  <a:lnTo>
                    <a:pt x="0" y="214884"/>
                  </a:lnTo>
                  <a:close/>
                </a:path>
              </a:pathLst>
            </a:custGeom>
            <a:ln w="25907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645" y="364464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93" y="0"/>
                  </a:moveTo>
                  <a:lnTo>
                    <a:pt x="142493" y="71246"/>
                  </a:lnTo>
                  <a:lnTo>
                    <a:pt x="0" y="71246"/>
                  </a:lnTo>
                  <a:lnTo>
                    <a:pt x="0" y="213740"/>
                  </a:lnTo>
                  <a:lnTo>
                    <a:pt x="142493" y="213740"/>
                  </a:lnTo>
                  <a:lnTo>
                    <a:pt x="142493" y="284987"/>
                  </a:lnTo>
                  <a:lnTo>
                    <a:pt x="284988" y="142493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0645" y="364464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71246"/>
                  </a:moveTo>
                  <a:lnTo>
                    <a:pt x="142493" y="71246"/>
                  </a:lnTo>
                  <a:lnTo>
                    <a:pt x="142493" y="0"/>
                  </a:lnTo>
                  <a:lnTo>
                    <a:pt x="284988" y="142493"/>
                  </a:lnTo>
                  <a:lnTo>
                    <a:pt x="142493" y="284987"/>
                  </a:lnTo>
                  <a:lnTo>
                    <a:pt x="142493" y="213740"/>
                  </a:lnTo>
                  <a:lnTo>
                    <a:pt x="0" y="213740"/>
                  </a:lnTo>
                  <a:lnTo>
                    <a:pt x="0" y="71246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3761" y="2715005"/>
            <a:ext cx="1286510" cy="428625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84"/>
              </a:spcBef>
            </a:pPr>
            <a:r>
              <a:rPr sz="1800" spc="-10" dirty="0">
                <a:latin typeface="Constantia"/>
                <a:cs typeface="Constantia"/>
              </a:rPr>
              <a:t>Software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761" y="3501390"/>
            <a:ext cx="1286510" cy="50038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800" spc="-10" dirty="0">
                <a:latin typeface="Constantia"/>
                <a:cs typeface="Constantia"/>
              </a:rPr>
              <a:t>Compress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761" y="4357878"/>
            <a:ext cx="1286510" cy="50165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5"/>
              </a:spcBef>
            </a:pPr>
            <a:r>
              <a:rPr sz="1800" spc="-10" dirty="0">
                <a:latin typeface="Constantia"/>
                <a:cs typeface="Constantia"/>
              </a:rPr>
              <a:t>Compile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761" y="5215890"/>
            <a:ext cx="1428115" cy="928369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155575">
              <a:lnSpc>
                <a:spcPct val="100000"/>
              </a:lnSpc>
              <a:spcBef>
                <a:spcPts val="295"/>
              </a:spcBef>
            </a:pPr>
            <a:r>
              <a:rPr sz="1800" spc="-20" dirty="0">
                <a:latin typeface="Constantia"/>
                <a:cs typeface="Constantia"/>
              </a:rPr>
              <a:t>Source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code </a:t>
            </a:r>
            <a:r>
              <a:rPr sz="1800" spc="-10" dirty="0">
                <a:latin typeface="Constantia"/>
                <a:cs typeface="Constantia"/>
              </a:rPr>
              <a:t>written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by </a:t>
            </a:r>
            <a:r>
              <a:rPr sz="1800" spc="-10" dirty="0">
                <a:latin typeface="Constantia"/>
                <a:cs typeface="Constantia"/>
              </a:rPr>
              <a:t>developers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02307" y="3130295"/>
            <a:ext cx="1812289" cy="2098675"/>
            <a:chOff x="1702307" y="3130295"/>
            <a:chExt cx="1812289" cy="2098675"/>
          </a:xfrm>
        </p:grpSpPr>
        <p:sp>
          <p:nvSpPr>
            <p:cNvPr id="24" name="object 24"/>
            <p:cNvSpPr/>
            <p:nvPr/>
          </p:nvSpPr>
          <p:spPr>
            <a:xfrm>
              <a:off x="1715261" y="4859273"/>
              <a:ext cx="215265" cy="356870"/>
            </a:xfrm>
            <a:custGeom>
              <a:avLst/>
              <a:gdLst/>
              <a:ahLst/>
              <a:cxnLst/>
              <a:rect l="l" t="t" r="r" b="b"/>
              <a:pathLst>
                <a:path w="215264" h="356870">
                  <a:moveTo>
                    <a:pt x="107442" y="0"/>
                  </a:moveTo>
                  <a:lnTo>
                    <a:pt x="0" y="107442"/>
                  </a:lnTo>
                  <a:lnTo>
                    <a:pt x="53720" y="107442"/>
                  </a:lnTo>
                  <a:lnTo>
                    <a:pt x="53720" y="356615"/>
                  </a:lnTo>
                  <a:lnTo>
                    <a:pt x="161162" y="356615"/>
                  </a:lnTo>
                  <a:lnTo>
                    <a:pt x="161162" y="107442"/>
                  </a:lnTo>
                  <a:lnTo>
                    <a:pt x="214883" y="107442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5261" y="4859273"/>
              <a:ext cx="215265" cy="356870"/>
            </a:xfrm>
            <a:custGeom>
              <a:avLst/>
              <a:gdLst/>
              <a:ahLst/>
              <a:cxnLst/>
              <a:rect l="l" t="t" r="r" b="b"/>
              <a:pathLst>
                <a:path w="215264" h="356870">
                  <a:moveTo>
                    <a:pt x="0" y="107442"/>
                  </a:moveTo>
                  <a:lnTo>
                    <a:pt x="107442" y="0"/>
                  </a:lnTo>
                  <a:lnTo>
                    <a:pt x="214883" y="107442"/>
                  </a:lnTo>
                  <a:lnTo>
                    <a:pt x="161162" y="107442"/>
                  </a:lnTo>
                  <a:lnTo>
                    <a:pt x="161162" y="356615"/>
                  </a:lnTo>
                  <a:lnTo>
                    <a:pt x="53720" y="356615"/>
                  </a:lnTo>
                  <a:lnTo>
                    <a:pt x="53720" y="107442"/>
                  </a:lnTo>
                  <a:lnTo>
                    <a:pt x="0" y="107442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5261" y="4001261"/>
              <a:ext cx="215265" cy="356870"/>
            </a:xfrm>
            <a:custGeom>
              <a:avLst/>
              <a:gdLst/>
              <a:ahLst/>
              <a:cxnLst/>
              <a:rect l="l" t="t" r="r" b="b"/>
              <a:pathLst>
                <a:path w="215264" h="356870">
                  <a:moveTo>
                    <a:pt x="107442" y="0"/>
                  </a:moveTo>
                  <a:lnTo>
                    <a:pt x="0" y="107442"/>
                  </a:lnTo>
                  <a:lnTo>
                    <a:pt x="53720" y="107442"/>
                  </a:lnTo>
                  <a:lnTo>
                    <a:pt x="53720" y="356615"/>
                  </a:lnTo>
                  <a:lnTo>
                    <a:pt x="161162" y="356615"/>
                  </a:lnTo>
                  <a:lnTo>
                    <a:pt x="161162" y="107442"/>
                  </a:lnTo>
                  <a:lnTo>
                    <a:pt x="214883" y="107442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5261" y="4001261"/>
              <a:ext cx="215265" cy="356870"/>
            </a:xfrm>
            <a:custGeom>
              <a:avLst/>
              <a:gdLst/>
              <a:ahLst/>
              <a:cxnLst/>
              <a:rect l="l" t="t" r="r" b="b"/>
              <a:pathLst>
                <a:path w="215264" h="356870">
                  <a:moveTo>
                    <a:pt x="0" y="107442"/>
                  </a:moveTo>
                  <a:lnTo>
                    <a:pt x="107442" y="0"/>
                  </a:lnTo>
                  <a:lnTo>
                    <a:pt x="214883" y="107442"/>
                  </a:lnTo>
                  <a:lnTo>
                    <a:pt x="161162" y="107442"/>
                  </a:lnTo>
                  <a:lnTo>
                    <a:pt x="161162" y="356615"/>
                  </a:lnTo>
                  <a:lnTo>
                    <a:pt x="53720" y="356615"/>
                  </a:lnTo>
                  <a:lnTo>
                    <a:pt x="53720" y="107442"/>
                  </a:lnTo>
                  <a:lnTo>
                    <a:pt x="0" y="107442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5261" y="3143249"/>
              <a:ext cx="215265" cy="358140"/>
            </a:xfrm>
            <a:custGeom>
              <a:avLst/>
              <a:gdLst/>
              <a:ahLst/>
              <a:cxnLst/>
              <a:rect l="l" t="t" r="r" b="b"/>
              <a:pathLst>
                <a:path w="215264" h="358139">
                  <a:moveTo>
                    <a:pt x="107442" y="0"/>
                  </a:moveTo>
                  <a:lnTo>
                    <a:pt x="0" y="107441"/>
                  </a:lnTo>
                  <a:lnTo>
                    <a:pt x="53720" y="107441"/>
                  </a:lnTo>
                  <a:lnTo>
                    <a:pt x="53720" y="358139"/>
                  </a:lnTo>
                  <a:lnTo>
                    <a:pt x="161162" y="358139"/>
                  </a:lnTo>
                  <a:lnTo>
                    <a:pt x="161162" y="107441"/>
                  </a:lnTo>
                  <a:lnTo>
                    <a:pt x="214883" y="107441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5261" y="3143249"/>
              <a:ext cx="215265" cy="358140"/>
            </a:xfrm>
            <a:custGeom>
              <a:avLst/>
              <a:gdLst/>
              <a:ahLst/>
              <a:cxnLst/>
              <a:rect l="l" t="t" r="r" b="b"/>
              <a:pathLst>
                <a:path w="215264" h="358139">
                  <a:moveTo>
                    <a:pt x="0" y="107441"/>
                  </a:moveTo>
                  <a:lnTo>
                    <a:pt x="107442" y="0"/>
                  </a:lnTo>
                  <a:lnTo>
                    <a:pt x="214883" y="107441"/>
                  </a:lnTo>
                  <a:lnTo>
                    <a:pt x="161162" y="107441"/>
                  </a:lnTo>
                  <a:lnTo>
                    <a:pt x="161162" y="358139"/>
                  </a:lnTo>
                  <a:lnTo>
                    <a:pt x="53720" y="358139"/>
                  </a:lnTo>
                  <a:lnTo>
                    <a:pt x="53720" y="107441"/>
                  </a:lnTo>
                  <a:lnTo>
                    <a:pt x="0" y="107441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145" y="3858005"/>
              <a:ext cx="428625" cy="215265"/>
            </a:xfrm>
            <a:custGeom>
              <a:avLst/>
              <a:gdLst/>
              <a:ahLst/>
              <a:cxnLst/>
              <a:rect l="l" t="t" r="r" b="b"/>
              <a:pathLst>
                <a:path w="428625" h="215264">
                  <a:moveTo>
                    <a:pt x="107442" y="0"/>
                  </a:moveTo>
                  <a:lnTo>
                    <a:pt x="0" y="107442"/>
                  </a:lnTo>
                  <a:lnTo>
                    <a:pt x="107442" y="214884"/>
                  </a:lnTo>
                  <a:lnTo>
                    <a:pt x="107442" y="161163"/>
                  </a:lnTo>
                  <a:lnTo>
                    <a:pt x="428244" y="161163"/>
                  </a:lnTo>
                  <a:lnTo>
                    <a:pt x="428244" y="53721"/>
                  </a:lnTo>
                  <a:lnTo>
                    <a:pt x="107442" y="53721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3145" y="3858005"/>
              <a:ext cx="428625" cy="215265"/>
            </a:xfrm>
            <a:custGeom>
              <a:avLst/>
              <a:gdLst/>
              <a:ahLst/>
              <a:cxnLst/>
              <a:rect l="l" t="t" r="r" b="b"/>
              <a:pathLst>
                <a:path w="428625" h="215264">
                  <a:moveTo>
                    <a:pt x="0" y="107442"/>
                  </a:moveTo>
                  <a:lnTo>
                    <a:pt x="107442" y="0"/>
                  </a:lnTo>
                  <a:lnTo>
                    <a:pt x="107442" y="53721"/>
                  </a:lnTo>
                  <a:lnTo>
                    <a:pt x="428244" y="53721"/>
                  </a:lnTo>
                  <a:lnTo>
                    <a:pt x="428244" y="161163"/>
                  </a:lnTo>
                  <a:lnTo>
                    <a:pt x="107442" y="161163"/>
                  </a:lnTo>
                  <a:lnTo>
                    <a:pt x="107442" y="214884"/>
                  </a:lnTo>
                  <a:lnTo>
                    <a:pt x="0" y="107442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Types</a:t>
            </a:r>
            <a:r>
              <a:rPr spc="-9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dirty="0"/>
              <a:t>Black</a:t>
            </a:r>
            <a:r>
              <a:rPr spc="-90" dirty="0"/>
              <a:t> </a:t>
            </a:r>
            <a:r>
              <a:rPr dirty="0"/>
              <a:t>Box</a:t>
            </a:r>
            <a:r>
              <a:rPr spc="-90" dirty="0"/>
              <a:t> </a:t>
            </a:r>
            <a:r>
              <a:rPr spc="-3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136" y="1947799"/>
            <a:ext cx="58559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12515" algn="l"/>
              </a:tabLst>
            </a:pPr>
            <a:r>
              <a:rPr sz="2600" spc="-10" dirty="0">
                <a:latin typeface="Constantia"/>
                <a:cs typeface="Constantia"/>
              </a:rPr>
              <a:t>Functional</a:t>
            </a:r>
            <a:r>
              <a:rPr sz="2600" dirty="0">
                <a:latin typeface="Constantia"/>
                <a:cs typeface="Constantia"/>
              </a:rPr>
              <a:t>	Non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Functional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50" y="2430017"/>
            <a:ext cx="2429510" cy="3070860"/>
          </a:xfrm>
          <a:prstGeom prst="rect">
            <a:avLst/>
          </a:prstGeom>
          <a:solidFill>
            <a:srgbClr val="FFFFFF"/>
          </a:solidFill>
          <a:ln w="25907">
            <a:solidFill>
              <a:srgbClr val="0E6EC5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72415" indent="-184150">
              <a:lnSpc>
                <a:spcPct val="100000"/>
              </a:lnSpc>
              <a:spcBef>
                <a:spcPts val="1170"/>
              </a:spcBef>
              <a:buSzPct val="94444"/>
              <a:buFont typeface="Wingdings"/>
              <a:buChar char=""/>
              <a:tabLst>
                <a:tab pos="272415" algn="l"/>
              </a:tabLst>
            </a:pPr>
            <a:r>
              <a:rPr sz="1800" spc="-10" dirty="0">
                <a:latin typeface="Constantia"/>
                <a:cs typeface="Constantia"/>
              </a:rPr>
              <a:t>Smoke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testing</a:t>
            </a:r>
            <a:endParaRPr sz="1800">
              <a:latin typeface="Constantia"/>
              <a:cs typeface="Constantia"/>
            </a:endParaRPr>
          </a:p>
          <a:p>
            <a:pPr marL="272415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272415" algn="l"/>
              </a:tabLst>
            </a:pPr>
            <a:r>
              <a:rPr sz="1800" spc="-10" dirty="0">
                <a:latin typeface="Constantia"/>
                <a:cs typeface="Constantia"/>
              </a:rPr>
              <a:t>Functional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testing</a:t>
            </a:r>
            <a:endParaRPr sz="1800">
              <a:latin typeface="Constantia"/>
              <a:cs typeface="Constantia"/>
            </a:endParaRPr>
          </a:p>
          <a:p>
            <a:pPr marL="328930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930" algn="l"/>
              </a:tabLst>
            </a:pPr>
            <a:r>
              <a:rPr sz="1800" spc="-10" dirty="0">
                <a:latin typeface="Constantia"/>
                <a:cs typeface="Constantia"/>
              </a:rPr>
              <a:t>Integration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testing</a:t>
            </a:r>
            <a:endParaRPr sz="1800">
              <a:latin typeface="Constantia"/>
              <a:cs typeface="Constantia"/>
            </a:endParaRPr>
          </a:p>
          <a:p>
            <a:pPr marL="328930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930" algn="l"/>
              </a:tabLst>
            </a:pPr>
            <a:r>
              <a:rPr sz="1800" spc="-20" dirty="0">
                <a:latin typeface="Constantia"/>
                <a:cs typeface="Constantia"/>
              </a:rPr>
              <a:t>System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testing</a:t>
            </a:r>
            <a:endParaRPr sz="1800">
              <a:latin typeface="Constantia"/>
              <a:cs typeface="Constantia"/>
            </a:endParaRPr>
          </a:p>
          <a:p>
            <a:pPr marL="328930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930" algn="l"/>
              </a:tabLst>
            </a:pPr>
            <a:r>
              <a:rPr sz="1800" spc="-10" dirty="0">
                <a:latin typeface="Constantia"/>
                <a:cs typeface="Constantia"/>
              </a:rPr>
              <a:t>Retesting</a:t>
            </a:r>
            <a:endParaRPr sz="1800">
              <a:latin typeface="Constantia"/>
              <a:cs typeface="Constantia"/>
            </a:endParaRPr>
          </a:p>
          <a:p>
            <a:pPr marL="328930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930" algn="l"/>
              </a:tabLst>
            </a:pPr>
            <a:r>
              <a:rPr sz="1800" spc="-10" dirty="0">
                <a:latin typeface="Constantia"/>
                <a:cs typeface="Constantia"/>
              </a:rPr>
              <a:t>Regression</a:t>
            </a:r>
            <a:endParaRPr sz="1800">
              <a:latin typeface="Constantia"/>
              <a:cs typeface="Constantia"/>
            </a:endParaRPr>
          </a:p>
          <a:p>
            <a:pPr marL="328930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930" algn="l"/>
              </a:tabLst>
            </a:pPr>
            <a:r>
              <a:rPr sz="1800" spc="-10" dirty="0">
                <a:latin typeface="Constantia"/>
                <a:cs typeface="Constantia"/>
              </a:rPr>
              <a:t>Exploratory</a:t>
            </a:r>
            <a:endParaRPr sz="1800">
              <a:latin typeface="Constantia"/>
              <a:cs typeface="Constantia"/>
            </a:endParaRPr>
          </a:p>
          <a:p>
            <a:pPr marL="272415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272415" algn="l"/>
              </a:tabLst>
            </a:pPr>
            <a:r>
              <a:rPr sz="1800" spc="-25" dirty="0">
                <a:latin typeface="Constantia"/>
                <a:cs typeface="Constantia"/>
              </a:rPr>
              <a:t>Acceptance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testing</a:t>
            </a:r>
            <a:endParaRPr sz="1800">
              <a:latin typeface="Constantia"/>
              <a:cs typeface="Constantia"/>
            </a:endParaRPr>
          </a:p>
          <a:p>
            <a:pPr marL="1005840" marR="826769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Alpha </a:t>
            </a:r>
            <a:r>
              <a:rPr sz="1800" spc="-20" dirty="0">
                <a:latin typeface="Constantia"/>
                <a:cs typeface="Constantia"/>
              </a:rPr>
              <a:t>Beta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7646" y="2430017"/>
            <a:ext cx="2357755" cy="3001010"/>
          </a:xfrm>
          <a:prstGeom prst="rect">
            <a:avLst/>
          </a:prstGeom>
          <a:solidFill>
            <a:srgbClr val="FFFFFF"/>
          </a:solidFill>
          <a:ln w="25907">
            <a:solidFill>
              <a:srgbClr val="0E6EC5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271780" indent="-184150">
              <a:lnSpc>
                <a:spcPct val="100000"/>
              </a:lnSpc>
              <a:spcBef>
                <a:spcPts val="885"/>
              </a:spcBef>
              <a:buSzPct val="94444"/>
              <a:buFont typeface="Wingdings"/>
              <a:buChar char=""/>
              <a:tabLst>
                <a:tab pos="271780" algn="l"/>
              </a:tabLst>
            </a:pPr>
            <a:r>
              <a:rPr sz="1800" spc="-10" dirty="0">
                <a:latin typeface="Constantia"/>
                <a:cs typeface="Constantia"/>
              </a:rPr>
              <a:t>Compatibility</a:t>
            </a:r>
            <a:endParaRPr sz="1800">
              <a:latin typeface="Constantia"/>
              <a:cs typeface="Constantia"/>
            </a:endParaRPr>
          </a:p>
          <a:p>
            <a:pPr marL="328295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295" algn="l"/>
              </a:tabLst>
            </a:pPr>
            <a:r>
              <a:rPr sz="1800" spc="-10" dirty="0">
                <a:latin typeface="Constantia"/>
                <a:cs typeface="Constantia"/>
              </a:rPr>
              <a:t>Performance</a:t>
            </a:r>
            <a:endParaRPr sz="1800">
              <a:latin typeface="Constantia"/>
              <a:cs typeface="Constantia"/>
            </a:endParaRPr>
          </a:p>
          <a:p>
            <a:pPr marL="328295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295" algn="l"/>
              </a:tabLst>
            </a:pPr>
            <a:r>
              <a:rPr sz="1800" spc="-10" dirty="0">
                <a:latin typeface="Constantia"/>
                <a:cs typeface="Constantia"/>
              </a:rPr>
              <a:t>Usability</a:t>
            </a:r>
            <a:endParaRPr sz="1800">
              <a:latin typeface="Constantia"/>
              <a:cs typeface="Constantia"/>
            </a:endParaRPr>
          </a:p>
          <a:p>
            <a:pPr marL="325120" indent="-234315">
              <a:lnSpc>
                <a:spcPct val="100000"/>
              </a:lnSpc>
              <a:buSzPct val="94444"/>
              <a:buFont typeface="Wingdings"/>
              <a:buChar char=""/>
              <a:tabLst>
                <a:tab pos="325120" algn="l"/>
              </a:tabLst>
            </a:pPr>
            <a:r>
              <a:rPr sz="1800" spc="-10" dirty="0">
                <a:latin typeface="Constantia"/>
                <a:cs typeface="Constantia"/>
              </a:rPr>
              <a:t>Adhoc</a:t>
            </a:r>
            <a:endParaRPr sz="1800">
              <a:latin typeface="Constantia"/>
              <a:cs typeface="Constantia"/>
            </a:endParaRPr>
          </a:p>
          <a:p>
            <a:pPr marL="325120" indent="-23431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325120" algn="l"/>
              </a:tabLst>
            </a:pPr>
            <a:r>
              <a:rPr sz="1800" spc="-10" dirty="0">
                <a:latin typeface="Constantia"/>
                <a:cs typeface="Constantia"/>
              </a:rPr>
              <a:t>Accessibility</a:t>
            </a:r>
            <a:endParaRPr sz="1800">
              <a:latin typeface="Constantia"/>
              <a:cs typeface="Constantia"/>
            </a:endParaRPr>
          </a:p>
          <a:p>
            <a:pPr marL="328295" indent="-237490">
              <a:lnSpc>
                <a:spcPct val="100000"/>
              </a:lnSpc>
              <a:buSzPct val="94444"/>
              <a:buFont typeface="Wingdings"/>
              <a:buChar char=""/>
              <a:tabLst>
                <a:tab pos="328295" algn="l"/>
              </a:tabLst>
            </a:pPr>
            <a:r>
              <a:rPr sz="1800" spc="-10" dirty="0">
                <a:latin typeface="Constantia"/>
                <a:cs typeface="Constantia"/>
              </a:rPr>
              <a:t>Globalization</a:t>
            </a:r>
            <a:endParaRPr sz="1800">
              <a:latin typeface="Constantia"/>
              <a:cs typeface="Constantia"/>
            </a:endParaRPr>
          </a:p>
          <a:p>
            <a:pPr marL="271780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271780" algn="l"/>
              </a:tabLst>
            </a:pPr>
            <a:r>
              <a:rPr sz="1800" spc="-10" dirty="0">
                <a:latin typeface="Constantia"/>
                <a:cs typeface="Constantia"/>
              </a:rPr>
              <a:t>Recovery</a:t>
            </a:r>
            <a:endParaRPr sz="1800">
              <a:latin typeface="Constantia"/>
              <a:cs typeface="Constantia"/>
            </a:endParaRPr>
          </a:p>
          <a:p>
            <a:pPr marL="271780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271780" algn="l"/>
              </a:tabLst>
            </a:pPr>
            <a:r>
              <a:rPr sz="1800" spc="-10" dirty="0">
                <a:latin typeface="Constantia"/>
                <a:cs typeface="Constantia"/>
              </a:rPr>
              <a:t>Aesthetic</a:t>
            </a:r>
            <a:endParaRPr sz="1800">
              <a:latin typeface="Constantia"/>
              <a:cs typeface="Constantia"/>
            </a:endParaRPr>
          </a:p>
          <a:p>
            <a:pPr marL="271780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271780" algn="l"/>
              </a:tabLst>
            </a:pPr>
            <a:r>
              <a:rPr sz="1800" spc="-10" dirty="0">
                <a:latin typeface="Constantia"/>
                <a:cs typeface="Constantia"/>
              </a:rPr>
              <a:t>Security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704" y="631393"/>
            <a:ext cx="3500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Testing</a:t>
            </a:r>
            <a:r>
              <a:rPr spc="-160" dirty="0"/>
              <a:t> </a:t>
            </a:r>
            <a:r>
              <a:rPr dirty="0"/>
              <a:t>Life</a:t>
            </a:r>
            <a:r>
              <a:rPr spc="-15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495" y="1375409"/>
            <a:ext cx="370332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nstantia"/>
                <a:cs typeface="Constantia"/>
              </a:rPr>
              <a:t>System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study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Constantia"/>
              <a:cs typeface="Constantia"/>
            </a:endParaRPr>
          </a:p>
          <a:p>
            <a:pPr marL="441325" indent="71120">
              <a:lnSpc>
                <a:spcPct val="100000"/>
              </a:lnSpc>
            </a:pPr>
            <a:r>
              <a:rPr sz="1800" spc="-30" dirty="0">
                <a:latin typeface="Constantia"/>
                <a:cs typeface="Constantia"/>
              </a:rPr>
              <a:t>Write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Test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Plan</a:t>
            </a:r>
            <a:endParaRPr sz="1800">
              <a:latin typeface="Constantia"/>
              <a:cs typeface="Constantia"/>
            </a:endParaRPr>
          </a:p>
          <a:p>
            <a:pPr marL="584200" marR="1634489" indent="-142875">
              <a:lnSpc>
                <a:spcPct val="208300"/>
              </a:lnSpc>
              <a:spcBef>
                <a:spcPts val="565"/>
              </a:spcBef>
            </a:pPr>
            <a:r>
              <a:rPr sz="1800" spc="-30" dirty="0">
                <a:latin typeface="Constantia"/>
                <a:cs typeface="Constantia"/>
              </a:rPr>
              <a:t>Write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Test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Cases </a:t>
            </a:r>
            <a:r>
              <a:rPr sz="1800" spc="-20" dirty="0">
                <a:latin typeface="Constantia"/>
                <a:cs typeface="Constantia"/>
              </a:rPr>
              <a:t>Prepare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RTM</a:t>
            </a:r>
            <a:endParaRPr sz="1800">
              <a:latin typeface="Constantia"/>
              <a:cs typeface="Constantia"/>
            </a:endParaRPr>
          </a:p>
          <a:p>
            <a:pPr marL="655320" marR="1287145" indent="-71755">
              <a:lnSpc>
                <a:spcPct val="208300"/>
              </a:lnSpc>
              <a:spcBef>
                <a:spcPts val="565"/>
              </a:spcBef>
            </a:pPr>
            <a:r>
              <a:rPr sz="1800" spc="-20" dirty="0">
                <a:latin typeface="Constantia"/>
                <a:cs typeface="Constantia"/>
              </a:rPr>
              <a:t>Execute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Test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Cases </a:t>
            </a:r>
            <a:r>
              <a:rPr sz="1800" dirty="0">
                <a:latin typeface="Constantia"/>
                <a:cs typeface="Constantia"/>
              </a:rPr>
              <a:t>Defect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Tracking</a:t>
            </a:r>
            <a:endParaRPr sz="1800">
              <a:latin typeface="Constantia"/>
              <a:cs typeface="Constantia"/>
            </a:endParaRPr>
          </a:p>
          <a:p>
            <a:pPr marL="12700" marR="5080" indent="356870">
              <a:lnSpc>
                <a:spcPct val="234400"/>
              </a:lnSpc>
            </a:pPr>
            <a:r>
              <a:rPr sz="1800" spc="-35" dirty="0">
                <a:latin typeface="Constantia"/>
                <a:cs typeface="Constantia"/>
              </a:rPr>
              <a:t>Test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Execution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Report </a:t>
            </a:r>
            <a:r>
              <a:rPr sz="1800" spc="-20" dirty="0">
                <a:latin typeface="Constantia"/>
                <a:cs typeface="Constantia"/>
              </a:rPr>
              <a:t>Retrospective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/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Post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Mortem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Meeting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6915" y="1721411"/>
            <a:ext cx="239395" cy="311150"/>
            <a:chOff x="4131564" y="1702307"/>
            <a:chExt cx="239395" cy="311150"/>
          </a:xfrm>
        </p:grpSpPr>
        <p:sp>
          <p:nvSpPr>
            <p:cNvPr id="5" name="object 5"/>
            <p:cNvSpPr/>
            <p:nvPr/>
          </p:nvSpPr>
          <p:spPr>
            <a:xfrm>
              <a:off x="4144518" y="1715261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160020" y="0"/>
                  </a:moveTo>
                  <a:lnTo>
                    <a:pt x="53340" y="0"/>
                  </a:lnTo>
                  <a:lnTo>
                    <a:pt x="53340" y="178308"/>
                  </a:lnTo>
                  <a:lnTo>
                    <a:pt x="0" y="178308"/>
                  </a:lnTo>
                  <a:lnTo>
                    <a:pt x="106680" y="284988"/>
                  </a:lnTo>
                  <a:lnTo>
                    <a:pt x="213360" y="178308"/>
                  </a:lnTo>
                  <a:lnTo>
                    <a:pt x="160020" y="17830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4518" y="1715261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0" y="178308"/>
                  </a:moveTo>
                  <a:lnTo>
                    <a:pt x="53340" y="178308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178308"/>
                  </a:lnTo>
                  <a:lnTo>
                    <a:pt x="213360" y="178308"/>
                  </a:lnTo>
                  <a:lnTo>
                    <a:pt x="106680" y="284988"/>
                  </a:lnTo>
                  <a:lnTo>
                    <a:pt x="0" y="178308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44391" y="2284925"/>
            <a:ext cx="239395" cy="311150"/>
            <a:chOff x="4131564" y="2345435"/>
            <a:chExt cx="239395" cy="311150"/>
          </a:xfrm>
        </p:grpSpPr>
        <p:sp>
          <p:nvSpPr>
            <p:cNvPr id="8" name="object 8"/>
            <p:cNvSpPr/>
            <p:nvPr/>
          </p:nvSpPr>
          <p:spPr>
            <a:xfrm>
              <a:off x="4144518" y="2358389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160020" y="0"/>
                  </a:moveTo>
                  <a:lnTo>
                    <a:pt x="53340" y="0"/>
                  </a:lnTo>
                  <a:lnTo>
                    <a:pt x="53340" y="178308"/>
                  </a:lnTo>
                  <a:lnTo>
                    <a:pt x="0" y="178308"/>
                  </a:lnTo>
                  <a:lnTo>
                    <a:pt x="106680" y="284988"/>
                  </a:lnTo>
                  <a:lnTo>
                    <a:pt x="213360" y="178308"/>
                  </a:lnTo>
                  <a:lnTo>
                    <a:pt x="160020" y="17830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4518" y="2358389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0" y="178308"/>
                  </a:moveTo>
                  <a:lnTo>
                    <a:pt x="53340" y="178308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178308"/>
                  </a:lnTo>
                  <a:lnTo>
                    <a:pt x="213360" y="178308"/>
                  </a:lnTo>
                  <a:lnTo>
                    <a:pt x="106680" y="284988"/>
                  </a:lnTo>
                  <a:lnTo>
                    <a:pt x="0" y="178308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45292" y="2902761"/>
            <a:ext cx="239395" cy="311150"/>
            <a:chOff x="4131564" y="2988564"/>
            <a:chExt cx="239395" cy="311150"/>
          </a:xfrm>
        </p:grpSpPr>
        <p:sp>
          <p:nvSpPr>
            <p:cNvPr id="11" name="object 11"/>
            <p:cNvSpPr/>
            <p:nvPr/>
          </p:nvSpPr>
          <p:spPr>
            <a:xfrm>
              <a:off x="4144518" y="3001518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160020" y="0"/>
                  </a:moveTo>
                  <a:lnTo>
                    <a:pt x="53340" y="0"/>
                  </a:lnTo>
                  <a:lnTo>
                    <a:pt x="53340" y="178308"/>
                  </a:lnTo>
                  <a:lnTo>
                    <a:pt x="0" y="178308"/>
                  </a:lnTo>
                  <a:lnTo>
                    <a:pt x="106680" y="284988"/>
                  </a:lnTo>
                  <a:lnTo>
                    <a:pt x="213360" y="178308"/>
                  </a:lnTo>
                  <a:lnTo>
                    <a:pt x="160020" y="17830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4518" y="3001518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0" y="178308"/>
                  </a:moveTo>
                  <a:lnTo>
                    <a:pt x="53340" y="178308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178308"/>
                  </a:lnTo>
                  <a:lnTo>
                    <a:pt x="213360" y="178308"/>
                  </a:lnTo>
                  <a:lnTo>
                    <a:pt x="106680" y="284988"/>
                  </a:lnTo>
                  <a:lnTo>
                    <a:pt x="0" y="178308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58373" y="3453194"/>
            <a:ext cx="239395" cy="382905"/>
            <a:chOff x="4131564" y="3560064"/>
            <a:chExt cx="239395" cy="382905"/>
          </a:xfrm>
        </p:grpSpPr>
        <p:sp>
          <p:nvSpPr>
            <p:cNvPr id="14" name="object 14"/>
            <p:cNvSpPr/>
            <p:nvPr/>
          </p:nvSpPr>
          <p:spPr>
            <a:xfrm>
              <a:off x="4144518" y="3573018"/>
              <a:ext cx="213360" cy="356870"/>
            </a:xfrm>
            <a:custGeom>
              <a:avLst/>
              <a:gdLst/>
              <a:ahLst/>
              <a:cxnLst/>
              <a:rect l="l" t="t" r="r" b="b"/>
              <a:pathLst>
                <a:path w="213360" h="356870">
                  <a:moveTo>
                    <a:pt x="160020" y="0"/>
                  </a:moveTo>
                  <a:lnTo>
                    <a:pt x="53340" y="0"/>
                  </a:lnTo>
                  <a:lnTo>
                    <a:pt x="53340" y="249936"/>
                  </a:lnTo>
                  <a:lnTo>
                    <a:pt x="0" y="249936"/>
                  </a:lnTo>
                  <a:lnTo>
                    <a:pt x="106680" y="356616"/>
                  </a:lnTo>
                  <a:lnTo>
                    <a:pt x="213360" y="249936"/>
                  </a:lnTo>
                  <a:lnTo>
                    <a:pt x="160020" y="249936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4518" y="3573018"/>
              <a:ext cx="213360" cy="356870"/>
            </a:xfrm>
            <a:custGeom>
              <a:avLst/>
              <a:gdLst/>
              <a:ahLst/>
              <a:cxnLst/>
              <a:rect l="l" t="t" r="r" b="b"/>
              <a:pathLst>
                <a:path w="213360" h="356870">
                  <a:moveTo>
                    <a:pt x="0" y="249936"/>
                  </a:moveTo>
                  <a:lnTo>
                    <a:pt x="53340" y="249936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249936"/>
                  </a:lnTo>
                  <a:lnTo>
                    <a:pt x="213360" y="249936"/>
                  </a:lnTo>
                  <a:lnTo>
                    <a:pt x="106680" y="356616"/>
                  </a:lnTo>
                  <a:lnTo>
                    <a:pt x="0" y="249936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139333" y="4086257"/>
            <a:ext cx="239395" cy="311150"/>
            <a:chOff x="4131564" y="4203191"/>
            <a:chExt cx="239395" cy="311150"/>
          </a:xfrm>
        </p:grpSpPr>
        <p:sp>
          <p:nvSpPr>
            <p:cNvPr id="17" name="object 17"/>
            <p:cNvSpPr/>
            <p:nvPr/>
          </p:nvSpPr>
          <p:spPr>
            <a:xfrm>
              <a:off x="4144518" y="4216145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160020" y="0"/>
                  </a:moveTo>
                  <a:lnTo>
                    <a:pt x="53340" y="0"/>
                  </a:lnTo>
                  <a:lnTo>
                    <a:pt x="53340" y="178307"/>
                  </a:lnTo>
                  <a:lnTo>
                    <a:pt x="0" y="178307"/>
                  </a:lnTo>
                  <a:lnTo>
                    <a:pt x="106680" y="284987"/>
                  </a:lnTo>
                  <a:lnTo>
                    <a:pt x="213360" y="178307"/>
                  </a:lnTo>
                  <a:lnTo>
                    <a:pt x="160020" y="17830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4518" y="4216145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0" y="178307"/>
                  </a:moveTo>
                  <a:lnTo>
                    <a:pt x="53340" y="178307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178307"/>
                  </a:lnTo>
                  <a:lnTo>
                    <a:pt x="213360" y="178307"/>
                  </a:lnTo>
                  <a:lnTo>
                    <a:pt x="106680" y="284987"/>
                  </a:lnTo>
                  <a:lnTo>
                    <a:pt x="0" y="178307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131437" y="4708445"/>
            <a:ext cx="239395" cy="311150"/>
            <a:chOff x="4131564" y="4774691"/>
            <a:chExt cx="239395" cy="311150"/>
          </a:xfrm>
        </p:grpSpPr>
        <p:sp>
          <p:nvSpPr>
            <p:cNvPr id="20" name="object 20"/>
            <p:cNvSpPr/>
            <p:nvPr/>
          </p:nvSpPr>
          <p:spPr>
            <a:xfrm>
              <a:off x="4144518" y="4787645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160020" y="0"/>
                  </a:moveTo>
                  <a:lnTo>
                    <a:pt x="53340" y="0"/>
                  </a:lnTo>
                  <a:lnTo>
                    <a:pt x="53340" y="178307"/>
                  </a:lnTo>
                  <a:lnTo>
                    <a:pt x="0" y="178307"/>
                  </a:lnTo>
                  <a:lnTo>
                    <a:pt x="106680" y="284987"/>
                  </a:lnTo>
                  <a:lnTo>
                    <a:pt x="213360" y="178307"/>
                  </a:lnTo>
                  <a:lnTo>
                    <a:pt x="160020" y="17830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518" y="4787645"/>
              <a:ext cx="213360" cy="285115"/>
            </a:xfrm>
            <a:custGeom>
              <a:avLst/>
              <a:gdLst/>
              <a:ahLst/>
              <a:cxnLst/>
              <a:rect l="l" t="t" r="r" b="b"/>
              <a:pathLst>
                <a:path w="213360" h="285114">
                  <a:moveTo>
                    <a:pt x="0" y="178307"/>
                  </a:moveTo>
                  <a:lnTo>
                    <a:pt x="53340" y="178307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178307"/>
                  </a:lnTo>
                  <a:lnTo>
                    <a:pt x="213360" y="178307"/>
                  </a:lnTo>
                  <a:lnTo>
                    <a:pt x="106680" y="284987"/>
                  </a:lnTo>
                  <a:lnTo>
                    <a:pt x="0" y="178307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145292" y="5311101"/>
            <a:ext cx="239395" cy="382905"/>
            <a:chOff x="4131564" y="5417820"/>
            <a:chExt cx="239395" cy="382905"/>
          </a:xfrm>
        </p:grpSpPr>
        <p:sp>
          <p:nvSpPr>
            <p:cNvPr id="23" name="object 23"/>
            <p:cNvSpPr/>
            <p:nvPr/>
          </p:nvSpPr>
          <p:spPr>
            <a:xfrm>
              <a:off x="4144518" y="5430774"/>
              <a:ext cx="213360" cy="356870"/>
            </a:xfrm>
            <a:custGeom>
              <a:avLst/>
              <a:gdLst/>
              <a:ahLst/>
              <a:cxnLst/>
              <a:rect l="l" t="t" r="r" b="b"/>
              <a:pathLst>
                <a:path w="213360" h="356870">
                  <a:moveTo>
                    <a:pt x="160020" y="0"/>
                  </a:moveTo>
                  <a:lnTo>
                    <a:pt x="53340" y="0"/>
                  </a:lnTo>
                  <a:lnTo>
                    <a:pt x="53340" y="249935"/>
                  </a:lnTo>
                  <a:lnTo>
                    <a:pt x="0" y="249935"/>
                  </a:lnTo>
                  <a:lnTo>
                    <a:pt x="106680" y="356616"/>
                  </a:lnTo>
                  <a:lnTo>
                    <a:pt x="213360" y="249935"/>
                  </a:lnTo>
                  <a:lnTo>
                    <a:pt x="160020" y="24993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4518" y="5430774"/>
              <a:ext cx="213360" cy="356870"/>
            </a:xfrm>
            <a:custGeom>
              <a:avLst/>
              <a:gdLst/>
              <a:ahLst/>
              <a:cxnLst/>
              <a:rect l="l" t="t" r="r" b="b"/>
              <a:pathLst>
                <a:path w="213360" h="356870">
                  <a:moveTo>
                    <a:pt x="0" y="249935"/>
                  </a:moveTo>
                  <a:lnTo>
                    <a:pt x="53340" y="249935"/>
                  </a:lnTo>
                  <a:lnTo>
                    <a:pt x="53340" y="0"/>
                  </a:lnTo>
                  <a:lnTo>
                    <a:pt x="160020" y="0"/>
                  </a:lnTo>
                  <a:lnTo>
                    <a:pt x="160020" y="249935"/>
                  </a:lnTo>
                  <a:lnTo>
                    <a:pt x="213360" y="249935"/>
                  </a:lnTo>
                  <a:lnTo>
                    <a:pt x="106680" y="356616"/>
                  </a:lnTo>
                  <a:lnTo>
                    <a:pt x="0" y="249935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631393"/>
            <a:ext cx="3399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Defect</a:t>
            </a:r>
            <a:r>
              <a:rPr spc="-204" dirty="0"/>
              <a:t> </a:t>
            </a:r>
            <a:r>
              <a:rPr dirty="0"/>
              <a:t>Life</a:t>
            </a:r>
            <a:r>
              <a:rPr spc="-17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750" y="1518284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nstantia"/>
                <a:cs typeface="Constantia"/>
              </a:rPr>
              <a:t>New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7309" y="1857755"/>
            <a:ext cx="103505" cy="428625"/>
          </a:xfrm>
          <a:custGeom>
            <a:avLst/>
            <a:gdLst/>
            <a:ahLst/>
            <a:cxnLst/>
            <a:rect l="l" t="t" r="r" b="b"/>
            <a:pathLst>
              <a:path w="103504" h="428625">
                <a:moveTo>
                  <a:pt x="7112" y="332486"/>
                </a:moveTo>
                <a:lnTo>
                  <a:pt x="4190" y="334137"/>
                </a:lnTo>
                <a:lnTo>
                  <a:pt x="1142" y="335915"/>
                </a:lnTo>
                <a:lnTo>
                  <a:pt x="0" y="339852"/>
                </a:lnTo>
                <a:lnTo>
                  <a:pt x="51435" y="428625"/>
                </a:lnTo>
                <a:lnTo>
                  <a:pt x="58844" y="416052"/>
                </a:lnTo>
                <a:lnTo>
                  <a:pt x="45085" y="416052"/>
                </a:lnTo>
                <a:lnTo>
                  <a:pt x="45178" y="392427"/>
                </a:lnTo>
                <a:lnTo>
                  <a:pt x="11049" y="333502"/>
                </a:lnTo>
                <a:lnTo>
                  <a:pt x="7112" y="332486"/>
                </a:lnTo>
                <a:close/>
              </a:path>
              <a:path w="103504" h="428625">
                <a:moveTo>
                  <a:pt x="45178" y="392427"/>
                </a:moveTo>
                <a:lnTo>
                  <a:pt x="45085" y="416052"/>
                </a:lnTo>
                <a:lnTo>
                  <a:pt x="57785" y="416052"/>
                </a:lnTo>
                <a:lnTo>
                  <a:pt x="57797" y="412877"/>
                </a:lnTo>
                <a:lnTo>
                  <a:pt x="45974" y="412877"/>
                </a:lnTo>
                <a:lnTo>
                  <a:pt x="51537" y="403406"/>
                </a:lnTo>
                <a:lnTo>
                  <a:pt x="45178" y="392427"/>
                </a:lnTo>
                <a:close/>
              </a:path>
              <a:path w="103504" h="428625">
                <a:moveTo>
                  <a:pt x="96392" y="332740"/>
                </a:moveTo>
                <a:lnTo>
                  <a:pt x="92455" y="333756"/>
                </a:lnTo>
                <a:lnTo>
                  <a:pt x="57878" y="392614"/>
                </a:lnTo>
                <a:lnTo>
                  <a:pt x="57785" y="416052"/>
                </a:lnTo>
                <a:lnTo>
                  <a:pt x="58844" y="416052"/>
                </a:lnTo>
                <a:lnTo>
                  <a:pt x="101726" y="343281"/>
                </a:lnTo>
                <a:lnTo>
                  <a:pt x="103504" y="340233"/>
                </a:lnTo>
                <a:lnTo>
                  <a:pt x="102488" y="336296"/>
                </a:lnTo>
                <a:lnTo>
                  <a:pt x="96392" y="332740"/>
                </a:lnTo>
                <a:close/>
              </a:path>
              <a:path w="103504" h="428625">
                <a:moveTo>
                  <a:pt x="51537" y="403406"/>
                </a:moveTo>
                <a:lnTo>
                  <a:pt x="45974" y="412877"/>
                </a:lnTo>
                <a:lnTo>
                  <a:pt x="57023" y="412877"/>
                </a:lnTo>
                <a:lnTo>
                  <a:pt x="51537" y="403406"/>
                </a:lnTo>
                <a:close/>
              </a:path>
              <a:path w="103504" h="428625">
                <a:moveTo>
                  <a:pt x="57878" y="392614"/>
                </a:moveTo>
                <a:lnTo>
                  <a:pt x="51537" y="403406"/>
                </a:lnTo>
                <a:lnTo>
                  <a:pt x="57023" y="412877"/>
                </a:lnTo>
                <a:lnTo>
                  <a:pt x="57797" y="412877"/>
                </a:lnTo>
                <a:lnTo>
                  <a:pt x="57878" y="392614"/>
                </a:lnTo>
                <a:close/>
              </a:path>
              <a:path w="103504" h="428625">
                <a:moveTo>
                  <a:pt x="59436" y="0"/>
                </a:moveTo>
                <a:lnTo>
                  <a:pt x="46736" y="0"/>
                </a:lnTo>
                <a:lnTo>
                  <a:pt x="45412" y="333502"/>
                </a:lnTo>
                <a:lnTo>
                  <a:pt x="45286" y="392614"/>
                </a:lnTo>
                <a:lnTo>
                  <a:pt x="51537" y="403406"/>
                </a:lnTo>
                <a:lnTo>
                  <a:pt x="57878" y="392614"/>
                </a:lnTo>
                <a:lnTo>
                  <a:pt x="5943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1121" y="237566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Assign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7309" y="2715767"/>
            <a:ext cx="103505" cy="500380"/>
          </a:xfrm>
          <a:custGeom>
            <a:avLst/>
            <a:gdLst/>
            <a:ahLst/>
            <a:cxnLst/>
            <a:rect l="l" t="t" r="r" b="b"/>
            <a:pathLst>
              <a:path w="103504" h="500380">
                <a:moveTo>
                  <a:pt x="7112" y="403860"/>
                </a:moveTo>
                <a:lnTo>
                  <a:pt x="1015" y="407416"/>
                </a:lnTo>
                <a:lnTo>
                  <a:pt x="0" y="411353"/>
                </a:lnTo>
                <a:lnTo>
                  <a:pt x="1777" y="414274"/>
                </a:lnTo>
                <a:lnTo>
                  <a:pt x="51435" y="500126"/>
                </a:lnTo>
                <a:lnTo>
                  <a:pt x="58814" y="487553"/>
                </a:lnTo>
                <a:lnTo>
                  <a:pt x="45085" y="487426"/>
                </a:lnTo>
                <a:lnTo>
                  <a:pt x="45164" y="463830"/>
                </a:lnTo>
                <a:lnTo>
                  <a:pt x="12631" y="407797"/>
                </a:lnTo>
                <a:lnTo>
                  <a:pt x="11049" y="404876"/>
                </a:lnTo>
                <a:lnTo>
                  <a:pt x="7112" y="403860"/>
                </a:lnTo>
                <a:close/>
              </a:path>
              <a:path w="103504" h="500380">
                <a:moveTo>
                  <a:pt x="45164" y="463830"/>
                </a:moveTo>
                <a:lnTo>
                  <a:pt x="45085" y="487426"/>
                </a:lnTo>
                <a:lnTo>
                  <a:pt x="57785" y="487553"/>
                </a:lnTo>
                <a:lnTo>
                  <a:pt x="57796" y="484251"/>
                </a:lnTo>
                <a:lnTo>
                  <a:pt x="45974" y="484251"/>
                </a:lnTo>
                <a:lnTo>
                  <a:pt x="51530" y="474792"/>
                </a:lnTo>
                <a:lnTo>
                  <a:pt x="45164" y="463830"/>
                </a:lnTo>
                <a:close/>
              </a:path>
              <a:path w="103504" h="500380">
                <a:moveTo>
                  <a:pt x="96392" y="404241"/>
                </a:moveTo>
                <a:lnTo>
                  <a:pt x="92455" y="405130"/>
                </a:lnTo>
                <a:lnTo>
                  <a:pt x="57864" y="464010"/>
                </a:lnTo>
                <a:lnTo>
                  <a:pt x="57785" y="487553"/>
                </a:lnTo>
                <a:lnTo>
                  <a:pt x="58814" y="487553"/>
                </a:lnTo>
                <a:lnTo>
                  <a:pt x="103377" y="411607"/>
                </a:lnTo>
                <a:lnTo>
                  <a:pt x="102362" y="407797"/>
                </a:lnTo>
                <a:lnTo>
                  <a:pt x="99440" y="406019"/>
                </a:lnTo>
                <a:lnTo>
                  <a:pt x="96392" y="404241"/>
                </a:lnTo>
                <a:close/>
              </a:path>
              <a:path w="103504" h="500380">
                <a:moveTo>
                  <a:pt x="51530" y="474792"/>
                </a:moveTo>
                <a:lnTo>
                  <a:pt x="45974" y="484251"/>
                </a:lnTo>
                <a:lnTo>
                  <a:pt x="57023" y="484251"/>
                </a:lnTo>
                <a:lnTo>
                  <a:pt x="51530" y="474792"/>
                </a:lnTo>
                <a:close/>
              </a:path>
              <a:path w="103504" h="500380">
                <a:moveTo>
                  <a:pt x="57864" y="464010"/>
                </a:moveTo>
                <a:lnTo>
                  <a:pt x="51530" y="474792"/>
                </a:lnTo>
                <a:lnTo>
                  <a:pt x="57023" y="484251"/>
                </a:lnTo>
                <a:lnTo>
                  <a:pt x="57796" y="484251"/>
                </a:lnTo>
                <a:lnTo>
                  <a:pt x="57864" y="464010"/>
                </a:lnTo>
                <a:close/>
              </a:path>
              <a:path w="103504" h="500380">
                <a:moveTo>
                  <a:pt x="59436" y="0"/>
                </a:moveTo>
                <a:lnTo>
                  <a:pt x="46736" y="0"/>
                </a:lnTo>
                <a:lnTo>
                  <a:pt x="45368" y="403860"/>
                </a:lnTo>
                <a:lnTo>
                  <a:pt x="45269" y="464010"/>
                </a:lnTo>
                <a:lnTo>
                  <a:pt x="51530" y="474792"/>
                </a:lnTo>
                <a:lnTo>
                  <a:pt x="57864" y="464010"/>
                </a:lnTo>
                <a:lnTo>
                  <a:pt x="5943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750" y="3304794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Fixed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309" y="3715511"/>
            <a:ext cx="103505" cy="500380"/>
          </a:xfrm>
          <a:custGeom>
            <a:avLst/>
            <a:gdLst/>
            <a:ahLst/>
            <a:cxnLst/>
            <a:rect l="l" t="t" r="r" b="b"/>
            <a:pathLst>
              <a:path w="103504" h="500379">
                <a:moveTo>
                  <a:pt x="7112" y="403860"/>
                </a:moveTo>
                <a:lnTo>
                  <a:pt x="1015" y="407415"/>
                </a:lnTo>
                <a:lnTo>
                  <a:pt x="0" y="411352"/>
                </a:lnTo>
                <a:lnTo>
                  <a:pt x="1777" y="414274"/>
                </a:lnTo>
                <a:lnTo>
                  <a:pt x="51435" y="500125"/>
                </a:lnTo>
                <a:lnTo>
                  <a:pt x="58814" y="487552"/>
                </a:lnTo>
                <a:lnTo>
                  <a:pt x="45085" y="487425"/>
                </a:lnTo>
                <a:lnTo>
                  <a:pt x="45164" y="463830"/>
                </a:lnTo>
                <a:lnTo>
                  <a:pt x="12631" y="407796"/>
                </a:lnTo>
                <a:lnTo>
                  <a:pt x="11049" y="404875"/>
                </a:lnTo>
                <a:lnTo>
                  <a:pt x="7112" y="403860"/>
                </a:lnTo>
                <a:close/>
              </a:path>
              <a:path w="103504" h="500379">
                <a:moveTo>
                  <a:pt x="45164" y="463830"/>
                </a:moveTo>
                <a:lnTo>
                  <a:pt x="45085" y="487425"/>
                </a:lnTo>
                <a:lnTo>
                  <a:pt x="57785" y="487552"/>
                </a:lnTo>
                <a:lnTo>
                  <a:pt x="57796" y="484250"/>
                </a:lnTo>
                <a:lnTo>
                  <a:pt x="45974" y="484250"/>
                </a:lnTo>
                <a:lnTo>
                  <a:pt x="51530" y="474792"/>
                </a:lnTo>
                <a:lnTo>
                  <a:pt x="45164" y="463830"/>
                </a:lnTo>
                <a:close/>
              </a:path>
              <a:path w="103504" h="500379">
                <a:moveTo>
                  <a:pt x="96392" y="404240"/>
                </a:moveTo>
                <a:lnTo>
                  <a:pt x="92455" y="405130"/>
                </a:lnTo>
                <a:lnTo>
                  <a:pt x="57864" y="464010"/>
                </a:lnTo>
                <a:lnTo>
                  <a:pt x="57785" y="487552"/>
                </a:lnTo>
                <a:lnTo>
                  <a:pt x="58814" y="487552"/>
                </a:lnTo>
                <a:lnTo>
                  <a:pt x="103377" y="411606"/>
                </a:lnTo>
                <a:lnTo>
                  <a:pt x="102362" y="407796"/>
                </a:lnTo>
                <a:lnTo>
                  <a:pt x="99440" y="406019"/>
                </a:lnTo>
                <a:lnTo>
                  <a:pt x="96392" y="404240"/>
                </a:lnTo>
                <a:close/>
              </a:path>
              <a:path w="103504" h="500379">
                <a:moveTo>
                  <a:pt x="51530" y="474792"/>
                </a:moveTo>
                <a:lnTo>
                  <a:pt x="45974" y="484250"/>
                </a:lnTo>
                <a:lnTo>
                  <a:pt x="57023" y="484250"/>
                </a:lnTo>
                <a:lnTo>
                  <a:pt x="51530" y="474792"/>
                </a:lnTo>
                <a:close/>
              </a:path>
              <a:path w="103504" h="500379">
                <a:moveTo>
                  <a:pt x="57864" y="464010"/>
                </a:moveTo>
                <a:lnTo>
                  <a:pt x="51530" y="474792"/>
                </a:lnTo>
                <a:lnTo>
                  <a:pt x="57023" y="484250"/>
                </a:lnTo>
                <a:lnTo>
                  <a:pt x="57796" y="484250"/>
                </a:lnTo>
                <a:lnTo>
                  <a:pt x="57864" y="464010"/>
                </a:lnTo>
                <a:close/>
              </a:path>
              <a:path w="103504" h="500379">
                <a:moveTo>
                  <a:pt x="59436" y="0"/>
                </a:moveTo>
                <a:lnTo>
                  <a:pt x="46736" y="0"/>
                </a:lnTo>
                <a:lnTo>
                  <a:pt x="45368" y="403860"/>
                </a:lnTo>
                <a:lnTo>
                  <a:pt x="45269" y="464010"/>
                </a:lnTo>
                <a:lnTo>
                  <a:pt x="51530" y="474792"/>
                </a:lnTo>
                <a:lnTo>
                  <a:pt x="57864" y="464010"/>
                </a:lnTo>
                <a:lnTo>
                  <a:pt x="5943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05809" y="4282440"/>
            <a:ext cx="1246505" cy="576580"/>
            <a:chOff x="3805809" y="4282440"/>
            <a:chExt cx="1246505" cy="576580"/>
          </a:xfrm>
        </p:grpSpPr>
        <p:sp>
          <p:nvSpPr>
            <p:cNvPr id="10" name="object 10"/>
            <p:cNvSpPr/>
            <p:nvPr/>
          </p:nvSpPr>
          <p:spPr>
            <a:xfrm>
              <a:off x="3857244" y="4287012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24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5809" y="4287012"/>
              <a:ext cx="1246505" cy="571500"/>
            </a:xfrm>
            <a:custGeom>
              <a:avLst/>
              <a:gdLst/>
              <a:ahLst/>
              <a:cxnLst/>
              <a:rect l="l" t="t" r="r" b="b"/>
              <a:pathLst>
                <a:path w="1246504" h="571500">
                  <a:moveTo>
                    <a:pt x="103378" y="482981"/>
                  </a:moveTo>
                  <a:lnTo>
                    <a:pt x="102362" y="479171"/>
                  </a:lnTo>
                  <a:lnTo>
                    <a:pt x="96266" y="475615"/>
                  </a:lnTo>
                  <a:lnTo>
                    <a:pt x="92456" y="476631"/>
                  </a:lnTo>
                  <a:lnTo>
                    <a:pt x="57848" y="535533"/>
                  </a:lnTo>
                  <a:lnTo>
                    <a:pt x="59436" y="0"/>
                  </a:lnTo>
                  <a:lnTo>
                    <a:pt x="46736" y="0"/>
                  </a:lnTo>
                  <a:lnTo>
                    <a:pt x="45326" y="475361"/>
                  </a:lnTo>
                  <a:lnTo>
                    <a:pt x="45275" y="535533"/>
                  </a:lnTo>
                  <a:lnTo>
                    <a:pt x="51523" y="546303"/>
                  </a:lnTo>
                  <a:lnTo>
                    <a:pt x="45148" y="535317"/>
                  </a:lnTo>
                  <a:lnTo>
                    <a:pt x="10922" y="476377"/>
                  </a:lnTo>
                  <a:lnTo>
                    <a:pt x="7112" y="475361"/>
                  </a:lnTo>
                  <a:lnTo>
                    <a:pt x="1016" y="478917"/>
                  </a:lnTo>
                  <a:lnTo>
                    <a:pt x="0" y="482727"/>
                  </a:lnTo>
                  <a:lnTo>
                    <a:pt x="51435" y="571500"/>
                  </a:lnTo>
                  <a:lnTo>
                    <a:pt x="58813" y="558927"/>
                  </a:lnTo>
                  <a:lnTo>
                    <a:pt x="103378" y="482981"/>
                  </a:lnTo>
                  <a:close/>
                </a:path>
                <a:path w="1246504" h="571500">
                  <a:moveTo>
                    <a:pt x="1246251" y="410718"/>
                  </a:moveTo>
                  <a:lnTo>
                    <a:pt x="1245235" y="406908"/>
                  </a:lnTo>
                  <a:lnTo>
                    <a:pt x="1242187" y="405130"/>
                  </a:lnTo>
                  <a:lnTo>
                    <a:pt x="1239266" y="403352"/>
                  </a:lnTo>
                  <a:lnTo>
                    <a:pt x="1235329" y="404368"/>
                  </a:lnTo>
                  <a:lnTo>
                    <a:pt x="1200823" y="463257"/>
                  </a:lnTo>
                  <a:lnTo>
                    <a:pt x="1201547" y="0"/>
                  </a:lnTo>
                  <a:lnTo>
                    <a:pt x="1188847" y="0"/>
                  </a:lnTo>
                  <a:lnTo>
                    <a:pt x="1188123" y="463270"/>
                  </a:lnTo>
                  <a:lnTo>
                    <a:pt x="1194447" y="474141"/>
                  </a:lnTo>
                  <a:lnTo>
                    <a:pt x="1188110" y="463257"/>
                  </a:lnTo>
                  <a:lnTo>
                    <a:pt x="1153795" y="404241"/>
                  </a:lnTo>
                  <a:lnTo>
                    <a:pt x="1149985" y="403225"/>
                  </a:lnTo>
                  <a:lnTo>
                    <a:pt x="1146937" y="404876"/>
                  </a:lnTo>
                  <a:lnTo>
                    <a:pt x="1143889" y="406654"/>
                  </a:lnTo>
                  <a:lnTo>
                    <a:pt x="1142873" y="410591"/>
                  </a:lnTo>
                  <a:lnTo>
                    <a:pt x="1194435" y="499237"/>
                  </a:lnTo>
                  <a:lnTo>
                    <a:pt x="1201788" y="486664"/>
                  </a:lnTo>
                  <a:lnTo>
                    <a:pt x="1246251" y="41071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08375" y="4947920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Closed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4947920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Reopen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8615" y="3378580"/>
            <a:ext cx="571500" cy="103505"/>
          </a:xfrm>
          <a:custGeom>
            <a:avLst/>
            <a:gdLst/>
            <a:ahLst/>
            <a:cxnLst/>
            <a:rect l="l" t="t" r="r" b="b"/>
            <a:pathLst>
              <a:path w="571500" h="103504">
                <a:moveTo>
                  <a:pt x="482981" y="0"/>
                </a:moveTo>
                <a:lnTo>
                  <a:pt x="479171" y="1016"/>
                </a:lnTo>
                <a:lnTo>
                  <a:pt x="475614" y="7112"/>
                </a:lnTo>
                <a:lnTo>
                  <a:pt x="476631" y="11049"/>
                </a:lnTo>
                <a:lnTo>
                  <a:pt x="535483" y="45529"/>
                </a:lnTo>
                <a:lnTo>
                  <a:pt x="558926" y="45593"/>
                </a:lnTo>
                <a:lnTo>
                  <a:pt x="558926" y="58293"/>
                </a:lnTo>
                <a:lnTo>
                  <a:pt x="535360" y="58293"/>
                </a:lnTo>
                <a:lnTo>
                  <a:pt x="476376" y="92456"/>
                </a:lnTo>
                <a:lnTo>
                  <a:pt x="475361" y="96393"/>
                </a:lnTo>
                <a:lnTo>
                  <a:pt x="478917" y="102489"/>
                </a:lnTo>
                <a:lnTo>
                  <a:pt x="482726" y="103505"/>
                </a:lnTo>
                <a:lnTo>
                  <a:pt x="560567" y="58293"/>
                </a:lnTo>
                <a:lnTo>
                  <a:pt x="558926" y="58293"/>
                </a:lnTo>
                <a:lnTo>
                  <a:pt x="560677" y="58229"/>
                </a:lnTo>
                <a:lnTo>
                  <a:pt x="571500" y="51943"/>
                </a:lnTo>
                <a:lnTo>
                  <a:pt x="482981" y="0"/>
                </a:lnTo>
                <a:close/>
              </a:path>
              <a:path w="571500" h="103504">
                <a:moveTo>
                  <a:pt x="546377" y="51911"/>
                </a:moveTo>
                <a:lnTo>
                  <a:pt x="535470" y="58229"/>
                </a:lnTo>
                <a:lnTo>
                  <a:pt x="558926" y="58293"/>
                </a:lnTo>
                <a:lnTo>
                  <a:pt x="558926" y="57404"/>
                </a:lnTo>
                <a:lnTo>
                  <a:pt x="555751" y="57404"/>
                </a:lnTo>
                <a:lnTo>
                  <a:pt x="546377" y="51911"/>
                </a:lnTo>
                <a:close/>
              </a:path>
              <a:path w="571500" h="103504">
                <a:moveTo>
                  <a:pt x="0" y="44069"/>
                </a:moveTo>
                <a:lnTo>
                  <a:pt x="0" y="56769"/>
                </a:lnTo>
                <a:lnTo>
                  <a:pt x="535470" y="58229"/>
                </a:lnTo>
                <a:lnTo>
                  <a:pt x="546377" y="51911"/>
                </a:lnTo>
                <a:lnTo>
                  <a:pt x="535483" y="45529"/>
                </a:lnTo>
                <a:lnTo>
                  <a:pt x="0" y="44069"/>
                </a:lnTo>
                <a:close/>
              </a:path>
              <a:path w="571500" h="103504">
                <a:moveTo>
                  <a:pt x="555751" y="46482"/>
                </a:moveTo>
                <a:lnTo>
                  <a:pt x="546377" y="51911"/>
                </a:lnTo>
                <a:lnTo>
                  <a:pt x="555751" y="57404"/>
                </a:lnTo>
                <a:lnTo>
                  <a:pt x="555751" y="46482"/>
                </a:lnTo>
                <a:close/>
              </a:path>
              <a:path w="571500" h="103504">
                <a:moveTo>
                  <a:pt x="558926" y="46482"/>
                </a:moveTo>
                <a:lnTo>
                  <a:pt x="555751" y="46482"/>
                </a:lnTo>
                <a:lnTo>
                  <a:pt x="555751" y="57404"/>
                </a:lnTo>
                <a:lnTo>
                  <a:pt x="558926" y="57404"/>
                </a:lnTo>
                <a:lnTo>
                  <a:pt x="558926" y="46482"/>
                </a:lnTo>
                <a:close/>
              </a:path>
              <a:path w="571500" h="103504">
                <a:moveTo>
                  <a:pt x="535483" y="45529"/>
                </a:moveTo>
                <a:lnTo>
                  <a:pt x="546377" y="51911"/>
                </a:lnTo>
                <a:lnTo>
                  <a:pt x="555751" y="46482"/>
                </a:lnTo>
                <a:lnTo>
                  <a:pt x="558926" y="46482"/>
                </a:lnTo>
                <a:lnTo>
                  <a:pt x="558926" y="45593"/>
                </a:lnTo>
                <a:lnTo>
                  <a:pt x="535483" y="4552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67171" y="2378836"/>
            <a:ext cx="576580" cy="1818005"/>
            <a:chOff x="5567171" y="2378836"/>
            <a:chExt cx="576580" cy="1818005"/>
          </a:xfrm>
        </p:grpSpPr>
        <p:sp>
          <p:nvSpPr>
            <p:cNvPr id="16" name="object 16"/>
            <p:cNvSpPr/>
            <p:nvPr/>
          </p:nvSpPr>
          <p:spPr>
            <a:xfrm>
              <a:off x="5571743" y="2429255"/>
              <a:ext cx="1270" cy="1714500"/>
            </a:xfrm>
            <a:custGeom>
              <a:avLst/>
              <a:gdLst/>
              <a:ahLst/>
              <a:cxnLst/>
              <a:rect l="l" t="t" r="r" b="b"/>
              <a:pathLst>
                <a:path w="1270" h="1714500">
                  <a:moveTo>
                    <a:pt x="761" y="0"/>
                  </a:moveTo>
                  <a:lnTo>
                    <a:pt x="0" y="171450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1744" y="2378836"/>
              <a:ext cx="571500" cy="1818005"/>
            </a:xfrm>
            <a:custGeom>
              <a:avLst/>
              <a:gdLst/>
              <a:ahLst/>
              <a:cxnLst/>
              <a:rect l="l" t="t" r="r" b="b"/>
              <a:pathLst>
                <a:path w="571500" h="1818004">
                  <a:moveTo>
                    <a:pt x="560565" y="1772793"/>
                  </a:moveTo>
                  <a:lnTo>
                    <a:pt x="558927" y="1772793"/>
                  </a:lnTo>
                  <a:lnTo>
                    <a:pt x="535355" y="1772793"/>
                  </a:lnTo>
                  <a:lnTo>
                    <a:pt x="476377" y="1806956"/>
                  </a:lnTo>
                  <a:lnTo>
                    <a:pt x="475361" y="1810893"/>
                  </a:lnTo>
                  <a:lnTo>
                    <a:pt x="478917" y="1816989"/>
                  </a:lnTo>
                  <a:lnTo>
                    <a:pt x="482727" y="1818005"/>
                  </a:lnTo>
                  <a:lnTo>
                    <a:pt x="560565" y="1772793"/>
                  </a:lnTo>
                  <a:close/>
                </a:path>
                <a:path w="571500" h="1818004">
                  <a:moveTo>
                    <a:pt x="560565" y="1414653"/>
                  </a:moveTo>
                  <a:lnTo>
                    <a:pt x="558927" y="1414653"/>
                  </a:lnTo>
                  <a:lnTo>
                    <a:pt x="535355" y="1414653"/>
                  </a:lnTo>
                  <a:lnTo>
                    <a:pt x="476377" y="1448816"/>
                  </a:lnTo>
                  <a:lnTo>
                    <a:pt x="475361" y="1452753"/>
                  </a:lnTo>
                  <a:lnTo>
                    <a:pt x="478917" y="1458849"/>
                  </a:lnTo>
                  <a:lnTo>
                    <a:pt x="482727" y="1459865"/>
                  </a:lnTo>
                  <a:lnTo>
                    <a:pt x="560565" y="1414653"/>
                  </a:lnTo>
                  <a:close/>
                </a:path>
                <a:path w="571500" h="1818004">
                  <a:moveTo>
                    <a:pt x="560565" y="1058037"/>
                  </a:moveTo>
                  <a:lnTo>
                    <a:pt x="558927" y="1058037"/>
                  </a:lnTo>
                  <a:lnTo>
                    <a:pt x="535355" y="1058037"/>
                  </a:lnTo>
                  <a:lnTo>
                    <a:pt x="476377" y="1092200"/>
                  </a:lnTo>
                  <a:lnTo>
                    <a:pt x="475361" y="1096137"/>
                  </a:lnTo>
                  <a:lnTo>
                    <a:pt x="478917" y="1102233"/>
                  </a:lnTo>
                  <a:lnTo>
                    <a:pt x="482727" y="1103249"/>
                  </a:lnTo>
                  <a:lnTo>
                    <a:pt x="560565" y="1058037"/>
                  </a:lnTo>
                  <a:close/>
                </a:path>
                <a:path w="571500" h="1818004">
                  <a:moveTo>
                    <a:pt x="560565" y="771525"/>
                  </a:moveTo>
                  <a:lnTo>
                    <a:pt x="558927" y="771525"/>
                  </a:lnTo>
                  <a:lnTo>
                    <a:pt x="535355" y="771525"/>
                  </a:lnTo>
                  <a:lnTo>
                    <a:pt x="476377" y="805688"/>
                  </a:lnTo>
                  <a:lnTo>
                    <a:pt x="475361" y="809625"/>
                  </a:lnTo>
                  <a:lnTo>
                    <a:pt x="478917" y="815721"/>
                  </a:lnTo>
                  <a:lnTo>
                    <a:pt x="482727" y="816737"/>
                  </a:lnTo>
                  <a:lnTo>
                    <a:pt x="560565" y="771525"/>
                  </a:lnTo>
                  <a:close/>
                </a:path>
                <a:path w="571500" h="1818004">
                  <a:moveTo>
                    <a:pt x="560565" y="414909"/>
                  </a:moveTo>
                  <a:lnTo>
                    <a:pt x="558927" y="414909"/>
                  </a:lnTo>
                  <a:lnTo>
                    <a:pt x="535355" y="414909"/>
                  </a:lnTo>
                  <a:lnTo>
                    <a:pt x="476377" y="449072"/>
                  </a:lnTo>
                  <a:lnTo>
                    <a:pt x="475361" y="453009"/>
                  </a:lnTo>
                  <a:lnTo>
                    <a:pt x="478917" y="459105"/>
                  </a:lnTo>
                  <a:lnTo>
                    <a:pt x="482727" y="460121"/>
                  </a:lnTo>
                  <a:lnTo>
                    <a:pt x="560565" y="414909"/>
                  </a:lnTo>
                  <a:close/>
                </a:path>
                <a:path w="571500" h="1818004">
                  <a:moveTo>
                    <a:pt x="560565" y="58293"/>
                  </a:moveTo>
                  <a:lnTo>
                    <a:pt x="558927" y="58293"/>
                  </a:lnTo>
                  <a:lnTo>
                    <a:pt x="535355" y="58293"/>
                  </a:lnTo>
                  <a:lnTo>
                    <a:pt x="476377" y="92456"/>
                  </a:lnTo>
                  <a:lnTo>
                    <a:pt x="475361" y="96393"/>
                  </a:lnTo>
                  <a:lnTo>
                    <a:pt x="478917" y="102489"/>
                  </a:lnTo>
                  <a:lnTo>
                    <a:pt x="482727" y="103505"/>
                  </a:lnTo>
                  <a:lnTo>
                    <a:pt x="560565" y="58293"/>
                  </a:lnTo>
                  <a:close/>
                </a:path>
                <a:path w="571500" h="1818004">
                  <a:moveTo>
                    <a:pt x="571500" y="1766443"/>
                  </a:moveTo>
                  <a:lnTo>
                    <a:pt x="482981" y="1714500"/>
                  </a:lnTo>
                  <a:lnTo>
                    <a:pt x="479171" y="1715516"/>
                  </a:lnTo>
                  <a:lnTo>
                    <a:pt x="475615" y="1721612"/>
                  </a:lnTo>
                  <a:lnTo>
                    <a:pt x="476631" y="1725549"/>
                  </a:lnTo>
                  <a:lnTo>
                    <a:pt x="535482" y="1760029"/>
                  </a:lnTo>
                  <a:lnTo>
                    <a:pt x="0" y="1758569"/>
                  </a:lnTo>
                  <a:lnTo>
                    <a:pt x="0" y="1771269"/>
                  </a:lnTo>
                  <a:lnTo>
                    <a:pt x="535470" y="1772729"/>
                  </a:lnTo>
                  <a:lnTo>
                    <a:pt x="558927" y="1772793"/>
                  </a:lnTo>
                  <a:lnTo>
                    <a:pt x="560666" y="1772729"/>
                  </a:lnTo>
                  <a:lnTo>
                    <a:pt x="571500" y="1766443"/>
                  </a:lnTo>
                  <a:close/>
                </a:path>
                <a:path w="571500" h="1818004">
                  <a:moveTo>
                    <a:pt x="571500" y="1408303"/>
                  </a:moveTo>
                  <a:lnTo>
                    <a:pt x="482981" y="1356360"/>
                  </a:lnTo>
                  <a:lnTo>
                    <a:pt x="479171" y="1357376"/>
                  </a:lnTo>
                  <a:lnTo>
                    <a:pt x="475615" y="1363472"/>
                  </a:lnTo>
                  <a:lnTo>
                    <a:pt x="476631" y="1367409"/>
                  </a:lnTo>
                  <a:lnTo>
                    <a:pt x="535482" y="1401889"/>
                  </a:lnTo>
                  <a:lnTo>
                    <a:pt x="0" y="1400429"/>
                  </a:lnTo>
                  <a:lnTo>
                    <a:pt x="0" y="1413129"/>
                  </a:lnTo>
                  <a:lnTo>
                    <a:pt x="535470" y="1414589"/>
                  </a:lnTo>
                  <a:lnTo>
                    <a:pt x="558927" y="1414653"/>
                  </a:lnTo>
                  <a:lnTo>
                    <a:pt x="560666" y="1414589"/>
                  </a:lnTo>
                  <a:lnTo>
                    <a:pt x="571500" y="1408303"/>
                  </a:lnTo>
                  <a:close/>
                </a:path>
                <a:path w="571500" h="1818004">
                  <a:moveTo>
                    <a:pt x="571500" y="1051687"/>
                  </a:moveTo>
                  <a:lnTo>
                    <a:pt x="482981" y="999744"/>
                  </a:lnTo>
                  <a:lnTo>
                    <a:pt x="479171" y="1000760"/>
                  </a:lnTo>
                  <a:lnTo>
                    <a:pt x="475615" y="1006856"/>
                  </a:lnTo>
                  <a:lnTo>
                    <a:pt x="476631" y="1010793"/>
                  </a:lnTo>
                  <a:lnTo>
                    <a:pt x="535482" y="1045273"/>
                  </a:lnTo>
                  <a:lnTo>
                    <a:pt x="0" y="1043813"/>
                  </a:lnTo>
                  <a:lnTo>
                    <a:pt x="0" y="1056513"/>
                  </a:lnTo>
                  <a:lnTo>
                    <a:pt x="535470" y="1057973"/>
                  </a:lnTo>
                  <a:lnTo>
                    <a:pt x="558927" y="1058037"/>
                  </a:lnTo>
                  <a:lnTo>
                    <a:pt x="560666" y="1057973"/>
                  </a:lnTo>
                  <a:lnTo>
                    <a:pt x="571500" y="1051687"/>
                  </a:lnTo>
                  <a:close/>
                </a:path>
                <a:path w="571500" h="1818004">
                  <a:moveTo>
                    <a:pt x="571500" y="765175"/>
                  </a:moveTo>
                  <a:lnTo>
                    <a:pt x="482981" y="713232"/>
                  </a:lnTo>
                  <a:lnTo>
                    <a:pt x="479171" y="714248"/>
                  </a:lnTo>
                  <a:lnTo>
                    <a:pt x="475615" y="720344"/>
                  </a:lnTo>
                  <a:lnTo>
                    <a:pt x="476631" y="724281"/>
                  </a:lnTo>
                  <a:lnTo>
                    <a:pt x="535482" y="758761"/>
                  </a:lnTo>
                  <a:lnTo>
                    <a:pt x="0" y="757301"/>
                  </a:lnTo>
                  <a:lnTo>
                    <a:pt x="0" y="770001"/>
                  </a:lnTo>
                  <a:lnTo>
                    <a:pt x="535470" y="771461"/>
                  </a:lnTo>
                  <a:lnTo>
                    <a:pt x="558927" y="771525"/>
                  </a:lnTo>
                  <a:lnTo>
                    <a:pt x="560666" y="771461"/>
                  </a:lnTo>
                  <a:lnTo>
                    <a:pt x="571500" y="765175"/>
                  </a:lnTo>
                  <a:close/>
                </a:path>
                <a:path w="571500" h="1818004">
                  <a:moveTo>
                    <a:pt x="571500" y="408559"/>
                  </a:moveTo>
                  <a:lnTo>
                    <a:pt x="482981" y="356616"/>
                  </a:lnTo>
                  <a:lnTo>
                    <a:pt x="479171" y="357632"/>
                  </a:lnTo>
                  <a:lnTo>
                    <a:pt x="475615" y="363728"/>
                  </a:lnTo>
                  <a:lnTo>
                    <a:pt x="476631" y="367665"/>
                  </a:lnTo>
                  <a:lnTo>
                    <a:pt x="535482" y="402145"/>
                  </a:lnTo>
                  <a:lnTo>
                    <a:pt x="0" y="400685"/>
                  </a:lnTo>
                  <a:lnTo>
                    <a:pt x="0" y="413385"/>
                  </a:lnTo>
                  <a:lnTo>
                    <a:pt x="535470" y="414845"/>
                  </a:lnTo>
                  <a:lnTo>
                    <a:pt x="558927" y="414909"/>
                  </a:lnTo>
                  <a:lnTo>
                    <a:pt x="560666" y="414845"/>
                  </a:lnTo>
                  <a:lnTo>
                    <a:pt x="571500" y="408559"/>
                  </a:lnTo>
                  <a:close/>
                </a:path>
                <a:path w="571500" h="1818004">
                  <a:moveTo>
                    <a:pt x="571500" y="51943"/>
                  </a:moveTo>
                  <a:lnTo>
                    <a:pt x="482981" y="0"/>
                  </a:lnTo>
                  <a:lnTo>
                    <a:pt x="479171" y="1016"/>
                  </a:lnTo>
                  <a:lnTo>
                    <a:pt x="475615" y="7112"/>
                  </a:lnTo>
                  <a:lnTo>
                    <a:pt x="476631" y="11049"/>
                  </a:lnTo>
                  <a:lnTo>
                    <a:pt x="535482" y="45529"/>
                  </a:lnTo>
                  <a:lnTo>
                    <a:pt x="0" y="44069"/>
                  </a:lnTo>
                  <a:lnTo>
                    <a:pt x="0" y="56769"/>
                  </a:lnTo>
                  <a:lnTo>
                    <a:pt x="535470" y="58229"/>
                  </a:lnTo>
                  <a:lnTo>
                    <a:pt x="558927" y="58293"/>
                  </a:lnTo>
                  <a:lnTo>
                    <a:pt x="560666" y="58229"/>
                  </a:lnTo>
                  <a:lnTo>
                    <a:pt x="571500" y="51943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94882" y="2149855"/>
            <a:ext cx="186436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883285" indent="-87630" algn="ctr">
              <a:lnSpc>
                <a:spcPct val="1302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Deferred Duplicate </a:t>
            </a:r>
            <a:r>
              <a:rPr sz="1800" spc="-25" dirty="0">
                <a:latin typeface="Constantia"/>
                <a:cs typeface="Constantia"/>
              </a:rPr>
              <a:t>Can’t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fix</a:t>
            </a:r>
            <a:endParaRPr sz="1800">
              <a:latin typeface="Constantia"/>
              <a:cs typeface="Constantia"/>
            </a:endParaRPr>
          </a:p>
          <a:p>
            <a:pPr marL="83820" marR="5080" indent="-71755">
              <a:lnSpc>
                <a:spcPct val="130200"/>
              </a:lnSpc>
              <a:spcBef>
                <a:spcPts val="5"/>
              </a:spcBef>
            </a:pPr>
            <a:r>
              <a:rPr sz="1800" dirty="0">
                <a:latin typeface="Constantia"/>
                <a:cs typeface="Constantia"/>
              </a:rPr>
              <a:t>Cannot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Reproduce </a:t>
            </a:r>
            <a:r>
              <a:rPr sz="1800" dirty="0">
                <a:latin typeface="Constantia"/>
                <a:cs typeface="Constantia"/>
              </a:rPr>
              <a:t>Invalid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/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Rejected</a:t>
            </a:r>
            <a:endParaRPr sz="1800">
              <a:latin typeface="Constantia"/>
              <a:cs typeface="Constantia"/>
            </a:endParaRPr>
          </a:p>
          <a:p>
            <a:pPr marL="155575" marR="94615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onstantia"/>
                <a:cs typeface="Constantia"/>
              </a:rPr>
              <a:t>RFE(Request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for </a:t>
            </a:r>
            <a:r>
              <a:rPr sz="1800" spc="-10" dirty="0">
                <a:latin typeface="Constantia"/>
                <a:cs typeface="Constantia"/>
              </a:rPr>
              <a:t>Enhancement)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Error,</a:t>
            </a:r>
            <a:r>
              <a:rPr spc="-90" dirty="0"/>
              <a:t> </a:t>
            </a:r>
            <a:r>
              <a:rPr dirty="0"/>
              <a:t>Defect,</a:t>
            </a:r>
            <a:r>
              <a:rPr spc="-95" dirty="0"/>
              <a:t> </a:t>
            </a:r>
            <a:r>
              <a:rPr dirty="0"/>
              <a:t>Bug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1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677150" cy="161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Constantia"/>
                <a:cs typeface="Constantia"/>
              </a:rPr>
              <a:t>“A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mistake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coding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called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Error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error</a:t>
            </a:r>
            <a:r>
              <a:rPr sz="2600" b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found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by </a:t>
            </a:r>
            <a:r>
              <a:rPr sz="2600" spc="-20" dirty="0">
                <a:latin typeface="Constantia"/>
                <a:cs typeface="Constantia"/>
              </a:rPr>
              <a:t>tester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called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Defect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defect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accepted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development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team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called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Bug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build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does </a:t>
            </a:r>
            <a:r>
              <a:rPr sz="2600" dirty="0">
                <a:latin typeface="Constantia"/>
                <a:cs typeface="Constantia"/>
              </a:rPr>
              <a:t>not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meet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requirements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Failure</a:t>
            </a:r>
            <a:r>
              <a:rPr sz="2600" spc="-10" dirty="0">
                <a:latin typeface="Constantia"/>
                <a:cs typeface="Constantia"/>
              </a:rPr>
              <a:t>.”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0" dirty="0"/>
              <a:t>Scenario?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60"/>
            <a:ext cx="7876540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Testing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application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possible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ways.</a:t>
            </a:r>
            <a:endParaRPr sz="2600">
              <a:latin typeface="Constantia"/>
              <a:cs typeface="Constantia"/>
            </a:endParaRPr>
          </a:p>
          <a:p>
            <a:pPr marL="12700" marR="5080" indent="-6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Constantia"/>
                <a:cs typeface="Constantia"/>
              </a:rPr>
              <a:t>	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defects,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identify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scenarios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first. </a:t>
            </a:r>
            <a:r>
              <a:rPr sz="2600" spc="-30" dirty="0">
                <a:solidFill>
                  <a:srgbClr val="006FC0"/>
                </a:solidFill>
                <a:latin typeface="Constantia"/>
                <a:cs typeface="Constantia"/>
              </a:rPr>
              <a:t>Positive</a:t>
            </a:r>
            <a:r>
              <a:rPr sz="2600" spc="-11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scenarios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12700" marR="1905000" indent="-635">
              <a:lnSpc>
                <a:spcPts val="3750"/>
              </a:lnSpc>
              <a:spcBef>
                <a:spcPts val="2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	Testing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application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valid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inputs. </a:t>
            </a:r>
            <a:r>
              <a:rPr sz="2600" spc="-25" dirty="0">
                <a:solidFill>
                  <a:srgbClr val="006FC0"/>
                </a:solidFill>
                <a:latin typeface="Constantia"/>
                <a:cs typeface="Constantia"/>
              </a:rPr>
              <a:t>Negative</a:t>
            </a:r>
            <a:r>
              <a:rPr sz="2600" spc="-10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scenarios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39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Testing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application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invalid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inputs.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703325"/>
            <a:ext cx="455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Examples</a:t>
            </a:r>
            <a:r>
              <a:rPr spc="-160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spc="-10"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257706"/>
            <a:ext cx="8044815" cy="53911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6FC0"/>
                </a:solidFill>
                <a:latin typeface="Constantia"/>
                <a:cs typeface="Constantia"/>
              </a:rPr>
              <a:t>Scenarios</a:t>
            </a:r>
            <a:r>
              <a:rPr sz="1600" spc="-7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6FC0"/>
                </a:solidFill>
                <a:latin typeface="Constantia"/>
                <a:cs typeface="Constantia"/>
              </a:rPr>
              <a:t>for</a:t>
            </a:r>
            <a:r>
              <a:rPr sz="1600" spc="-8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onstantia"/>
                <a:cs typeface="Constantia"/>
              </a:rPr>
              <a:t>Pen: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FF0000"/>
                </a:solidFill>
                <a:latin typeface="Constantia"/>
                <a:cs typeface="Constantia"/>
              </a:rPr>
              <a:t>Positive:</a:t>
            </a:r>
            <a:endParaRPr sz="1600">
              <a:latin typeface="Constantia"/>
              <a:cs typeface="Constantia"/>
            </a:endParaRPr>
          </a:p>
          <a:p>
            <a:pPr marL="286385" marR="1668780" indent="-274320">
              <a:lnSpc>
                <a:spcPct val="12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if</a:t>
            </a:r>
            <a:r>
              <a:rPr sz="1600" spc="2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all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parts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of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fitting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properly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no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loose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fitting. [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Installation</a:t>
            </a:r>
            <a:r>
              <a:rPr sz="1600" spc="-5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if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ball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fitted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properly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ball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moving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with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ease.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[</a:t>
            </a:r>
            <a:r>
              <a:rPr sz="1600" dirty="0">
                <a:solidFill>
                  <a:srgbClr val="0E6EC5"/>
                </a:solidFill>
                <a:latin typeface="Constantia"/>
                <a:cs typeface="Constantia"/>
              </a:rPr>
              <a:t>Installation</a:t>
            </a:r>
            <a:r>
              <a:rPr sz="1600" spc="-50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334010" indent="-32131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34010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if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writing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page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properly.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[</a:t>
            </a:r>
            <a:r>
              <a:rPr sz="1600" dirty="0">
                <a:solidFill>
                  <a:srgbClr val="0E6EC5"/>
                </a:solidFill>
                <a:latin typeface="Constantia"/>
                <a:cs typeface="Constantia"/>
              </a:rPr>
              <a:t>Functional</a:t>
            </a:r>
            <a:r>
              <a:rPr sz="1600" spc="-35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385"/>
              </a:spcBef>
              <a:buChar char="⚫"/>
              <a:tabLst>
                <a:tab pos="286385" algn="l"/>
                <a:tab pos="337185" algn="l"/>
              </a:tabLst>
            </a:pPr>
            <a:r>
              <a:rPr sz="1500" dirty="0">
                <a:solidFill>
                  <a:srgbClr val="0AD0D9"/>
                </a:solidFill>
                <a:latin typeface="Segoe UI Symbol"/>
                <a:cs typeface="Segoe UI Symbol"/>
              </a:rPr>
              <a:t>	</a:t>
            </a: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if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ink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paper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belongs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with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similar</a:t>
            </a:r>
            <a:r>
              <a:rPr sz="1600" spc="-105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color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what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we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see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refill. [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Functional</a:t>
            </a:r>
            <a:r>
              <a:rPr sz="1600" spc="-15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286385" marR="27305" indent="-27432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if </a:t>
            </a:r>
            <a:r>
              <a:rPr sz="1600" spc="-10" dirty="0">
                <a:latin typeface="Constantia"/>
                <a:cs typeface="Constantia"/>
              </a:rPr>
              <a:t>pressure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needs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to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be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applied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down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page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with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least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efforts. [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Usability</a:t>
            </a:r>
            <a:r>
              <a:rPr sz="1600" spc="-80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spc="-10" dirty="0">
                <a:latin typeface="Constantia"/>
                <a:cs typeface="Constantia"/>
              </a:rPr>
              <a:t>Size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shape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should be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confirmable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for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writing. </a:t>
            </a:r>
            <a:r>
              <a:rPr sz="1600" dirty="0">
                <a:latin typeface="Constantia"/>
                <a:cs typeface="Constantia"/>
              </a:rPr>
              <a:t>[</a:t>
            </a:r>
            <a:r>
              <a:rPr sz="1600" dirty="0">
                <a:solidFill>
                  <a:srgbClr val="0E6EC5"/>
                </a:solidFill>
                <a:latin typeface="Constantia"/>
                <a:cs typeface="Constantia"/>
              </a:rPr>
              <a:t>UI</a:t>
            </a:r>
            <a:r>
              <a:rPr sz="1600" spc="-45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</a:t>
            </a:r>
            <a:endParaRPr sz="1600">
              <a:latin typeface="Constantia"/>
              <a:cs typeface="Constantia"/>
            </a:endParaRPr>
          </a:p>
          <a:p>
            <a:pPr marL="12700" marR="2814320" indent="273685">
              <a:lnSpc>
                <a:spcPct val="12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spc="-10" dirty="0">
                <a:latin typeface="Constantia"/>
                <a:cs typeface="Constantia"/>
              </a:rPr>
              <a:t>Logo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should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be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properly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printed.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[</a:t>
            </a:r>
            <a:r>
              <a:rPr sz="1600" dirty="0">
                <a:solidFill>
                  <a:srgbClr val="0E6EC5"/>
                </a:solidFill>
                <a:latin typeface="Constantia"/>
                <a:cs typeface="Constantia"/>
              </a:rPr>
              <a:t>UI</a:t>
            </a:r>
            <a:r>
              <a:rPr sz="1600" spc="-50" dirty="0">
                <a:solidFill>
                  <a:srgbClr val="0E6EC5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E6EC5"/>
                </a:solidFill>
                <a:latin typeface="Constantia"/>
                <a:cs typeface="Constantia"/>
              </a:rPr>
              <a:t>Testing</a:t>
            </a:r>
            <a:r>
              <a:rPr sz="1600" spc="-10" dirty="0">
                <a:latin typeface="Constantia"/>
                <a:cs typeface="Constantia"/>
              </a:rPr>
              <a:t>] </a:t>
            </a:r>
            <a:r>
              <a:rPr sz="1600" spc="-10" dirty="0">
                <a:solidFill>
                  <a:srgbClr val="FF0000"/>
                </a:solidFill>
                <a:latin typeface="Constantia"/>
                <a:cs typeface="Constantia"/>
              </a:rPr>
              <a:t>Negative:</a:t>
            </a:r>
            <a:endParaRPr sz="1600">
              <a:latin typeface="Constantia"/>
              <a:cs typeface="Constantia"/>
            </a:endParaRPr>
          </a:p>
          <a:p>
            <a:pPr marL="286385" marR="648335" indent="-27432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stress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testing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by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dropping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down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from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practical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height</a:t>
            </a:r>
            <a:r>
              <a:rPr sz="1600" spc="-10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if </a:t>
            </a:r>
            <a:r>
              <a:rPr sz="1600" dirty="0">
                <a:latin typeface="Constantia"/>
                <a:cs typeface="Constantia"/>
              </a:rPr>
              <a:t>nothing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breaking,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no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any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damage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working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without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any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issues.</a:t>
            </a:r>
            <a:endParaRPr sz="16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Hold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upwards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direction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for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some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time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try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paper.</a:t>
            </a:r>
            <a:endParaRPr sz="1600">
              <a:latin typeface="Constantia"/>
              <a:cs typeface="Constantia"/>
            </a:endParaRPr>
          </a:p>
          <a:p>
            <a:pPr marL="337185" indent="-324485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37185" algn="l"/>
              </a:tabLst>
            </a:pPr>
            <a:r>
              <a:rPr sz="1600" spc="-10" dirty="0">
                <a:latin typeface="Constantia"/>
                <a:cs typeface="Constantia"/>
              </a:rPr>
              <a:t>Keep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in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water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and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try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on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paper.</a:t>
            </a:r>
            <a:endParaRPr sz="1600">
              <a:latin typeface="Constantia"/>
              <a:cs typeface="Constantia"/>
            </a:endParaRPr>
          </a:p>
          <a:p>
            <a:pPr marL="286385" marR="372110" indent="-27432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1600" dirty="0">
                <a:latin typeface="Constantia"/>
                <a:cs typeface="Constantia"/>
              </a:rPr>
              <a:t>Check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how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pen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is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working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at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different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climate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environmental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conditions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like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at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room </a:t>
            </a:r>
            <a:r>
              <a:rPr sz="1600" spc="-10" dirty="0">
                <a:latin typeface="Constantia"/>
                <a:cs typeface="Constantia"/>
              </a:rPr>
              <a:t>temperature,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different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climate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conditions.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Requirement</a:t>
            </a:r>
            <a:r>
              <a:rPr spc="-150" dirty="0"/>
              <a:t> </a:t>
            </a:r>
            <a:r>
              <a:rPr dirty="0"/>
              <a:t>for</a:t>
            </a:r>
            <a:r>
              <a:rPr spc="-140" dirty="0"/>
              <a:t> </a:t>
            </a:r>
            <a:r>
              <a:rPr spc="-10" dirty="0"/>
              <a:t>Registration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818755" cy="351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553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spc="-20" dirty="0">
                <a:latin typeface="Constantia"/>
                <a:cs typeface="Constantia"/>
              </a:rPr>
              <a:t>User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Name: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accept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6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32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characters(only alphabets).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Email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Id: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accept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valid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Email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Id.</a:t>
            </a:r>
            <a:endParaRPr sz="2600">
              <a:latin typeface="Constantia"/>
              <a:cs typeface="Constantia"/>
            </a:endParaRPr>
          </a:p>
          <a:p>
            <a:pPr marL="286385" marR="508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Mobile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Number: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accept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valid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only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digit number.</a:t>
            </a:r>
            <a:endParaRPr sz="2600">
              <a:latin typeface="Constantia"/>
              <a:cs typeface="Constantia"/>
            </a:endParaRPr>
          </a:p>
          <a:p>
            <a:pPr marL="286385" marR="98806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spc="-10" dirty="0">
                <a:latin typeface="Constantia"/>
                <a:cs typeface="Constantia"/>
              </a:rPr>
              <a:t>Password: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accept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(any </a:t>
            </a:r>
            <a:r>
              <a:rPr sz="2600" spc="-10" dirty="0">
                <a:latin typeface="Constantia"/>
                <a:cs typeface="Constantia"/>
              </a:rPr>
              <a:t>characters).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Registration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button: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register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customer.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dirty="0"/>
              <a:t>Scenarios</a:t>
            </a:r>
            <a:r>
              <a:rPr spc="-12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25" dirty="0"/>
              <a:t>Registration</a:t>
            </a:r>
            <a:r>
              <a:rPr spc="-130" dirty="0"/>
              <a:t> </a:t>
            </a:r>
            <a:r>
              <a:rPr spc="-10" dirty="0"/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5091"/>
            <a:ext cx="8018780" cy="42633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Positive:</a:t>
            </a:r>
            <a:endParaRPr sz="2400">
              <a:latin typeface="Constantia"/>
              <a:cs typeface="Constantia"/>
            </a:endParaRPr>
          </a:p>
          <a:p>
            <a:pPr marL="527685" marR="1580515" indent="-5156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1382395" algn="l"/>
                <a:tab pos="2346960" algn="l"/>
              </a:tabLst>
            </a:pPr>
            <a:r>
              <a:rPr sz="2400" spc="-10" dirty="0">
                <a:latin typeface="Constantia"/>
                <a:cs typeface="Constantia"/>
              </a:rPr>
              <a:t>Enter</a:t>
            </a:r>
            <a:r>
              <a:rPr sz="2400" dirty="0">
                <a:latin typeface="Constantia"/>
                <a:cs typeface="Constantia"/>
              </a:rPr>
              <a:t>	all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	fields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valid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data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click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on </a:t>
            </a:r>
            <a:r>
              <a:rPr sz="2400" spc="-10" dirty="0">
                <a:latin typeface="Constantia"/>
                <a:cs typeface="Constantia"/>
              </a:rPr>
              <a:t>Registration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Button.</a:t>
            </a:r>
            <a:endParaRPr sz="2400">
              <a:latin typeface="Constantia"/>
              <a:cs typeface="Constantia"/>
            </a:endParaRPr>
          </a:p>
          <a:p>
            <a:pPr marL="527685" marR="715645" indent="-5156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1382395" algn="l"/>
              </a:tabLst>
            </a:pPr>
            <a:r>
              <a:rPr sz="2400" spc="-10" dirty="0">
                <a:latin typeface="Constantia"/>
                <a:cs typeface="Constantia"/>
              </a:rPr>
              <a:t>Enter</a:t>
            </a:r>
            <a:r>
              <a:rPr sz="2400" dirty="0">
                <a:latin typeface="Constantia"/>
                <a:cs typeface="Constantia"/>
              </a:rPr>
              <a:t>	only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mandatory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fields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click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Registration Button.</a:t>
            </a:r>
            <a:endParaRPr sz="2400">
              <a:latin typeface="Constantia"/>
              <a:cs typeface="Constantia"/>
            </a:endParaRPr>
          </a:p>
          <a:p>
            <a:pPr marL="12700" marR="5080" indent="514984">
              <a:lnSpc>
                <a:spcPct val="12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1382395" algn="l"/>
              </a:tabLst>
            </a:pPr>
            <a:r>
              <a:rPr sz="2400" spc="-20" dirty="0">
                <a:latin typeface="Constantia"/>
                <a:cs typeface="Constantia"/>
              </a:rPr>
              <a:t>Enter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20" dirty="0">
                <a:latin typeface="Constantia"/>
                <a:cs typeface="Constantia"/>
              </a:rPr>
              <a:t>only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optional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fields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click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Registration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Button.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Negative:</a:t>
            </a:r>
            <a:endParaRPr sz="2400">
              <a:latin typeface="Constantia"/>
              <a:cs typeface="Constantia"/>
            </a:endParaRPr>
          </a:p>
          <a:p>
            <a:pPr marL="527685" lvl="1" indent="-514984">
              <a:lnSpc>
                <a:spcPts val="288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1383030" algn="l"/>
              </a:tabLst>
            </a:pPr>
            <a:r>
              <a:rPr sz="2400" spc="-10" dirty="0">
                <a:latin typeface="Constantia"/>
                <a:cs typeface="Constantia"/>
              </a:rPr>
              <a:t>Enter</a:t>
            </a:r>
            <a:r>
              <a:rPr sz="2400" dirty="0">
                <a:latin typeface="Constantia"/>
                <a:cs typeface="Constantia"/>
              </a:rPr>
              <a:t>	all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fields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Invalid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data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click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  <a:p>
            <a:pPr marL="527685">
              <a:lnSpc>
                <a:spcPts val="3120"/>
              </a:lnSpc>
            </a:pPr>
            <a:r>
              <a:rPr sz="2600" spc="-10" dirty="0">
                <a:latin typeface="Constantia"/>
                <a:cs typeface="Constantia"/>
              </a:rPr>
              <a:t>Registration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Button.</a:t>
            </a:r>
            <a:endParaRPr sz="2600">
              <a:latin typeface="Constantia"/>
              <a:cs typeface="Constantia"/>
            </a:endParaRPr>
          </a:p>
          <a:p>
            <a:pPr marL="527685" lvl="1" indent="-514984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 startAt="2"/>
              <a:tabLst>
                <a:tab pos="527685" algn="l"/>
              </a:tabLst>
            </a:pPr>
            <a:r>
              <a:rPr sz="2600" spc="-35" dirty="0">
                <a:latin typeface="Constantia"/>
                <a:cs typeface="Constantia"/>
              </a:rPr>
              <a:t>Leave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fields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&amp;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click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Registration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Button.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Test</a:t>
            </a:r>
            <a:r>
              <a:rPr spc="-120" dirty="0"/>
              <a:t> </a:t>
            </a:r>
            <a:r>
              <a:rPr dirty="0"/>
              <a:t>Case</a:t>
            </a:r>
            <a:r>
              <a:rPr spc="-110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spc="-25" dirty="0"/>
              <a:t>Registration</a:t>
            </a:r>
            <a:r>
              <a:rPr spc="-125" dirty="0"/>
              <a:t> </a:t>
            </a:r>
            <a:r>
              <a:rPr spc="-10" dirty="0"/>
              <a:t>Button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Open</a:t>
            </a:r>
            <a:r>
              <a:rPr spc="-114" dirty="0"/>
              <a:t> </a:t>
            </a:r>
            <a:r>
              <a:rPr spc="-10" dirty="0"/>
              <a:t>Browser(chrome,</a:t>
            </a:r>
            <a:r>
              <a:rPr spc="-70" dirty="0"/>
              <a:t> </a:t>
            </a:r>
            <a:r>
              <a:rPr spc="-30" dirty="0"/>
              <a:t>Firefox</a:t>
            </a:r>
            <a:r>
              <a:rPr spc="-135" dirty="0"/>
              <a:t> </a:t>
            </a:r>
            <a:r>
              <a:rPr spc="-20" dirty="0"/>
              <a:t>etc)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25" dirty="0"/>
              <a:t>Enter</a:t>
            </a:r>
            <a:r>
              <a:rPr spc="-175" dirty="0"/>
              <a:t> </a:t>
            </a:r>
            <a:r>
              <a:rPr spc="-10" dirty="0"/>
              <a:t>website</a:t>
            </a:r>
            <a:r>
              <a:rPr spc="-95" dirty="0"/>
              <a:t> </a:t>
            </a:r>
            <a:r>
              <a:rPr spc="-25" dirty="0"/>
              <a:t>URL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Click</a:t>
            </a:r>
            <a:r>
              <a:rPr spc="-12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10" dirty="0"/>
              <a:t>Login/Registration</a:t>
            </a:r>
            <a:r>
              <a:rPr spc="-8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spc="-10" dirty="0"/>
              <a:t>header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The</a:t>
            </a:r>
            <a:r>
              <a:rPr spc="-105" dirty="0"/>
              <a:t> </a:t>
            </a:r>
            <a:r>
              <a:rPr spc="-10" dirty="0"/>
              <a:t>popup</a:t>
            </a:r>
            <a:r>
              <a:rPr spc="-160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be</a:t>
            </a:r>
            <a:r>
              <a:rPr spc="-140" dirty="0"/>
              <a:t> </a:t>
            </a:r>
            <a:r>
              <a:rPr spc="-10" dirty="0"/>
              <a:t>displayed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Click</a:t>
            </a:r>
            <a:r>
              <a:rPr spc="-12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20" dirty="0"/>
              <a:t>Register</a:t>
            </a:r>
            <a:r>
              <a:rPr spc="-125" dirty="0"/>
              <a:t> </a:t>
            </a:r>
            <a:r>
              <a:rPr dirty="0"/>
              <a:t>from</a:t>
            </a:r>
            <a:r>
              <a:rPr spc="-110" dirty="0"/>
              <a:t> </a:t>
            </a:r>
            <a:r>
              <a:rPr spc="-10" dirty="0"/>
              <a:t>popup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25" dirty="0"/>
              <a:t>Enter</a:t>
            </a:r>
            <a:r>
              <a:rPr spc="-165" dirty="0"/>
              <a:t> </a:t>
            </a:r>
            <a:r>
              <a:rPr dirty="0"/>
              <a:t>all</a:t>
            </a:r>
            <a:r>
              <a:rPr spc="-85" dirty="0"/>
              <a:t> </a:t>
            </a:r>
            <a:r>
              <a:rPr dirty="0"/>
              <a:t>valid</a:t>
            </a:r>
            <a:r>
              <a:rPr spc="-5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fields</a:t>
            </a:r>
            <a:r>
              <a:rPr spc="-125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dirty="0"/>
              <a:t>valid</a:t>
            </a:r>
            <a:r>
              <a:rPr spc="-85" dirty="0"/>
              <a:t> </a:t>
            </a:r>
            <a:r>
              <a:rPr spc="-20" dirty="0"/>
              <a:t>data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Click</a:t>
            </a:r>
            <a:r>
              <a:rPr spc="-135" dirty="0"/>
              <a:t> </a:t>
            </a:r>
            <a:r>
              <a:rPr dirty="0"/>
              <a:t>on</a:t>
            </a:r>
            <a:r>
              <a:rPr spc="-130" dirty="0"/>
              <a:t> </a:t>
            </a:r>
            <a:r>
              <a:rPr spc="-10" dirty="0"/>
              <a:t>registration</a:t>
            </a:r>
            <a:r>
              <a:rPr spc="-75" dirty="0"/>
              <a:t> </a:t>
            </a:r>
            <a:r>
              <a:rPr spc="-10" dirty="0"/>
              <a:t>button</a:t>
            </a: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Close</a:t>
            </a:r>
            <a:r>
              <a:rPr spc="-12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browser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834" y="1193037"/>
            <a:ext cx="1675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3105"/>
            <a:ext cx="70326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Development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Life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Cycle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Software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Testing?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10" dirty="0">
                <a:latin typeface="Constantia"/>
                <a:cs typeface="Constantia"/>
              </a:rPr>
              <a:t>Why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should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Software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Testing?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50" dirty="0">
                <a:latin typeface="Constantia"/>
                <a:cs typeface="Constantia"/>
              </a:rPr>
              <a:t>Types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Testing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Methodologies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20" dirty="0">
                <a:latin typeface="Constantia"/>
                <a:cs typeface="Constantia"/>
              </a:rPr>
              <a:t>Differences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between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White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Box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Black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1753235" algn="l"/>
              </a:tabLst>
            </a:pPr>
            <a:r>
              <a:rPr sz="2400" spc="-50" dirty="0">
                <a:latin typeface="Constantia"/>
                <a:cs typeface="Constantia"/>
              </a:rPr>
              <a:t>Types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dirty="0">
                <a:latin typeface="Constantia"/>
                <a:cs typeface="Constantia"/>
              </a:rPr>
              <a:t>Black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Box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30" dirty="0">
                <a:latin typeface="Constantia"/>
                <a:cs typeface="Constantia"/>
              </a:rPr>
              <a:t>Types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Black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Box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25" dirty="0">
                <a:latin typeface="Constantia"/>
                <a:cs typeface="Constantia"/>
              </a:rPr>
              <a:t>Testing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Life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Cycle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dirty="0">
                <a:latin typeface="Constantia"/>
                <a:cs typeface="Constantia"/>
              </a:rPr>
              <a:t>Defect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Life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Cycle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30" dirty="0">
                <a:latin typeface="Constantia"/>
                <a:cs typeface="Constantia"/>
              </a:rPr>
              <a:t>Error,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Defect,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Bug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Failure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48" y="1004442"/>
            <a:ext cx="817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Differences</a:t>
            </a:r>
            <a:r>
              <a:rPr sz="3600" spc="-85" dirty="0"/>
              <a:t> </a:t>
            </a:r>
            <a:r>
              <a:rPr sz="3600" dirty="0"/>
              <a:t>between</a:t>
            </a:r>
            <a:r>
              <a:rPr sz="3600" spc="-65" dirty="0"/>
              <a:t> </a:t>
            </a:r>
            <a:r>
              <a:rPr sz="3600" dirty="0"/>
              <a:t>Scenario</a:t>
            </a:r>
            <a:r>
              <a:rPr sz="3600" spc="-75" dirty="0"/>
              <a:t> </a:t>
            </a:r>
            <a:r>
              <a:rPr sz="3600" dirty="0"/>
              <a:t>and</a:t>
            </a:r>
            <a:r>
              <a:rPr sz="3600" spc="-75" dirty="0"/>
              <a:t> Test</a:t>
            </a:r>
            <a:r>
              <a:rPr sz="3600" spc="-60" dirty="0"/>
              <a:t> </a:t>
            </a:r>
            <a:r>
              <a:rPr sz="3600" spc="-20" dirty="0"/>
              <a:t>Case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806103"/>
            <a:ext cx="3670300" cy="251523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1390"/>
              </a:spcBef>
            </a:pPr>
            <a:r>
              <a:rPr sz="2400" b="1" spc="-10" dirty="0">
                <a:solidFill>
                  <a:srgbClr val="04607A"/>
                </a:solidFill>
                <a:latin typeface="Constantia"/>
                <a:cs typeface="Constantia"/>
              </a:rPr>
              <a:t>Scenario</a:t>
            </a:r>
            <a:endParaRPr sz="24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10" dirty="0">
                <a:latin typeface="Constantia"/>
                <a:cs typeface="Constantia"/>
              </a:rPr>
              <a:t>Scenario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tell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what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to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do.</a:t>
            </a:r>
            <a:endParaRPr sz="2200">
              <a:latin typeface="Constantia"/>
              <a:cs typeface="Constantia"/>
            </a:endParaRPr>
          </a:p>
          <a:p>
            <a:pPr marL="286385" marR="641985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10" dirty="0">
                <a:latin typeface="Constantia"/>
                <a:cs typeface="Constantia"/>
              </a:rPr>
              <a:t>Scenario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does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not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have </a:t>
            </a:r>
            <a:r>
              <a:rPr sz="2200" spc="-10" dirty="0">
                <a:latin typeface="Constantia"/>
                <a:cs typeface="Constantia"/>
              </a:rPr>
              <a:t>navigation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steps.</a:t>
            </a:r>
            <a:endParaRPr sz="2200">
              <a:latin typeface="Constantia"/>
              <a:cs typeface="Constantia"/>
            </a:endParaRPr>
          </a:p>
          <a:p>
            <a:pPr marL="286385" marR="127635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10" dirty="0">
                <a:latin typeface="Constantia"/>
                <a:cs typeface="Constantia"/>
              </a:rPr>
              <a:t>Scenario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not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tell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where exactly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defect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is.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527" y="1774977"/>
            <a:ext cx="3681095" cy="254635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575"/>
              </a:spcBef>
            </a:pPr>
            <a:r>
              <a:rPr sz="2200" b="1" spc="-55" dirty="0">
                <a:solidFill>
                  <a:srgbClr val="04607A"/>
                </a:solidFill>
                <a:latin typeface="Constantia"/>
                <a:cs typeface="Constantia"/>
              </a:rPr>
              <a:t>Test</a:t>
            </a:r>
            <a:r>
              <a:rPr sz="2200" b="1" spc="-60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200" b="1" spc="-20" dirty="0">
                <a:solidFill>
                  <a:srgbClr val="04607A"/>
                </a:solidFill>
                <a:latin typeface="Constantia"/>
                <a:cs typeface="Constantia"/>
              </a:rPr>
              <a:t>Case</a:t>
            </a:r>
            <a:endParaRPr sz="22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14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50" dirty="0">
                <a:latin typeface="Constantia"/>
                <a:cs typeface="Constantia"/>
              </a:rPr>
              <a:t>Test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tell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how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do.</a:t>
            </a:r>
            <a:endParaRPr sz="2200">
              <a:latin typeface="Constantia"/>
              <a:cs typeface="Constantia"/>
            </a:endParaRPr>
          </a:p>
          <a:p>
            <a:pPr marL="287020" marR="46228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0" dirty="0">
                <a:latin typeface="Constantia"/>
                <a:cs typeface="Constantia"/>
              </a:rPr>
              <a:t>Test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has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navigation steps.</a:t>
            </a:r>
            <a:endParaRPr sz="2200">
              <a:latin typeface="Constantia"/>
              <a:cs typeface="Constantia"/>
            </a:endParaRPr>
          </a:p>
          <a:p>
            <a:pPr marL="287020" marR="52705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0" dirty="0">
                <a:latin typeface="Constantia"/>
                <a:cs typeface="Constantia"/>
              </a:rPr>
              <a:t>Test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tell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where </a:t>
            </a:r>
            <a:r>
              <a:rPr sz="2200" spc="-10" dirty="0">
                <a:latin typeface="Constantia"/>
                <a:cs typeface="Constantia"/>
              </a:rPr>
              <a:t>exactly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defect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is.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917574"/>
            <a:ext cx="8146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Differences</a:t>
            </a:r>
            <a:r>
              <a:rPr spc="-120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dirty="0"/>
              <a:t>Priority</a:t>
            </a:r>
            <a:r>
              <a:rPr spc="-114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10" dirty="0"/>
              <a:t>Severity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6103"/>
            <a:ext cx="3886200" cy="332041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136015">
              <a:lnSpc>
                <a:spcPct val="100000"/>
              </a:lnSpc>
              <a:spcBef>
                <a:spcPts val="1390"/>
              </a:spcBef>
            </a:pPr>
            <a:r>
              <a:rPr sz="2400" b="1" spc="-10" dirty="0">
                <a:solidFill>
                  <a:srgbClr val="04607A"/>
                </a:solidFill>
                <a:latin typeface="Constantia"/>
                <a:cs typeface="Constantia"/>
              </a:rPr>
              <a:t>Priority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11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35" dirty="0">
                <a:latin typeface="Constantia"/>
                <a:cs typeface="Constantia"/>
              </a:rPr>
              <a:t>How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fast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Defect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has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been </a:t>
            </a:r>
            <a:r>
              <a:rPr sz="2200" dirty="0">
                <a:latin typeface="Constantia"/>
                <a:cs typeface="Constantia"/>
              </a:rPr>
              <a:t>fixed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by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developer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be </a:t>
            </a:r>
            <a:r>
              <a:rPr sz="2200" spc="-30" dirty="0">
                <a:latin typeface="Constantia"/>
                <a:cs typeface="Constantia"/>
              </a:rPr>
              <a:t>convey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through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priority.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006FC0"/>
                </a:solidFill>
                <a:latin typeface="Constantia"/>
                <a:cs typeface="Constantia"/>
              </a:rPr>
              <a:t>Types:</a:t>
            </a:r>
            <a:endParaRPr sz="22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AutoNum type="arabicPeriod"/>
              <a:tabLst>
                <a:tab pos="469900" algn="l"/>
              </a:tabLst>
            </a:pPr>
            <a:r>
              <a:rPr sz="2200" spc="-20" dirty="0">
                <a:latin typeface="Constantia"/>
                <a:cs typeface="Constantia"/>
              </a:rPr>
              <a:t>High</a:t>
            </a:r>
            <a:endParaRPr sz="22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3181"/>
              <a:buAutoNum type="arabicPeriod"/>
              <a:tabLst>
                <a:tab pos="469900" algn="l"/>
              </a:tabLst>
            </a:pPr>
            <a:r>
              <a:rPr sz="2200" spc="-10" dirty="0">
                <a:latin typeface="Constantia"/>
                <a:cs typeface="Constantia"/>
              </a:rPr>
              <a:t>Medium</a:t>
            </a:r>
            <a:endParaRPr sz="22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AutoNum type="arabicPeriod"/>
              <a:tabLst>
                <a:tab pos="469900" algn="l"/>
              </a:tabLst>
            </a:pPr>
            <a:r>
              <a:rPr sz="2200" spc="-25" dirty="0">
                <a:latin typeface="Constantia"/>
                <a:cs typeface="Constantia"/>
              </a:rPr>
              <a:t>Low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062355">
              <a:lnSpc>
                <a:spcPct val="100000"/>
              </a:lnSpc>
              <a:spcBef>
                <a:spcPts val="1370"/>
              </a:spcBef>
            </a:pPr>
            <a:r>
              <a:rPr spc="-10" dirty="0"/>
              <a:t>Severity</a:t>
            </a:r>
          </a:p>
          <a:p>
            <a:pPr marL="287020" marR="5080" indent="-274320">
              <a:lnSpc>
                <a:spcPct val="100000"/>
              </a:lnSpc>
              <a:spcBef>
                <a:spcPts val="116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b="0" spc="-25" dirty="0">
                <a:solidFill>
                  <a:srgbClr val="000000"/>
                </a:solidFill>
                <a:latin typeface="Constantia"/>
                <a:cs typeface="Constantia"/>
              </a:rPr>
              <a:t>How</a:t>
            </a:r>
            <a:r>
              <a:rPr sz="2200" b="0" spc="-5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much</a:t>
            </a:r>
            <a:r>
              <a:rPr sz="22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sz="22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Defect</a:t>
            </a:r>
            <a:r>
              <a:rPr sz="2200" b="0" spc="-1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will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25" dirty="0">
                <a:solidFill>
                  <a:srgbClr val="000000"/>
                </a:solidFill>
                <a:latin typeface="Constantia"/>
                <a:cs typeface="Constantia"/>
              </a:rPr>
              <a:t>be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impact</a:t>
            </a:r>
            <a:r>
              <a:rPr sz="2200"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sz="22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sz="2200" b="0" spc="-1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customer’s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business</a:t>
            </a:r>
            <a:r>
              <a:rPr sz="22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sz="2200" b="0" spc="-1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will</a:t>
            </a:r>
            <a:r>
              <a:rPr sz="2200" b="0" spc="-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sz="2200" b="0" spc="-1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convey through</a:t>
            </a:r>
            <a:r>
              <a:rPr sz="2200"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severity.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0" spc="-10" dirty="0">
                <a:solidFill>
                  <a:srgbClr val="006FC0"/>
                </a:solidFill>
                <a:latin typeface="Constantia"/>
                <a:cs typeface="Constantia"/>
              </a:rPr>
              <a:t>Types:</a:t>
            </a:r>
            <a:endParaRPr sz="2200">
              <a:latin typeface="Constantia"/>
              <a:cs typeface="Constantia"/>
            </a:endParaRPr>
          </a:p>
          <a:p>
            <a:pPr marL="469265" indent="-456565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AutoNum type="arabicPeriod"/>
              <a:tabLst>
                <a:tab pos="469265" algn="l"/>
              </a:tabLst>
            </a:pPr>
            <a:r>
              <a:rPr sz="2200" b="0" spc="-20" dirty="0">
                <a:solidFill>
                  <a:srgbClr val="000000"/>
                </a:solidFill>
                <a:latin typeface="Constantia"/>
                <a:cs typeface="Constantia"/>
              </a:rPr>
              <a:t>Blocker/Show</a:t>
            </a:r>
            <a:r>
              <a:rPr sz="2200" b="0" spc="-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Stopper</a:t>
            </a:r>
            <a:endParaRPr sz="2200">
              <a:latin typeface="Constantia"/>
              <a:cs typeface="Constantia"/>
            </a:endParaRPr>
          </a:p>
          <a:p>
            <a:pPr marL="469265" indent="-456565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3181"/>
              <a:buAutoNum type="arabicPeriod"/>
              <a:tabLst>
                <a:tab pos="469265" algn="l"/>
              </a:tabLst>
            </a:pP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Critical</a:t>
            </a:r>
            <a:endParaRPr sz="2200">
              <a:latin typeface="Constantia"/>
              <a:cs typeface="Constantia"/>
            </a:endParaRPr>
          </a:p>
          <a:p>
            <a:pPr marL="469265" indent="-456565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5454"/>
              <a:buAutoNum type="arabicPeriod"/>
              <a:tabLst>
                <a:tab pos="469265" algn="l"/>
              </a:tabLst>
            </a:pP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Major</a:t>
            </a:r>
            <a:endParaRPr sz="2200">
              <a:latin typeface="Constantia"/>
              <a:cs typeface="Constantia"/>
            </a:endParaRPr>
          </a:p>
          <a:p>
            <a:pPr marL="469265" indent="-456565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AutoNum type="arabicPeriod"/>
              <a:tabLst>
                <a:tab pos="469265" algn="l"/>
              </a:tabLst>
            </a:pPr>
            <a:r>
              <a:rPr sz="2200" b="0" spc="-10" dirty="0">
                <a:solidFill>
                  <a:srgbClr val="000000"/>
                </a:solidFill>
                <a:latin typeface="Constantia"/>
                <a:cs typeface="Constantia"/>
              </a:rPr>
              <a:t>Minor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833" y="917574"/>
            <a:ext cx="1675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288" y="1654429"/>
            <a:ext cx="625856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Scenario?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dirty="0">
                <a:latin typeface="Constantia"/>
                <a:cs typeface="Constantia"/>
              </a:rPr>
              <a:t>Examples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Scenario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20" dirty="0">
                <a:latin typeface="Constantia"/>
                <a:cs typeface="Constantia"/>
              </a:rPr>
              <a:t>Requirement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Registration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10" dirty="0">
                <a:latin typeface="Constantia"/>
                <a:cs typeface="Constantia"/>
              </a:rPr>
              <a:t>Scenarios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Registration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Button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60" dirty="0">
                <a:latin typeface="Constantia"/>
                <a:cs typeface="Constantia"/>
              </a:rPr>
              <a:t>Test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Registration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Button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10" dirty="0">
                <a:latin typeface="Constantia"/>
                <a:cs typeface="Constantia"/>
              </a:rPr>
              <a:t>Differences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Scenario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Test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</a:tabLst>
            </a:pPr>
            <a:r>
              <a:rPr sz="2400" spc="-10" dirty="0">
                <a:latin typeface="Constantia"/>
                <a:cs typeface="Constantia"/>
              </a:rPr>
              <a:t>Differences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Priority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Severity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165" dirty="0"/>
              <a:t> </a:t>
            </a:r>
            <a:r>
              <a:rPr spc="-20" dirty="0"/>
              <a:t>Development</a:t>
            </a:r>
            <a:r>
              <a:rPr spc="-165" dirty="0"/>
              <a:t> </a:t>
            </a:r>
            <a:r>
              <a:rPr dirty="0"/>
              <a:t>Life</a:t>
            </a:r>
            <a:r>
              <a:rPr spc="-160" dirty="0"/>
              <a:t> </a:t>
            </a:r>
            <a:r>
              <a:rPr spc="-10" dirty="0"/>
              <a:t>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999487"/>
            <a:ext cx="7429500" cy="4501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114" dirty="0"/>
              <a:t> </a:t>
            </a:r>
            <a:r>
              <a:rPr dirty="0"/>
              <a:t>is</a:t>
            </a:r>
            <a:r>
              <a:rPr spc="-114" dirty="0"/>
              <a:t> </a:t>
            </a:r>
            <a:r>
              <a:rPr dirty="0"/>
              <a:t>Software</a:t>
            </a:r>
            <a:r>
              <a:rPr spc="-110" dirty="0"/>
              <a:t> </a:t>
            </a:r>
            <a:r>
              <a:rPr spc="-25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7654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Checking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functionality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application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called software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testing.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25" dirty="0"/>
              <a:t> </a:t>
            </a:r>
            <a:r>
              <a:rPr dirty="0"/>
              <a:t>we</a:t>
            </a:r>
            <a:r>
              <a:rPr spc="-120" dirty="0"/>
              <a:t> </a:t>
            </a:r>
            <a:r>
              <a:rPr dirty="0"/>
              <a:t>should</a:t>
            </a:r>
            <a:r>
              <a:rPr spc="-130" dirty="0"/>
              <a:t> </a:t>
            </a:r>
            <a:r>
              <a:rPr dirty="0"/>
              <a:t>do</a:t>
            </a:r>
            <a:r>
              <a:rPr spc="-125" dirty="0"/>
              <a:t> </a:t>
            </a:r>
            <a:r>
              <a:rPr dirty="0"/>
              <a:t>Software</a:t>
            </a:r>
            <a:r>
              <a:rPr spc="-125" dirty="0"/>
              <a:t> </a:t>
            </a:r>
            <a:r>
              <a:rPr spc="-1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60"/>
            <a:ext cx="7641590" cy="30372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Every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software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support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business.</a:t>
            </a:r>
            <a:endParaRPr sz="2600">
              <a:latin typeface="Constantia"/>
              <a:cs typeface="Constantia"/>
            </a:endParaRPr>
          </a:p>
          <a:p>
            <a:pPr marL="286385" marR="193675" indent="-274320">
              <a:lnSpc>
                <a:spcPct val="100000"/>
              </a:lnSpc>
              <a:spcBef>
                <a:spcPts val="625"/>
              </a:spcBef>
              <a:buChar char="⚫"/>
              <a:tabLst>
                <a:tab pos="286385" algn="l"/>
                <a:tab pos="368935" algn="l"/>
              </a:tabLst>
            </a:pPr>
            <a:r>
              <a:rPr sz="2450" dirty="0">
                <a:solidFill>
                  <a:srgbClr val="0AD0D9"/>
                </a:solidFill>
                <a:latin typeface="Segoe UI Symbol"/>
                <a:cs typeface="Segoe UI Symbol"/>
              </a:rPr>
              <a:t>	</a:t>
            </a: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defect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software,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effect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business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ensure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quality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software application.</a:t>
            </a:r>
            <a:endParaRPr sz="2600">
              <a:latin typeface="Constantia"/>
              <a:cs typeface="Constantia"/>
            </a:endParaRPr>
          </a:p>
          <a:p>
            <a:pPr marL="286385" marR="256540" indent="-274955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So,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before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launch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software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customer, every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defect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identified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be </a:t>
            </a:r>
            <a:r>
              <a:rPr sz="2600" spc="-10" dirty="0">
                <a:latin typeface="Constantia"/>
                <a:cs typeface="Constantia"/>
              </a:rPr>
              <a:t>resolved.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Types</a:t>
            </a:r>
            <a:r>
              <a:rPr spc="-145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spc="-45" dirty="0"/>
              <a:t>Testing</a:t>
            </a:r>
            <a:r>
              <a:rPr spc="-135" dirty="0"/>
              <a:t> </a:t>
            </a:r>
            <a:r>
              <a:rPr spc="-10"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118"/>
            <a:ext cx="7719059" cy="43065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dirty="0">
                <a:solidFill>
                  <a:srgbClr val="006FC0"/>
                </a:solidFill>
                <a:latin typeface="Constantia"/>
                <a:cs typeface="Constantia"/>
              </a:rPr>
              <a:t>White</a:t>
            </a:r>
            <a:r>
              <a:rPr sz="2600" spc="-14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onstantia"/>
                <a:cs typeface="Constantia"/>
              </a:rPr>
              <a:t>Box</a:t>
            </a:r>
            <a:r>
              <a:rPr sz="2600" spc="-14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Testing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Testing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Source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application.</a:t>
            </a:r>
            <a:endParaRPr sz="2600">
              <a:latin typeface="Constantia"/>
              <a:cs typeface="Constantia"/>
            </a:endParaRPr>
          </a:p>
          <a:p>
            <a:pPr marL="12700" marR="4025900" indent="-635">
              <a:lnSpc>
                <a:spcPct val="11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	It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done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developers. </a:t>
            </a:r>
            <a:r>
              <a:rPr sz="2600" dirty="0">
                <a:solidFill>
                  <a:srgbClr val="006FC0"/>
                </a:solidFill>
                <a:latin typeface="Constantia"/>
                <a:cs typeface="Constantia"/>
              </a:rPr>
              <a:t>Black</a:t>
            </a:r>
            <a:r>
              <a:rPr sz="2600" spc="-8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Box</a:t>
            </a:r>
            <a:r>
              <a:rPr sz="2600" spc="-114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testing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Testing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Functionality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application.</a:t>
            </a:r>
            <a:endParaRPr sz="2600">
              <a:latin typeface="Constantia"/>
              <a:cs typeface="Constantia"/>
            </a:endParaRPr>
          </a:p>
          <a:p>
            <a:pPr marL="12700" marR="3485515" indent="-635">
              <a:lnSpc>
                <a:spcPct val="11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	It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done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Test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Engineers. </a:t>
            </a:r>
            <a:r>
              <a:rPr sz="2600" spc="-20" dirty="0">
                <a:solidFill>
                  <a:srgbClr val="006FC0"/>
                </a:solidFill>
                <a:latin typeface="Constantia"/>
                <a:cs typeface="Constantia"/>
              </a:rPr>
              <a:t>Gray</a:t>
            </a:r>
            <a:r>
              <a:rPr sz="2600" spc="-13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onstantia"/>
                <a:cs typeface="Constantia"/>
              </a:rPr>
              <a:t>Box</a:t>
            </a:r>
            <a:r>
              <a:rPr sz="2600" spc="-14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onstantia"/>
                <a:cs typeface="Constantia"/>
              </a:rPr>
              <a:t>Testing</a:t>
            </a:r>
            <a:endParaRPr sz="2600">
              <a:latin typeface="Constantia"/>
              <a:cs typeface="Constantia"/>
            </a:endParaRPr>
          </a:p>
          <a:p>
            <a:pPr marL="286385" marR="5080" indent="-274955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spc="-25" dirty="0">
                <a:latin typeface="Constantia"/>
                <a:cs typeface="Constantia"/>
              </a:rPr>
              <a:t>Testing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Source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Functionality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application.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done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either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Developers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Test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Engineers.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48" y="995298"/>
            <a:ext cx="7597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Difference</a:t>
            </a:r>
            <a:r>
              <a:rPr sz="2800" spc="-80" dirty="0"/>
              <a:t> </a:t>
            </a:r>
            <a:r>
              <a:rPr sz="2800" dirty="0"/>
              <a:t>Between</a:t>
            </a:r>
            <a:r>
              <a:rPr sz="2800" spc="-105" dirty="0"/>
              <a:t> </a:t>
            </a:r>
            <a:r>
              <a:rPr sz="2800" dirty="0"/>
              <a:t>White</a:t>
            </a:r>
            <a:r>
              <a:rPr sz="2800" spc="-75" dirty="0"/>
              <a:t> </a:t>
            </a:r>
            <a:r>
              <a:rPr sz="2800" dirty="0"/>
              <a:t>Box</a:t>
            </a:r>
            <a:r>
              <a:rPr sz="2800" spc="-90" dirty="0"/>
              <a:t> </a:t>
            </a:r>
            <a:r>
              <a:rPr sz="2800" dirty="0"/>
              <a:t>and</a:t>
            </a:r>
            <a:r>
              <a:rPr sz="2800" spc="-75" dirty="0"/>
              <a:t> </a:t>
            </a:r>
            <a:r>
              <a:rPr sz="2800" dirty="0"/>
              <a:t>Black</a:t>
            </a:r>
            <a:r>
              <a:rPr sz="2800" spc="-85" dirty="0"/>
              <a:t> </a:t>
            </a:r>
            <a:r>
              <a:rPr sz="2800" dirty="0"/>
              <a:t>Box</a:t>
            </a:r>
            <a:r>
              <a:rPr sz="2800" spc="-90" dirty="0"/>
              <a:t> </a:t>
            </a:r>
            <a:r>
              <a:rPr sz="2800" spc="-10" dirty="0"/>
              <a:t>Testing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R="141605" algn="ctr">
              <a:lnSpc>
                <a:spcPct val="100000"/>
              </a:lnSpc>
              <a:spcBef>
                <a:spcPts val="1090"/>
              </a:spcBef>
            </a:pPr>
            <a:r>
              <a:rPr dirty="0"/>
              <a:t>White</a:t>
            </a:r>
            <a:r>
              <a:rPr spc="-110" dirty="0"/>
              <a:t> </a:t>
            </a:r>
            <a:r>
              <a:rPr spc="-35" dirty="0"/>
              <a:t>Box</a:t>
            </a:r>
            <a:r>
              <a:rPr spc="-110" dirty="0"/>
              <a:t> </a:t>
            </a:r>
            <a:r>
              <a:rPr spc="-10" dirty="0"/>
              <a:t>Testing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00" b="0" dirty="0">
                <a:solidFill>
                  <a:srgbClr val="006FC0"/>
                </a:solidFill>
                <a:latin typeface="Constantia"/>
                <a:cs typeface="Constantia"/>
              </a:rPr>
              <a:t>Manual</a:t>
            </a:r>
            <a:r>
              <a:rPr sz="1900" b="0" spc="-10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6FC0"/>
                </a:solidFill>
                <a:latin typeface="Constantia"/>
                <a:cs typeface="Constantia"/>
              </a:rPr>
              <a:t>Testing:</a:t>
            </a:r>
            <a:endParaRPr sz="1900" dirty="0">
              <a:latin typeface="Constantia"/>
              <a:cs typeface="Constantia"/>
            </a:endParaRPr>
          </a:p>
          <a:p>
            <a:pPr marL="286385" marR="789940" indent="-274320">
              <a:lnSpc>
                <a:spcPct val="80000"/>
              </a:lnSpc>
              <a:spcBef>
                <a:spcPts val="45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Write</a:t>
            </a:r>
            <a:r>
              <a:rPr sz="19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Source</a:t>
            </a:r>
            <a:r>
              <a:rPr sz="1900" b="0" spc="-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Code</a:t>
            </a:r>
            <a:r>
              <a:rPr sz="19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sz="1900" b="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an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application.</a:t>
            </a:r>
            <a:endParaRPr sz="1900" dirty="0">
              <a:latin typeface="Constantia"/>
              <a:cs typeface="Constantia"/>
            </a:endParaRPr>
          </a:p>
          <a:p>
            <a:pPr marL="286385" indent="-273685">
              <a:lnSpc>
                <a:spcPts val="2050"/>
              </a:lnSpc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b="0" spc="-60" dirty="0">
                <a:solidFill>
                  <a:srgbClr val="000000"/>
                </a:solidFill>
                <a:latin typeface="Constantia"/>
                <a:cs typeface="Constantia"/>
              </a:rPr>
              <a:t>Test</a:t>
            </a:r>
            <a:r>
              <a:rPr sz="1900" b="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sz="1900"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sz="19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every</a:t>
            </a:r>
            <a:r>
              <a:rPr sz="1900" b="0" spc="-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LOC(lines</a:t>
            </a:r>
            <a:r>
              <a:rPr sz="19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endParaRPr sz="1900" dirty="0">
              <a:latin typeface="Constantia"/>
              <a:cs typeface="Constantia"/>
            </a:endParaRPr>
          </a:p>
          <a:p>
            <a:pPr marR="1452245" algn="ctr">
              <a:lnSpc>
                <a:spcPts val="2050"/>
              </a:lnSpc>
            </a:pP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code)</a:t>
            </a:r>
            <a:r>
              <a:rPr sz="1900" b="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manually.</a:t>
            </a:r>
            <a:endParaRPr sz="1900" dirty="0">
              <a:latin typeface="Constantia"/>
              <a:cs typeface="Constantia"/>
            </a:endParaRPr>
          </a:p>
          <a:p>
            <a:pPr marR="1513205" algn="ctr">
              <a:lnSpc>
                <a:spcPct val="100000"/>
              </a:lnSpc>
            </a:pPr>
            <a:r>
              <a:rPr sz="1900" b="0" spc="-10" dirty="0">
                <a:solidFill>
                  <a:srgbClr val="006FC0"/>
                </a:solidFill>
                <a:latin typeface="Constantia"/>
                <a:cs typeface="Constantia"/>
              </a:rPr>
              <a:t>Automation</a:t>
            </a:r>
            <a:r>
              <a:rPr sz="1900" b="0" spc="-9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6FC0"/>
                </a:solidFill>
                <a:latin typeface="Constantia"/>
                <a:cs typeface="Constantia"/>
              </a:rPr>
              <a:t>Testing:</a:t>
            </a:r>
            <a:endParaRPr sz="1900" dirty="0">
              <a:latin typeface="Constantia"/>
              <a:cs typeface="Constantia"/>
            </a:endParaRPr>
          </a:p>
          <a:p>
            <a:pPr marL="284480" marR="789940" indent="-272415" algn="just">
              <a:lnSpc>
                <a:spcPts val="1820"/>
              </a:lnSpc>
              <a:spcBef>
                <a:spcPts val="44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Write</a:t>
            </a:r>
            <a:r>
              <a:rPr sz="1900"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Source</a:t>
            </a:r>
            <a:r>
              <a:rPr sz="19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Code</a:t>
            </a:r>
            <a:r>
              <a:rPr sz="19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sz="1900"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an 	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application.</a:t>
            </a:r>
            <a:endParaRPr sz="1900" dirty="0">
              <a:latin typeface="Constantia"/>
              <a:cs typeface="Constantia"/>
            </a:endParaRPr>
          </a:p>
          <a:p>
            <a:pPr marL="284480" marR="289560" indent="-272415" algn="just">
              <a:lnSpc>
                <a:spcPct val="80000"/>
              </a:lnSpc>
              <a:spcBef>
                <a:spcPts val="47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Write</a:t>
            </a:r>
            <a:r>
              <a:rPr sz="19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sz="1900" b="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program</a:t>
            </a:r>
            <a:r>
              <a:rPr sz="19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sz="19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test</a:t>
            </a:r>
            <a:r>
              <a:rPr sz="1900"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the 	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development</a:t>
            </a:r>
            <a:r>
              <a:rPr sz="1900" b="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program</a:t>
            </a:r>
            <a:r>
              <a:rPr sz="1900" b="0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using</a:t>
            </a:r>
            <a:r>
              <a:rPr sz="19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50" dirty="0">
                <a:solidFill>
                  <a:srgbClr val="000000"/>
                </a:solidFill>
                <a:latin typeface="Constantia"/>
                <a:cs typeface="Constantia"/>
              </a:rPr>
              <a:t>a 	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tool.</a:t>
            </a:r>
            <a:endParaRPr sz="1900" dirty="0">
              <a:latin typeface="Constantia"/>
              <a:cs typeface="Constantia"/>
            </a:endParaRPr>
          </a:p>
          <a:p>
            <a:pPr marL="284480" marR="1529715" indent="-272415" algn="l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b="0" spc="-20" dirty="0" smtClean="0">
                <a:solidFill>
                  <a:srgbClr val="006FC0"/>
                </a:solidFill>
                <a:latin typeface="Constantia"/>
                <a:cs typeface="Constantia"/>
              </a:rPr>
              <a:t>For</a:t>
            </a:r>
            <a:r>
              <a:rPr lang="en-US" sz="1900" b="0" spc="-100" dirty="0">
                <a:solidFill>
                  <a:srgbClr val="006FC0"/>
                </a:solidFill>
              </a:rPr>
              <a:t> </a:t>
            </a:r>
            <a:r>
              <a:rPr lang="en-US" sz="1900" b="0" spc="-100" dirty="0" smtClean="0">
                <a:solidFill>
                  <a:srgbClr val="006FC0"/>
                </a:solidFill>
              </a:rPr>
              <a:t> </a:t>
            </a:r>
            <a:r>
              <a:rPr sz="1900" b="0" spc="-10" dirty="0" smtClean="0">
                <a:solidFill>
                  <a:srgbClr val="006FC0"/>
                </a:solidFill>
                <a:latin typeface="Constantia"/>
                <a:cs typeface="Constantia"/>
              </a:rPr>
              <a:t>Example</a:t>
            </a:r>
            <a:r>
              <a:rPr sz="1900" b="0" spc="-10" dirty="0">
                <a:solidFill>
                  <a:srgbClr val="006FC0"/>
                </a:solidFill>
                <a:latin typeface="Constantia"/>
                <a:cs typeface="Constantia"/>
              </a:rPr>
              <a:t>: 	</a:t>
            </a: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JUNIT</a:t>
            </a:r>
            <a:r>
              <a:rPr sz="1900"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Tool</a:t>
            </a:r>
            <a:r>
              <a:rPr sz="1900" b="0" spc="-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-</a:t>
            </a:r>
            <a:r>
              <a:rPr sz="1900" b="0" spc="-4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Java,</a:t>
            </a:r>
            <a:endParaRPr sz="1900" dirty="0">
              <a:latin typeface="Constantia"/>
              <a:cs typeface="Constantia"/>
            </a:endParaRPr>
          </a:p>
          <a:p>
            <a:pPr marL="286385" algn="just">
              <a:lnSpc>
                <a:spcPct val="100000"/>
              </a:lnSpc>
            </a:pPr>
            <a:r>
              <a:rPr sz="1900" b="0" spc="-10" dirty="0">
                <a:solidFill>
                  <a:srgbClr val="000000"/>
                </a:solidFill>
                <a:latin typeface="Constantia"/>
                <a:cs typeface="Constantia"/>
              </a:rPr>
              <a:t>NUNIT</a:t>
            </a:r>
            <a:r>
              <a:rPr sz="1900"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5" dirty="0">
                <a:solidFill>
                  <a:srgbClr val="000000"/>
                </a:solidFill>
                <a:latin typeface="Constantia"/>
                <a:cs typeface="Constantia"/>
              </a:rPr>
              <a:t>Tool</a:t>
            </a:r>
            <a:r>
              <a:rPr sz="1900" b="0" spc="-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–</a:t>
            </a:r>
            <a:r>
              <a:rPr sz="1900" b="0" spc="-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dirty="0">
                <a:solidFill>
                  <a:srgbClr val="000000"/>
                </a:solidFill>
                <a:latin typeface="Constantia"/>
                <a:cs typeface="Constantia"/>
              </a:rPr>
              <a:t>Dot</a:t>
            </a:r>
            <a:r>
              <a:rPr sz="19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900" b="0" spc="-20" dirty="0">
                <a:solidFill>
                  <a:srgbClr val="000000"/>
                </a:solidFill>
                <a:latin typeface="Constantia"/>
                <a:cs typeface="Constantia"/>
              </a:rPr>
              <a:t>Net.</a:t>
            </a:r>
            <a:endParaRPr sz="19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527" y="1783130"/>
            <a:ext cx="3857625" cy="3567429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585"/>
              </a:spcBef>
            </a:pPr>
            <a:r>
              <a:rPr sz="2400" b="1" dirty="0">
                <a:solidFill>
                  <a:srgbClr val="04607A"/>
                </a:solidFill>
                <a:latin typeface="Constantia"/>
                <a:cs typeface="Constantia"/>
              </a:rPr>
              <a:t>Black</a:t>
            </a:r>
            <a:r>
              <a:rPr sz="2400" b="1" spc="-100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400" b="1" spc="-35" dirty="0">
                <a:solidFill>
                  <a:srgbClr val="04607A"/>
                </a:solidFill>
                <a:latin typeface="Constantia"/>
                <a:cs typeface="Constantia"/>
              </a:rPr>
              <a:t>Box</a:t>
            </a:r>
            <a:r>
              <a:rPr sz="2400" b="1" spc="-105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4607A"/>
                </a:solidFill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900" dirty="0">
                <a:solidFill>
                  <a:srgbClr val="006FC0"/>
                </a:solidFill>
                <a:latin typeface="Constantia"/>
                <a:cs typeface="Constantia"/>
              </a:rPr>
              <a:t>Manual</a:t>
            </a:r>
            <a:r>
              <a:rPr sz="1900" spc="-10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nstantia"/>
                <a:cs typeface="Constantia"/>
              </a:rPr>
              <a:t>Testing:</a:t>
            </a:r>
            <a:endParaRPr sz="1900">
              <a:latin typeface="Constantia"/>
              <a:cs typeface="Constantia"/>
            </a:endParaRPr>
          </a:p>
          <a:p>
            <a:pPr marL="287020" marR="193040" indent="-274320">
              <a:lnSpc>
                <a:spcPct val="100000"/>
              </a:lnSpc>
              <a:spcBef>
                <a:spcPts val="45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7020" algn="l"/>
              </a:tabLst>
            </a:pPr>
            <a:r>
              <a:rPr sz="1900" spc="-20" dirty="0">
                <a:latin typeface="Constantia"/>
                <a:cs typeface="Constantia"/>
              </a:rPr>
              <a:t>Testing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the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UI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and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Functionality </a:t>
            </a:r>
            <a:r>
              <a:rPr sz="1900" dirty="0">
                <a:latin typeface="Constantia"/>
                <a:cs typeface="Constantia"/>
              </a:rPr>
              <a:t>of</a:t>
            </a:r>
            <a:r>
              <a:rPr sz="1900" spc="-1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an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application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manually.</a:t>
            </a:r>
            <a:endParaRPr sz="19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20" dirty="0">
                <a:solidFill>
                  <a:srgbClr val="006FC0"/>
                </a:solidFill>
                <a:latin typeface="Constantia"/>
                <a:cs typeface="Constantia"/>
              </a:rPr>
              <a:t>Automation</a:t>
            </a:r>
            <a:r>
              <a:rPr sz="1900" spc="-2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onstantia"/>
                <a:cs typeface="Constantia"/>
              </a:rPr>
              <a:t>Testing:</a:t>
            </a:r>
            <a:endParaRPr sz="19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459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7020" algn="l"/>
              </a:tabLst>
            </a:pPr>
            <a:r>
              <a:rPr sz="1900" spc="-30" dirty="0">
                <a:latin typeface="Constantia"/>
                <a:cs typeface="Constantia"/>
              </a:rPr>
              <a:t>Write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a</a:t>
            </a:r>
            <a:r>
              <a:rPr sz="1900" spc="-114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program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to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test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the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UI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and </a:t>
            </a:r>
            <a:r>
              <a:rPr sz="1900" spc="-20" dirty="0">
                <a:latin typeface="Constantia"/>
                <a:cs typeface="Constantia"/>
              </a:rPr>
              <a:t>Functionality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of</a:t>
            </a:r>
            <a:r>
              <a:rPr sz="1900" spc="2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an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application </a:t>
            </a:r>
            <a:r>
              <a:rPr sz="1900" dirty="0">
                <a:latin typeface="Constantia"/>
                <a:cs typeface="Constantia"/>
              </a:rPr>
              <a:t>using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tool.</a:t>
            </a:r>
            <a:endParaRPr sz="19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455"/>
              </a:spcBef>
              <a:buClr>
                <a:srgbClr val="0AD0D9"/>
              </a:buClr>
              <a:buSzPct val="94736"/>
              <a:buFont typeface="Segoe UI Symbol"/>
              <a:buChar char="⚫"/>
              <a:tabLst>
                <a:tab pos="286385" algn="l"/>
              </a:tabLst>
            </a:pPr>
            <a:r>
              <a:rPr sz="1900" dirty="0">
                <a:latin typeface="Constantia"/>
                <a:cs typeface="Constantia"/>
              </a:rPr>
              <a:t>Run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the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test</a:t>
            </a:r>
            <a:r>
              <a:rPr sz="1900" spc="-10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program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in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the</a:t>
            </a:r>
            <a:endParaRPr sz="19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1900" spc="-10" dirty="0">
                <a:latin typeface="Constantia"/>
                <a:cs typeface="Constantia"/>
              </a:rPr>
              <a:t>tool.(Ex: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selenium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tool)</a:t>
            </a:r>
            <a:endParaRPr sz="19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204" y="1024254"/>
            <a:ext cx="274256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70" dirty="0">
                <a:latin typeface="Constantia"/>
                <a:cs typeface="Constantia"/>
              </a:rPr>
              <a:t>Types</a:t>
            </a:r>
            <a:r>
              <a:rPr sz="3100" spc="-125" dirty="0">
                <a:latin typeface="Constantia"/>
                <a:cs typeface="Constantia"/>
              </a:rPr>
              <a:t> </a:t>
            </a:r>
            <a:r>
              <a:rPr sz="3100" dirty="0">
                <a:latin typeface="Constantia"/>
                <a:cs typeface="Constantia"/>
              </a:rPr>
              <a:t>of</a:t>
            </a:r>
            <a:r>
              <a:rPr sz="3100" spc="5" dirty="0">
                <a:latin typeface="Constantia"/>
                <a:cs typeface="Constantia"/>
              </a:rPr>
              <a:t> </a:t>
            </a:r>
            <a:r>
              <a:rPr sz="3100" spc="-25" dirty="0">
                <a:latin typeface="Constantia"/>
                <a:cs typeface="Constantia"/>
              </a:rPr>
              <a:t>Testing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06103"/>
            <a:ext cx="3802379" cy="244856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390"/>
              </a:spcBef>
            </a:pPr>
            <a:r>
              <a:rPr sz="2400" b="1" dirty="0">
                <a:solidFill>
                  <a:srgbClr val="04607A"/>
                </a:solidFill>
                <a:latin typeface="Constantia"/>
                <a:cs typeface="Constantia"/>
              </a:rPr>
              <a:t>Manual</a:t>
            </a:r>
            <a:r>
              <a:rPr sz="2400" b="1" spc="-90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4607A"/>
                </a:solidFill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117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Constantia"/>
                <a:cs typeface="Constantia"/>
              </a:rPr>
              <a:t>Checking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functionality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of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application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called software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testing.</a:t>
            </a:r>
            <a:endParaRPr sz="2200">
              <a:latin typeface="Constantia"/>
              <a:cs typeface="Constantia"/>
            </a:endParaRPr>
          </a:p>
          <a:p>
            <a:pPr marL="286385" marR="1122045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</a:tabLst>
            </a:pPr>
            <a:r>
              <a:rPr sz="2200" spc="-10" dirty="0">
                <a:solidFill>
                  <a:srgbClr val="006FC0"/>
                </a:solidFill>
                <a:latin typeface="Constantia"/>
                <a:cs typeface="Constantia"/>
              </a:rPr>
              <a:t>Drawbacks:</a:t>
            </a:r>
            <a:r>
              <a:rPr sz="2200" spc="-85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Manual Regression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Testing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527" y="1831646"/>
            <a:ext cx="3734435" cy="41554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205"/>
              </a:spcBef>
            </a:pPr>
            <a:r>
              <a:rPr sz="2400" b="1" spc="-20" dirty="0">
                <a:solidFill>
                  <a:srgbClr val="04607A"/>
                </a:solidFill>
                <a:latin typeface="Constantia"/>
                <a:cs typeface="Constantia"/>
              </a:rPr>
              <a:t>Automation</a:t>
            </a:r>
            <a:r>
              <a:rPr sz="2400" b="1" spc="-45" dirty="0">
                <a:solidFill>
                  <a:srgbClr val="04607A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4607A"/>
                </a:solidFill>
                <a:latin typeface="Constantia"/>
                <a:cs typeface="Constantia"/>
              </a:rPr>
              <a:t>Testing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160"/>
              </a:lnSpc>
              <a:spcBef>
                <a:spcPts val="12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It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process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testing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application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automatically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using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automation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tool.</a:t>
            </a:r>
            <a:endParaRPr sz="2000">
              <a:latin typeface="Constantia"/>
              <a:cs typeface="Constantia"/>
            </a:endParaRPr>
          </a:p>
          <a:p>
            <a:pPr marL="286385" indent="-273685">
              <a:lnSpc>
                <a:spcPts val="2280"/>
              </a:lnSpc>
              <a:spcBef>
                <a:spcPts val="20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</a:tabLst>
            </a:pPr>
            <a:r>
              <a:rPr sz="2000" spc="-10" dirty="0">
                <a:solidFill>
                  <a:srgbClr val="006FC0"/>
                </a:solidFill>
                <a:latin typeface="Constantia"/>
                <a:cs typeface="Constantia"/>
              </a:rPr>
              <a:t>Advantages:</a:t>
            </a:r>
            <a:r>
              <a:rPr sz="2000" spc="-80" dirty="0">
                <a:solidFill>
                  <a:srgbClr val="006FC0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Saves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time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and</a:t>
            </a:r>
            <a:endParaRPr sz="2000">
              <a:latin typeface="Constantia"/>
              <a:cs typeface="Constantia"/>
            </a:endParaRPr>
          </a:p>
          <a:p>
            <a:pPr marL="287020">
              <a:lnSpc>
                <a:spcPts val="2280"/>
              </a:lnSpc>
            </a:pPr>
            <a:r>
              <a:rPr sz="2000" spc="-10" dirty="0">
                <a:latin typeface="Constantia"/>
                <a:cs typeface="Constantia"/>
              </a:rPr>
              <a:t>money.</a:t>
            </a:r>
            <a:endParaRPr sz="2000">
              <a:latin typeface="Constantia"/>
              <a:cs typeface="Constantia"/>
            </a:endParaRPr>
          </a:p>
          <a:p>
            <a:pPr marL="287020" marR="125095" indent="-274320">
              <a:lnSpc>
                <a:spcPts val="2160"/>
              </a:lnSpc>
              <a:spcBef>
                <a:spcPts val="50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spc="-8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easily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compatibility </a:t>
            </a:r>
            <a:r>
              <a:rPr sz="2000" dirty="0">
                <a:latin typeface="Constantia"/>
                <a:cs typeface="Constantia"/>
              </a:rPr>
              <a:t>testing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by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running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test </a:t>
            </a:r>
            <a:r>
              <a:rPr sz="2000" dirty="0">
                <a:latin typeface="Constantia"/>
                <a:cs typeface="Constantia"/>
              </a:rPr>
              <a:t>scripts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multiple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platforms simultaneously,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called </a:t>
            </a:r>
            <a:r>
              <a:rPr sz="2000" dirty="0">
                <a:latin typeface="Constantia"/>
                <a:cs typeface="Constantia"/>
              </a:rPr>
              <a:t>parallel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execution.</a:t>
            </a:r>
            <a:endParaRPr sz="2000">
              <a:latin typeface="Constantia"/>
              <a:cs typeface="Constantia"/>
            </a:endParaRPr>
          </a:p>
          <a:p>
            <a:pPr marL="287020" marR="394335" indent="-274320">
              <a:lnSpc>
                <a:spcPts val="216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spc="-8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generate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reports automatically.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1132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Constantia</vt:lpstr>
      <vt:lpstr>Segoe UI Symbol</vt:lpstr>
      <vt:lpstr>Times New Roman</vt:lpstr>
      <vt:lpstr>Wingdings</vt:lpstr>
      <vt:lpstr>Office Theme</vt:lpstr>
      <vt:lpstr>PowerPoint Presentation</vt:lpstr>
      <vt:lpstr>Content</vt:lpstr>
      <vt:lpstr>Content</vt:lpstr>
      <vt:lpstr>Software Development Life Cycle</vt:lpstr>
      <vt:lpstr>What is Software Testing?</vt:lpstr>
      <vt:lpstr>Why we should do Software Testing?</vt:lpstr>
      <vt:lpstr>Types of Testing Methodologies</vt:lpstr>
      <vt:lpstr>Difference Between White Box and Black Box Testing</vt:lpstr>
      <vt:lpstr>Types of Testing</vt:lpstr>
      <vt:lpstr>Black Box Testing</vt:lpstr>
      <vt:lpstr>Types in Black Box Testing</vt:lpstr>
      <vt:lpstr>Testing Life Cycle</vt:lpstr>
      <vt:lpstr>Defect Life Cycle</vt:lpstr>
      <vt:lpstr>Error, Defect, Bug &amp; Failure</vt:lpstr>
      <vt:lpstr>What is Scenario?</vt:lpstr>
      <vt:lpstr>Examples for Scenario</vt:lpstr>
      <vt:lpstr>Requirement for Registration</vt:lpstr>
      <vt:lpstr>Scenarios for Registration Button</vt:lpstr>
      <vt:lpstr>Test Case for Registration Button</vt:lpstr>
      <vt:lpstr>Differences between Scenario and Test Case</vt:lpstr>
      <vt:lpstr>Differences between Priority &amp; Severity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Software Testing</dc:title>
  <dc:creator>919493656952</dc:creator>
  <cp:lastModifiedBy>corona modi</cp:lastModifiedBy>
  <cp:revision>1</cp:revision>
  <dcterms:created xsi:type="dcterms:W3CDTF">2024-03-04T08:18:53Z</dcterms:created>
  <dcterms:modified xsi:type="dcterms:W3CDTF">2024-03-04T08:30:30Z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2024-03-04T00:00:00Z</vt:filetime>
  </property>
  <property fmtid="{D5CDD505-2E9C-101B-9397-08002B2CF9AE}" pid="5" name="Producer">
    <vt:lpwstr>Microsoft® PowerPoint® 2016</vt:lpwstr>
  </property>
</Properties>
</file>