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56" r:id="rId3"/>
    <p:sldId id="288" r:id="rId4"/>
    <p:sldId id="270" r:id="rId5"/>
    <p:sldId id="298" r:id="rId6"/>
    <p:sldId id="308" r:id="rId7"/>
    <p:sldId id="310" r:id="rId8"/>
    <p:sldId id="258" r:id="rId9"/>
    <p:sldId id="311" r:id="rId10"/>
    <p:sldId id="312" r:id="rId11"/>
    <p:sldId id="299" r:id="rId12"/>
    <p:sldId id="313" r:id="rId13"/>
    <p:sldId id="307" r:id="rId14"/>
    <p:sldId id="272" r:id="rId15"/>
    <p:sldId id="314" r:id="rId16"/>
    <p:sldId id="316" r:id="rId17"/>
    <p:sldId id="318" r:id="rId18"/>
    <p:sldId id="309" r:id="rId19"/>
    <p:sldId id="315" r:id="rId20"/>
    <p:sldId id="317" r:id="rId21"/>
    <p:sldId id="304" r:id="rId22"/>
    <p:sldId id="305" r:id="rId23"/>
    <p:sldId id="300" r:id="rId24"/>
    <p:sldId id="303" r:id="rId25"/>
    <p:sldId id="302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5C4EE5"/>
    <a:srgbClr val="FF9900"/>
    <a:srgbClr val="516482"/>
    <a:srgbClr val="FF3399"/>
    <a:srgbClr val="2088FE"/>
    <a:srgbClr val="E6E6E6"/>
    <a:srgbClr val="FFCCCC"/>
    <a:srgbClr val="E7FEDA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DBED569-4797-4DF1-A0F4-6AAB3CD982D8}" styleName="Light Style 3 –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9698" autoAdjust="0"/>
  </p:normalViewPr>
  <p:slideViewPr>
    <p:cSldViewPr snapToGrid="0">
      <p:cViewPr varScale="1">
        <p:scale>
          <a:sx n="60" d="100"/>
          <a:sy n="60" d="100"/>
        </p:scale>
        <p:origin x="18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BAD5C-F1F8-43FF-B1E4-442C6F91B49A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6870D-EDE0-4065-9108-FF08285B4E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65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506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817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2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401B7-86D3-4F3B-A8F1-31F1C528B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C36A30-A089-4984-9881-0411C6560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78666E-808E-4F11-A4CA-BE0B14FC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EAAB0-D37E-43EF-9958-D0182DE6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Cloud Computing – Jördis Krieger &amp; Jana Karas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821C39-B11D-4C3F-A8B0-F27C94D5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324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0956C-21A9-4E26-A95F-5FAE52A4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BC2FA1-ACFD-43DB-8311-450DC943E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1D157-456C-4C74-9D48-636953BC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C8BAE9-BF8F-4900-A826-B5C9BD0C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A6B6D4-4924-4C6B-9946-D73E8E85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38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81006A0-D161-472C-8859-88B72173B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AE6180-B3A3-4522-91BE-12BDD4CB3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2C23B9-4F34-44F9-9C72-DC8697A1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728536-5298-41DA-8632-A0DB4D27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681D15-2643-44FC-96E4-3EC2FDD0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210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913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913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453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262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739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310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5144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89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0AFB46BB-E630-52D1-0BED-079D4738DE9D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9FE51A-5B9F-4380-8E10-C5CBFDF9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056D49-B261-4DAF-94F8-CD17896AC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7700A7-EE52-4346-B2B4-9D3B85FB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8735BCC-3E06-4614-A9C9-2FA5849F9F0F}" type="datetimeFigureOut">
              <a:rPr lang="de-DE" smtClean="0"/>
              <a:pPr/>
              <a:t>12.05.2022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776C94-1E66-4795-A6CC-61AFFEF9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Cloud Computing – Jördis Krieger &amp; Jana Karas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6FA4B4-7E02-4E15-B7B0-A862A0EA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E1514-0941-4E58-8ADF-3E33D2A7C7A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159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98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434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49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CC9FA-858F-448E-9230-326CBA49F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4187D7-3941-405E-B68B-2B0D6A49B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0FA60B-453E-4546-B748-6DA3AD70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E5771D-D5DE-446B-A22D-E4DA077E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Cloud Computing – Jördis Krieger &amp; Jana Karas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740856-1C5D-45BA-9704-D10F259D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03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49309-CE20-4A1A-8CCF-47DE538B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BAB836-7EAE-4297-8FF7-E281A90FB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139BCE-E794-4969-8CF1-24482C501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F06838-2654-4AB3-9C66-D5298B6D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5F1BC1-5734-4B92-9D49-70199F7C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Cloud Computing – Jördis Krieger &amp; Jana Karas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2FAC90-AB59-40A5-8E37-ACB221E5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38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E9DBA-E0C2-4BE0-903F-467A7DC0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D95818-8667-480C-8434-0A6E55007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8D0255-83F1-4409-A630-1F0A035C3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A066AB2-8C81-49F0-AA55-FB9D5B2A9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D69F290-1DAD-4D31-9950-A337507C7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92B49EC-F270-43C1-833F-B97D5691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A327F8F-BB5F-45E1-B803-D9ECA6D5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4248A64-397A-4BAB-935E-9EBDBD3E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5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1520F6-FA25-49CE-996C-1C3DAF27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23FC1D-57A8-4859-8310-519124EC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56815C-D385-4CC0-93B7-E519CC5C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D6A372-4D26-4678-B5EE-14BC7C04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56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7CB4B5-5765-45EE-A096-C423F8F8E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650236-6B12-4E45-B123-85A38EDE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D2F51C-90DE-4774-9177-F3CD5F46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55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20C95-E88E-4AB7-8FBD-70097173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A01AA5-BE8B-4AC6-9F84-BC5404CE0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EAAE7E-B7BF-4133-8605-12B196282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F5C3B7-6F41-430B-A1EF-862B9C71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99B244-C759-49C6-A0E3-1A9FD30A8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6BE872-812F-483D-9E6B-F4F01D68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91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70DA0-1302-4B95-9C22-1F27EE439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E7B27F-0E1B-41C4-B5E6-B4C2FE4D9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21A42D-8E0B-4377-AC93-CA81B55AB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BDD683-78DE-42AE-9C7D-A75F72A0E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9A2EA0-F8E0-4D77-8370-61D93AD2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6A62B2-5E63-4745-B8CA-FCCFFB25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90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9455F3A-4FDC-41EC-B03C-13DAF2F4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D1088-70B2-4F3B-8DD3-D34548729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1B77A0-83A6-4FD5-BE0F-BDD319039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35BCC-3E06-4614-A9C9-2FA5849F9F0F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3AD8E7-2136-41FD-B4B1-E0B669189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267B1C-7CA5-43B7-BE4B-89A53E3A6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66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35BCC-3E06-4614-A9C9-2FA5849F9F0F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01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6.svg"/><Relationship Id="rId7" Type="http://schemas.openxmlformats.org/officeDocument/2006/relationships/image" Target="../media/image2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sv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8.sv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832" y="868362"/>
            <a:ext cx="10396331" cy="2387600"/>
          </a:xfrm>
        </p:spPr>
        <p:txBody>
          <a:bodyPr/>
          <a:lstStyle/>
          <a:p>
            <a:r>
              <a:rPr lang="en-US" dirty="0"/>
              <a:t>Docker Compose App in the Cloud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97ABDA-D6B1-4654-A1BD-79BB48EDE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3121709"/>
            <a:ext cx="9144000" cy="1655762"/>
          </a:xfrm>
        </p:spPr>
        <p:txBody>
          <a:bodyPr>
            <a:normAutofit/>
          </a:bodyPr>
          <a:lstStyle/>
          <a:p>
            <a:endParaRPr lang="sv-SE" dirty="0"/>
          </a:p>
          <a:p>
            <a:r>
              <a:rPr lang="sv-SE" dirty="0"/>
              <a:t>Greta Piliponytė, Jana Karas, Jördis Krieger</a:t>
            </a:r>
            <a:endParaRPr lang="de-DE" dirty="0"/>
          </a:p>
        </p:txBody>
      </p:sp>
      <p:pic>
        <p:nvPicPr>
          <p:cNvPr id="1028" name="Picture 4" descr="data:image/png;base64,iVBORw0KGgoAAAANSUhEUgAAAPMAAADQCAMAAADlEKeVAAAAbFBMVEX///8kl+0AjuwAkOz8//8XlO2/3PkAkuwble0Ajey72fjb6/uZyPV5ufKUxvXn8fy01ffv9/7n8vymz/aHv/P1+v52t/LK4vrV6PvX6fsvm+5irvGQw/RSp/BCoe+jzfZfrPA6n+5Lpe9ssvFIIBcuAAAOgUlEQVR4nO1da4OqLBBOiMAum+attSyt//8fXy+AyCXtvCrubs/5co6H1McZhmEYhtXKHq7E6YI8Lb7NPHAdGe7J9jtNDaBwhkfb7zQ1NJz/opz/Iue/qNt/kfNHt38hPpz/rG7/Rc5/Ubf/Iudfr9vqvOr3y9nBMty17XeaGr4n49eL+YMfjLWEl5flqz+yN++QbJVgUl4+Q/ky2pWXD/JlmNkm8A/YY3n0QXF5+YDky/i60sYAf6AR2yvk0GGl44y+Vr/FD/vfnH+gHzYf58ifjsV7mE+3n+59OhpvYTY5b6ED0/OETIZjLs5RPT6A65RchmIu3Y6bG8JsAV7MTJx3bGRHRTQpnyGYSbdzvohLUuuk55HzTvghSW2r9zycO7dDtn30WXQ7gt3fhBOT6sEsnD1pIgOSiVm9hoazfl5Vc/7HGGAmpaEQZ2JWr+G5UAKoyO2Vy65XXnbkqxgMsMKRoh7Yrm+SbCVs6ssb+XKtjr58dTtEtTfKHN0Bi5lwTIRQzrAqe4plMzY5HipnB9sepCeGYg8rzt4cT764oAs3L6/uIJBR9dxEbgzgd3k5Vi4/qlvflFsfhAf7UMOZzOGYqMazNiTDY4D6sarKA9ypt8bCk791nJ0hBv9/c1afDP1xfM+demskPDlRzXb1VTY/l/Opl7NmqKpazDBE25OznjPJ/cTbh/Hz8ozDvXeeQtXn5Sz2Z71uOwRijAgihCCEMIRFOLoXbk+39TZMBYI4HNc9s6fb2rHKQBuEY/oq9jhrfRITcDriYpBFzvJU8jXc8bq1vf68+npH0A5cPucBcj4P79DjxhMscl6RN5R7TF/Fom6vrm8oNxxxuLIp55P6OxNGjRppOAM95xcxwH/kzFar+jFydFCJ38HKQdyqwb59efmujwGmagxwXU1TsXy96D57sFsychTY38ioe85Zvto8NdFejvT3OCmX5RlDOEzQ+PeEyZJsGGWU237TcRBtDgQOG6vQY5xHKol7syHyvzf3OIXlhHEQYwePEiILlODcnChNGRrKtwSMx6D8eMfnswwERwn+5m+59lZBYD6K+5UMd34sA8HHSMOyZpVogSAIgudoaWOXJXMmdegPY+DE2xGjQfmCOZNLnl/ia5CMvCS7YM7o0P/6/4QF63a93jcFnssdqor+t/83qFPgpWAc90OH5Y5V0+UYvBdhnRETrkgG+qUx+5gwZ2i7UM5owrJMhiVQ6wC76ThropFLwKTJM5rg7hIw4nKUBou022SkmJcBN9v8dJhWzIt0PicWs2ZZxj4mFvNqszwjRvJpKa9Oy+M85djcYHGc0Sgh7Jd4L3dlBoy5nm7AO8v7cwDvJ6e8OI87nZ7y0rzPeXZVLcoTm8GAVVhShyZonl0nbyWjTQwwQ15+jeXIeSbNXr2RozQ95qK8Spai3GCqlQsNFiJnOGdpkoF5WRMDXWakPHgvxLSYwwETsAS3ZO46TJ59Qc+/k9/6PAPMsgO2A9tRMTjDBFKG5cmVnbocVicaeKrMkddYW+zReDYvW0JgTbuhHSlXSG1Rtph1f7aT+Wm3/p+NKSWBcwUJDLBAGc04e9Ridu3GN+vV4Fb3eW03sGewBVxm7NLWuzLDbTbSMFtK0ah1Os+KHYGBbaotojlIk+UIuUZUTK7e2NnaZikjm3a6geqyekvDYcJxGsHDotSaY4sn0m/kxoutMu/nAzepvgNSynjRNea3zsi9mmC0t+9p9uCOR2SNQLY4W61FkI6i4aVOp/vFdmMFycXF/492Sdi52p4wvonIyyB8Y092lzCGj/3kSX1TINoeHPju6EUQBkWoVKb4STh6hwIOKjpASrYYoss++cl8Gdbf3vVS11vBqC5B0Fa/d1i5PgjTLBx9I6t1nM6b4Ct85o+0dCSB65ZfIC0e+TP8CjbnRfscH3zwwQcffPDBBx988MEHH3zwwTAEt/Qy5Zmdpzi9LeUkVIoYEkLc6RIcjhA5Dpx1w0EfmvNnCJnsAc0mY8unynVBKw1NtyWgOepnjtNbBoNxnmpVZd2sYpMlFVH+cB4fH87LwIfz+PhwXgY+nMfHh/My8OE8Pj6cLcHf7XantuTJa87+sWw8NCOkanyUG/dwXn8bJnT+8XgyFmZZ77qvW3PSv+Z6cyhAcwhP+vSabA8z5yR80MO8yTPom2qerw9Y3xrg/C7e6zXnqwvdh/yyp+CZ1scGAXS563Ks9tWvfJkTQN0nVzgecJvqRBCGdTl+A+foitp8MEIwyF5EUtZ7R0geIwjc2gzHV5zPafVw1K2wvckAT0wiBMFC2b4QVLdEqcLJKV/zIn7AdQzk3C4E8pOB815JgCPwZgqaBVjOEiQ4ZXGRF5xZgri48+ZcKImWkEib3+kbe6tIwwm3yUoJ0mWzEeB5SOW8S7V5ra5WP/2btjGIezgnDnsj1Gbsa/PkpX0bftMG3Te6hMy2qvEXMKSxYboPVuS8UU9upo01G94SUwIsKvwXnEu147/DTHsj/ecr7yVuLqRnepHUsPWNfb7enXEC58BEuXy2I6e5bU0fkx2dpue8EdWO1dg+mY8cJEKlKXaOmaFxqlKuchI1yYstZ0+kLDcmTlfSHZWozu0QDyeq5afjHF0E5UCE2glfpEykewmBU/XsNpETPb2s3f9IMMzCwAuuOZZ+yDknLQsEb+HdC/ZP1L4i6ZSJEUpYlwb2UDWOHd4YhXrOnpgpCw50FBb2sRGM8us9+Ho6sG3Jy33KnDHMryWnrxyVvGFa367d54qdgIlpvS06fYdxjrhdQPjKB+Uka4kIVQfWAuOQK8qZ7eKobZPC2c+Fd8YOHwzaTZow5zL9Fro966hdzrDwuOuyiXO6YNJ+qW6MuVO6gHHmZzrBZ0eLE8L+Q4jO8+3h8NLp59Qku0cN50C0eaCV/pa9DUo7Y+Ix4/8RazjrNx/uqTwJlsfXk2AGKGdeQwzI91o/GEGu3VyBgLwctc4BxvWBixLnk3g0GE4FJ4v1XahU0L/yd/qWORNH6zJHTIWh6sX5ipwLdnvNVhFGGjMXgZV+Vb5PieRO3dUO570gZALEojNMMrqCHcwe0aLFopz12dJ3ejNtYecj/3nDmYkZavf1sbZU0Dsq5tfnPAqcd4Uo5EdHRNRm6wvoHygHcOxyNlUxpj6Hoawg79MNZ9ZBb9rGTJfpqTusxNrrA2lazlfBHBGpGBwrhY31gqPqVw8ELWdTeVsmSWiYELJyJA1n1tjgWdNi7HS9jVqDnsrgjPNF9LGUTcD0vB1kYEH1r/FyWp/E8EiveZLxECiPqX7FmZb4NNZ0Z8Nx/f/sa/acO0Q5d7wmrFTMYt/PNGOm1dzq1VPGGZsW8qkCmiTHK0nVnOkcCxs3n1Mdg9XfqToan0yxVmYNpFCY0WmDc9t6Wmyf9JtsBM7GYtX0MC5sfCdqfGvOofB3LUJhEkZrjWmGgx7OGjHzGrLYAKolte77fQpWkJfa2uXJvqaxMe0JuOrCtAuCnsq6Gs5q0sEWqo10qLso5Wwu9krVyXxUzl0QXSNzYq68SIt01yrGbPxrylrOinJ4hjmkwjkWOBszF4S2eohxkl7OVAdh5bE0RvxFY5VzO7dA3b449CipOiDAOBvr6DVj0Qs5s25ZWUR6+qA5n4bKGQtyRsbGMufS1eTHlZK00yUGy/kqcDbWQ7g1NMwDCu2W9fgd93XRQOjP1J6Bnkgw51zPcDz2L9RxewaezkFqU93LmZkl45ux2FD1d1oN0Hy6YSx0/rvAfwDnounCez5LEjPGuN1WjpEXAZo5SS9netAcNkVqT6IbwhwY492QYNipnqOeBQp5LsljNmItPOYl3I67F6DT+V7OVGuM56hQ0TZvfhJdPN3NGprNRICF4no6tBIz4LEBsZhnQS8NyVLr5cy+oKGmddSddTEX0FBNlb4ZtZjUHzR7bTXU2BAv4CQUbaXGYVCB9V7OzM8i+qkSG2SpsKjUCdZ2/6AzpeOzVH1jBpVzG/hyuS1gHRoMSLbt58xnabp+x4oSs055pAYH6aaxbIbB5rgR6P5bD00M0Ocxt9Y3oSrkONoxo7Na18+5nS2qkwE+XHJ3nR3dpQlXHHn0hkmHHbiqORAxuj/Ds4mzEC4l7MFshNbp4xVAcQllAGc+9ikVNAM+WPL/ObFIL5aTj/nZMK1YeXVfnEnSOVdhV3dv4rzS+CZM0KiQ7Ng6r54sWPkBnNtQJr6JhuwkxFzbqzzghhxxeIsOPMghrnjwxki0euuwaayNezZofRM2++EBRSmEwpa1XO6tDuEctcsBMNs2P42SZxupcUXDceMLsPDGVp3PYespd4KrGbtMcBrQb7G7ssbGdYyV6Jvk9MqV+5/YYbVbou0Dyj1qEOfVuV2aIBCm+fNSiEU3umFLXwhoYOhkz8sNC6sJ3Y4u1tDDkGSX5wO1jetwgmldUvVNuD7WFVyyOK4qRfD7A65egzivNuJ8rjoRXvinA6U52RG/aCx38+4ak9TY/X7BWfBNmC7fOvfqrFaJtm0Y59XGNa74AWVKdjSXH1ED7r6DTI1x3di85s4XCVwmwodxekVQa9lkzkn4pfUQvon+1QjUBO/9Qv9sAjTT9Ehcmeg0bliaOfOO0YbUnob5FS4EVhJn7+u8y7Wko4vmdgTf9KGvULeqjB39FEq7no8QM/t0P4bGJfLZ+N6qmgc1siHdBIfI7fwqP14vR0P8YCOXxCKYGF3lXSY/HOvXNiocczmtA4GQj9iN86ut1krDxeK44cdA6loIZlIkqaivs6BafjrEJ2PMJLnUpYLqPwiC7OW5DN9xaa4RaRpjUNxfedW7A2oa13WGYCqWgttV6Tgw1/7uXNkZ2PX5TiHho0p1s1hxwctfkda0BHv/nL+o8hMl+zgr0iJ7fm36iwGdg0N+S4vH87rtzxJsGqe3Z+hJjY/P4mEKgu+eaaYq23dwyEphpo94n+j87115x/ZXm/DaeeJ/sWToJRlk4p8AAAAASUVORK5CYII=">
            <a:extLst>
              <a:ext uri="{FF2B5EF4-FFF2-40B4-BE49-F238E27FC236}">
                <a16:creationId xmlns:a16="http://schemas.microsoft.com/office/drawing/2014/main" id="{9223A398-C879-076B-AE61-94FB2F2359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85" b="62019" l="9877" r="90535">
                        <a14:foregroundMark x1="26337" y1="21635" x2="26337" y2="21635"/>
                        <a14:foregroundMark x1="37449" y1="24038" x2="37449" y2="24038"/>
                        <a14:foregroundMark x1="37037" y1="14423" x2="37037" y2="14423"/>
                        <a14:foregroundMark x1="45267" y1="25962" x2="45267" y2="25962"/>
                        <a14:foregroundMark x1="46502" y1="14423" x2="46502" y2="14423"/>
                        <a14:foregroundMark x1="52263" y1="25000" x2="52263" y2="25000"/>
                        <a14:foregroundMark x1="61317" y1="25962" x2="61317" y2="25962"/>
                        <a14:foregroundMark x1="54321" y1="13462" x2="54321" y2="13462"/>
                        <a14:foregroundMark x1="53909" y1="6731" x2="53909" y2="6731"/>
                        <a14:foregroundMark x1="53909" y1="2885" x2="53909" y2="2885"/>
                        <a14:foregroundMark x1="90535" y1="25962" x2="90535" y2="25962"/>
                        <a14:foregroundMark x1="42387" y1="62019" x2="42387" y2="6201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040"/>
          <a:stretch/>
        </p:blipFill>
        <p:spPr bwMode="auto">
          <a:xfrm>
            <a:off x="4938711" y="4643217"/>
            <a:ext cx="2314575" cy="134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06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Terraform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 to automatically build, change, and version public cloud infrastructure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EF30E-69FD-408B-9A66-26E23FCAF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4650" y="417951"/>
            <a:ext cx="1079150" cy="121990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F409AD2-EC87-FFBD-FDBA-2EC7012E4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952" y="3283888"/>
            <a:ext cx="6076095" cy="17524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8644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AWS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164594" y="446601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619766" y="446601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639731" y="446600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704" y="485047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77783" y="485047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3034753" y="397764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0" y="412321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898774" y="330071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619765" y="253178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3034754" y="194627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4" y="204941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0" y="209417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639732" y="253178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7044120" y="194627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177782" y="291625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918739" y="3300716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6EEB4DD0-E328-9220-C30A-35E53E4C7453}"/>
              </a:ext>
            </a:extLst>
          </p:cNvPr>
          <p:cNvSpPr/>
          <p:nvPr/>
        </p:nvSpPr>
        <p:spPr>
          <a:xfrm>
            <a:off x="763327" y="3886229"/>
            <a:ext cx="10122009" cy="2248483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14D3013-1923-2DCD-A95E-6FA7FDC431EF}"/>
              </a:ext>
            </a:extLst>
          </p:cNvPr>
          <p:cNvSpPr/>
          <p:nvPr/>
        </p:nvSpPr>
        <p:spPr>
          <a:xfrm>
            <a:off x="2740769" y="1836262"/>
            <a:ext cx="3901927" cy="2040191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046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Elastic Compute Cloud (EC2) to deploy our application</a:t>
            </a:r>
          </a:p>
          <a:p>
            <a:pPr lvl="1"/>
            <a:r>
              <a:rPr lang="en-US" dirty="0"/>
              <a:t>Security groups</a:t>
            </a:r>
          </a:p>
          <a:p>
            <a:pPr lvl="1"/>
            <a:r>
              <a:rPr lang="en-US" dirty="0"/>
              <a:t>Elastic IP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C1E508-A52A-4971-A179-36A48ADFB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753" y="457654"/>
            <a:ext cx="1862047" cy="114050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07EBDAD-1FD3-B40A-87C5-9B67DBCF6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13" y="3360266"/>
            <a:ext cx="9944173" cy="23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56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Solution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675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Critical Points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941957" y="440240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397129" y="440240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417094" y="440239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46067" y="478686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955146" y="478686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2812116" y="391403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263" y="405960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676137" y="323710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397128" y="246817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2812117" y="188266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867" y="198580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113" y="203056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417095" y="246817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6821483" y="188266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5955145" y="285264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696102" y="3237106"/>
            <a:ext cx="2" cy="1165293"/>
          </a:xfrm>
          <a:prstGeom prst="straightConnector1">
            <a:avLst/>
          </a:prstGeom>
          <a:ln w="571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015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Critical Points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941957" y="4402400"/>
            <a:ext cx="1704110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397129" y="4402402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417094" y="4402399"/>
            <a:ext cx="2558015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46067" y="4786864"/>
            <a:ext cx="751062" cy="2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955146" y="4786863"/>
            <a:ext cx="1461948" cy="3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2812116" y="3914030"/>
            <a:ext cx="7433721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263" y="405960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676137" y="3237106"/>
            <a:ext cx="1" cy="1165296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397128" y="2468179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2812117" y="1882666"/>
            <a:ext cx="3424355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867" y="198580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113" y="203056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417095" y="2468179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6821483" y="1882666"/>
            <a:ext cx="3424355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5955145" y="2852643"/>
            <a:ext cx="1461950" cy="0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696102" y="3237106"/>
            <a:ext cx="2" cy="1165293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71600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Critical Points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941957" y="4402400"/>
            <a:ext cx="1704110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397130" y="4402402"/>
            <a:ext cx="2256248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8896038" y="4402399"/>
            <a:ext cx="2558014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46067" y="4786864"/>
            <a:ext cx="751063" cy="2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 flipV="1">
            <a:off x="5653378" y="4786863"/>
            <a:ext cx="510480" cy="3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2727297" y="4035928"/>
            <a:ext cx="8997484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263" y="405960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4676135" y="3237106"/>
            <a:ext cx="2" cy="1165293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397128" y="2468179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2812117" y="1882666"/>
            <a:ext cx="3424355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867" y="198580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056" y="203056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8896038" y="2468179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8300426" y="1882666"/>
            <a:ext cx="3424355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5955145" y="2852643"/>
            <a:ext cx="2940893" cy="0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10175045" y="3237106"/>
            <a:ext cx="2" cy="1165293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70D14B7E-B2E8-D44D-9F76-43A117366100}"/>
              </a:ext>
            </a:extLst>
          </p:cNvPr>
          <p:cNvSpPr/>
          <p:nvPr/>
        </p:nvSpPr>
        <p:spPr>
          <a:xfrm>
            <a:off x="6163858" y="4402399"/>
            <a:ext cx="2153842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dockerhub</a:t>
            </a:r>
            <a:endParaRPr lang="de-DE" dirty="0"/>
          </a:p>
        </p:txBody>
      </p: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D9F0D3DE-92F8-BAFA-2875-037DC3C725F9}"/>
              </a:ext>
            </a:extLst>
          </p:cNvPr>
          <p:cNvCxnSpPr>
            <a:cxnSpLocks/>
            <a:stCxn id="22" idx="3"/>
            <a:endCxn id="6" idx="1"/>
          </p:cNvCxnSpPr>
          <p:nvPr/>
        </p:nvCxnSpPr>
        <p:spPr>
          <a:xfrm>
            <a:off x="8317700" y="4786863"/>
            <a:ext cx="578338" cy="0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80695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Critical Points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BBC58EA-FF95-B3F9-9EA9-A98430AFF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450831"/>
            <a:ext cx="5730612" cy="224775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67958CC-0830-D63A-2BC6-C0B189A4BC9F}"/>
              </a:ext>
            </a:extLst>
          </p:cNvPr>
          <p:cNvSpPr txBox="1"/>
          <p:nvPr/>
        </p:nvSpPr>
        <p:spPr>
          <a:xfrm>
            <a:off x="6965343" y="2725695"/>
            <a:ext cx="4715123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…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&amp; </a:t>
            </a:r>
            <a:r>
              <a:rPr lang="de-DE" dirty="0" err="1"/>
              <a:t>docker-compose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EC2?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…</a:t>
            </a:r>
            <a:r>
              <a:rPr lang="de-DE" dirty="0" err="1"/>
              <a:t>put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containers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EC2?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…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via </a:t>
            </a:r>
            <a:r>
              <a:rPr lang="de-DE" dirty="0" err="1"/>
              <a:t>docker-compose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050697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Solution 1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6199A442-C040-E2A2-6523-D9500BEF3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036" y="2786037"/>
            <a:ext cx="7941076" cy="3114784"/>
          </a:xfrm>
          <a:prstGeom prst="rect">
            <a:avLst/>
          </a:prstGeom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695DB685-95D5-A78F-2B63-74114659637B}"/>
              </a:ext>
            </a:extLst>
          </p:cNvPr>
          <p:cNvSpPr txBox="1"/>
          <p:nvPr/>
        </p:nvSpPr>
        <p:spPr>
          <a:xfrm>
            <a:off x="2748501" y="1690688"/>
            <a:ext cx="2719346" cy="646331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5C4EE5"/>
                </a:solidFill>
                <a:latin typeface="+mj-lt"/>
              </a:rPr>
              <a:t>1)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Install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docker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&amp;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docker-compose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in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user_data</a:t>
            </a:r>
            <a:endParaRPr lang="de-DE" dirty="0">
              <a:solidFill>
                <a:srgbClr val="5C4EE5"/>
              </a:solidFill>
              <a:latin typeface="+mj-lt"/>
            </a:endParaRPr>
          </a:p>
        </p:txBody>
      </p:sp>
      <p:pic>
        <p:nvPicPr>
          <p:cNvPr id="41" name="Grafik 40" descr="Pfeil: Kurve im Uhrzeigersinn">
            <a:extLst>
              <a:ext uri="{FF2B5EF4-FFF2-40B4-BE49-F238E27FC236}">
                <a16:creationId xmlns:a16="http://schemas.microsoft.com/office/drawing/2014/main" id="{9096820B-E352-BBBB-0D9B-9D03650E2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4108174" y="2337019"/>
            <a:ext cx="914400" cy="914400"/>
          </a:xfrm>
          <a:prstGeom prst="rect">
            <a:avLst/>
          </a:prstGeom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E5644BF3-453B-A266-43DB-4E6B8B5F70DA}"/>
              </a:ext>
            </a:extLst>
          </p:cNvPr>
          <p:cNvSpPr txBox="1"/>
          <p:nvPr/>
        </p:nvSpPr>
        <p:spPr>
          <a:xfrm>
            <a:off x="9692409" y="4829676"/>
            <a:ext cx="17585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  <a:latin typeface="+mj-lt"/>
              </a:rPr>
              <a:t>2) SSH </a:t>
            </a:r>
            <a:r>
              <a:rPr lang="de-DE" dirty="0" err="1">
                <a:solidFill>
                  <a:srgbClr val="0070C0"/>
                </a:solidFill>
                <a:latin typeface="+mj-lt"/>
              </a:rPr>
              <a:t>into</a:t>
            </a:r>
            <a:r>
              <a:rPr lang="de-DE" dirty="0">
                <a:solidFill>
                  <a:srgbClr val="0070C0"/>
                </a:solidFill>
                <a:latin typeface="+mj-lt"/>
              </a:rPr>
              <a:t> EC2</a:t>
            </a:r>
          </a:p>
        </p:txBody>
      </p:sp>
      <p:pic>
        <p:nvPicPr>
          <p:cNvPr id="43" name="Grafik 42" descr="Pfeil: Kurve im Uhrzeigersinn">
            <a:extLst>
              <a:ext uri="{FF2B5EF4-FFF2-40B4-BE49-F238E27FC236}">
                <a16:creationId xmlns:a16="http://schemas.microsoft.com/office/drawing/2014/main" id="{F1BDDEB8-7110-E081-F645-DB8C0B756A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008384">
            <a:off x="8753248" y="4852820"/>
            <a:ext cx="914400" cy="914400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C7FB633A-15C0-45C9-D522-A0A4AE83189B}"/>
              </a:ext>
            </a:extLst>
          </p:cNvPr>
          <p:cNvSpPr txBox="1"/>
          <p:nvPr/>
        </p:nvSpPr>
        <p:spPr>
          <a:xfrm>
            <a:off x="9364547" y="2501226"/>
            <a:ext cx="2613142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3) Upload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app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via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github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.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zip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-Link and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docker-compose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up</a:t>
            </a:r>
            <a:endParaRPr lang="de-DE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45" name="Grafik 44" descr="Pfeil: Kurve im Uhrzeigersinn">
            <a:extLst>
              <a:ext uri="{FF2B5EF4-FFF2-40B4-BE49-F238E27FC236}">
                <a16:creationId xmlns:a16="http://schemas.microsoft.com/office/drawing/2014/main" id="{1819F6B2-AFDA-C582-2467-C2EDC7439D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3055667" flipV="1">
            <a:off x="8400605" y="2487667"/>
            <a:ext cx="914400" cy="93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57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3EAFD23-835D-BE75-950B-784D8824F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704" y="2787382"/>
            <a:ext cx="9294109" cy="32537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Solution 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95DB685-95D5-A78F-2B63-74114659637B}"/>
              </a:ext>
            </a:extLst>
          </p:cNvPr>
          <p:cNvSpPr txBox="1"/>
          <p:nvPr/>
        </p:nvSpPr>
        <p:spPr>
          <a:xfrm>
            <a:off x="2056737" y="1663601"/>
            <a:ext cx="2719346" cy="646331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5C4EE5"/>
                </a:solidFill>
                <a:latin typeface="+mj-lt"/>
              </a:rPr>
              <a:t>1)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Install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docker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&amp;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docker-compose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in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user_data</a:t>
            </a:r>
            <a:endParaRPr lang="de-DE" dirty="0">
              <a:solidFill>
                <a:srgbClr val="5C4EE5"/>
              </a:solidFill>
              <a:latin typeface="+mj-lt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5644BF3-453B-A266-43DB-4E6B8B5F70DA}"/>
              </a:ext>
            </a:extLst>
          </p:cNvPr>
          <p:cNvSpPr txBox="1"/>
          <p:nvPr/>
        </p:nvSpPr>
        <p:spPr>
          <a:xfrm>
            <a:off x="10372992" y="4828059"/>
            <a:ext cx="17585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  <a:latin typeface="+mj-lt"/>
              </a:rPr>
              <a:t>2) SSH </a:t>
            </a:r>
            <a:r>
              <a:rPr lang="de-DE" dirty="0" err="1">
                <a:solidFill>
                  <a:srgbClr val="0070C0"/>
                </a:solidFill>
                <a:latin typeface="+mj-lt"/>
              </a:rPr>
              <a:t>into</a:t>
            </a:r>
            <a:r>
              <a:rPr lang="de-DE" dirty="0">
                <a:solidFill>
                  <a:srgbClr val="0070C0"/>
                </a:solidFill>
                <a:latin typeface="+mj-lt"/>
              </a:rPr>
              <a:t> EC2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7FB633A-15C0-45C9-D522-A0A4AE83189B}"/>
              </a:ext>
            </a:extLst>
          </p:cNvPr>
          <p:cNvSpPr txBox="1"/>
          <p:nvPr/>
        </p:nvSpPr>
        <p:spPr>
          <a:xfrm>
            <a:off x="9253025" y="1273196"/>
            <a:ext cx="2613142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3) Upload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composefile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and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database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files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with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scp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, and do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docker-compose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up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with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dockerhub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-images</a:t>
            </a:r>
          </a:p>
        </p:txBody>
      </p:sp>
      <p:pic>
        <p:nvPicPr>
          <p:cNvPr id="45" name="Grafik 44" descr="Pfeil: Kurve im Uhrzeigersinn">
            <a:extLst>
              <a:ext uri="{FF2B5EF4-FFF2-40B4-BE49-F238E27FC236}">
                <a16:creationId xmlns:a16="http://schemas.microsoft.com/office/drawing/2014/main" id="{1819F6B2-AFDA-C582-2467-C2EDC7439D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88605" flipV="1">
            <a:off x="8475480" y="2046821"/>
            <a:ext cx="914400" cy="933703"/>
          </a:xfrm>
          <a:prstGeom prst="rect">
            <a:avLst/>
          </a:prstGeom>
        </p:spPr>
      </p:pic>
      <p:pic>
        <p:nvPicPr>
          <p:cNvPr id="41" name="Grafik 40" descr="Pfeil: Kurve im Uhrzeigersinn">
            <a:extLst>
              <a:ext uri="{FF2B5EF4-FFF2-40B4-BE49-F238E27FC236}">
                <a16:creationId xmlns:a16="http://schemas.microsoft.com/office/drawing/2014/main" id="{9096820B-E352-BBBB-0D9B-9D03650E26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3416410" y="2305314"/>
            <a:ext cx="914400" cy="914400"/>
          </a:xfrm>
          <a:prstGeom prst="rect">
            <a:avLst/>
          </a:prstGeom>
        </p:spPr>
      </p:pic>
      <p:pic>
        <p:nvPicPr>
          <p:cNvPr id="12" name="Grafik 11" descr="Pfeil: Kurve im Uhrzeigersinn">
            <a:extLst>
              <a:ext uri="{FF2B5EF4-FFF2-40B4-BE49-F238E27FC236}">
                <a16:creationId xmlns:a16="http://schemas.microsoft.com/office/drawing/2014/main" id="{3885A69E-1144-105D-A882-2A31C7FAD3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008384">
            <a:off x="9533181" y="47762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5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Contents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C9941A-6BA6-4874-8167-DE2F3CDEA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Starting point</a:t>
            </a:r>
          </a:p>
          <a:p>
            <a:r>
              <a:rPr lang="de-DE"/>
              <a:t>GitHub Actions</a:t>
            </a:r>
          </a:p>
          <a:p>
            <a:r>
              <a:rPr lang="de-DE"/>
              <a:t>Terraform &amp; AWS</a:t>
            </a:r>
          </a:p>
          <a:p>
            <a:r>
              <a:rPr lang="de-DE"/>
              <a:t>Solution 1</a:t>
            </a:r>
          </a:p>
          <a:p>
            <a:r>
              <a:rPr lang="de-DE"/>
              <a:t>Solution 2</a:t>
            </a:r>
          </a:p>
          <a:p>
            <a:r>
              <a:rPr lang="de-DE"/>
              <a:t>Working Demo</a:t>
            </a:r>
          </a:p>
        </p:txBody>
      </p:sp>
    </p:spTree>
    <p:extLst>
      <p:ext uri="{BB962C8B-B14F-4D97-AF65-F5344CB8AC3E}">
        <p14:creationId xmlns:p14="http://schemas.microsoft.com/office/powerpoint/2010/main" val="2421726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ED725C0A-64A6-40CB-92B2-245C3C8F3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673" y="128750"/>
            <a:ext cx="8210654" cy="6600499"/>
          </a:xfrm>
        </p:spPr>
      </p:pic>
    </p:spTree>
    <p:extLst>
      <p:ext uri="{BB962C8B-B14F-4D97-AF65-F5344CB8AC3E}">
        <p14:creationId xmlns:p14="http://schemas.microsoft.com/office/powerpoint/2010/main" val="3213323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ED725C0A-64A6-40CB-92B2-245C3C8F3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673" y="128750"/>
            <a:ext cx="8210654" cy="6600499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4C43598-254E-42A3-A873-E9DE551DF40B}"/>
              </a:ext>
            </a:extLst>
          </p:cNvPr>
          <p:cNvSpPr/>
          <p:nvPr/>
        </p:nvSpPr>
        <p:spPr>
          <a:xfrm>
            <a:off x="1418897" y="2081048"/>
            <a:ext cx="7683062" cy="10405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F89D9B-D28C-4593-BCB5-8437E76ED3D2}"/>
              </a:ext>
            </a:extLst>
          </p:cNvPr>
          <p:cNvSpPr/>
          <p:nvPr/>
        </p:nvSpPr>
        <p:spPr>
          <a:xfrm>
            <a:off x="7147034" y="3121571"/>
            <a:ext cx="1613338" cy="148195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B05F31-F8A8-4C31-969B-B15C8141EB9C}"/>
              </a:ext>
            </a:extLst>
          </p:cNvPr>
          <p:cNvSpPr/>
          <p:nvPr/>
        </p:nvSpPr>
        <p:spPr>
          <a:xfrm>
            <a:off x="1644869" y="4382815"/>
            <a:ext cx="3547242" cy="247518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925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Solution 1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Deployment</a:t>
            </a:r>
            <a:r>
              <a:rPr lang="de-DE" dirty="0"/>
              <a:t> via .</a:t>
            </a:r>
            <a:r>
              <a:rPr lang="de-DE" dirty="0" err="1"/>
              <a:t>zip</a:t>
            </a:r>
            <a:r>
              <a:rPr lang="de-DE" dirty="0"/>
              <a:t> link:</a:t>
            </a:r>
          </a:p>
          <a:p>
            <a:pPr marL="0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1) Installation of Docker and Docker </a:t>
            </a:r>
            <a:r>
              <a:rPr lang="de-DE" dirty="0" err="1"/>
              <a:t>Compose</a:t>
            </a:r>
            <a:r>
              <a:rPr lang="de-DE" dirty="0"/>
              <a:t> SSH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EC2 </a:t>
            </a:r>
            <a:r>
              <a:rPr lang="de-DE" dirty="0" err="1"/>
              <a:t>instance</a:t>
            </a:r>
            <a:endParaRPr lang="de-DE" dirty="0"/>
          </a:p>
          <a:p>
            <a:pPr lvl="1"/>
            <a:r>
              <a:rPr lang="de-DE" dirty="0"/>
              <a:t>Installation of Docker and Docker </a:t>
            </a:r>
            <a:r>
              <a:rPr lang="de-DE" dirty="0" err="1"/>
              <a:t>Compose</a:t>
            </a:r>
            <a:r>
              <a:rPr lang="de-DE" dirty="0"/>
              <a:t> on EC2</a:t>
            </a:r>
          </a:p>
          <a:p>
            <a:pPr lvl="1"/>
            <a:r>
              <a:rPr lang="de-DE" dirty="0"/>
              <a:t>Upload of </a:t>
            </a:r>
            <a:r>
              <a:rPr lang="de-DE" dirty="0" err="1"/>
              <a:t>application</a:t>
            </a:r>
            <a:r>
              <a:rPr lang="de-DE" dirty="0"/>
              <a:t> via .</a:t>
            </a:r>
            <a:r>
              <a:rPr lang="de-DE" dirty="0" err="1"/>
              <a:t>zip</a:t>
            </a:r>
            <a:r>
              <a:rPr lang="de-DE" dirty="0"/>
              <a:t> link </a:t>
            </a:r>
            <a:r>
              <a:rPr lang="de-DE" dirty="0" err="1"/>
              <a:t>from</a:t>
            </a:r>
            <a:r>
              <a:rPr lang="de-DE" dirty="0"/>
              <a:t> GitHub Repo </a:t>
            </a:r>
            <a:r>
              <a:rPr lang="de-DE" dirty="0" err="1"/>
              <a:t>to</a:t>
            </a:r>
            <a:r>
              <a:rPr lang="de-DE" dirty="0"/>
              <a:t> EC2</a:t>
            </a:r>
          </a:p>
          <a:p>
            <a:pPr lvl="1"/>
            <a:r>
              <a:rPr lang="de-DE" dirty="0"/>
              <a:t>Docker-</a:t>
            </a:r>
            <a:r>
              <a:rPr lang="de-DE" dirty="0" err="1"/>
              <a:t>compose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on EC2</a:t>
            </a:r>
          </a:p>
        </p:txBody>
      </p:sp>
    </p:spTree>
    <p:extLst>
      <p:ext uri="{BB962C8B-B14F-4D97-AF65-F5344CB8AC3E}">
        <p14:creationId xmlns:p14="http://schemas.microsoft.com/office/powerpoint/2010/main" val="3653631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Solution 2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Deployment via DockerHub:</a:t>
            </a:r>
          </a:p>
          <a:p>
            <a:pPr marL="0" indent="0">
              <a:buNone/>
            </a:pPr>
            <a:endParaRPr lang="de-DE"/>
          </a:p>
          <a:p>
            <a:pPr lvl="1"/>
            <a:r>
              <a:rPr lang="de-DE"/>
              <a:t>1. workflow</a:t>
            </a:r>
          </a:p>
          <a:p>
            <a:pPr lvl="2"/>
            <a:r>
              <a:rPr lang="de-DE"/>
              <a:t>Push images to DockerHub</a:t>
            </a:r>
          </a:p>
          <a:p>
            <a:pPr lvl="1"/>
            <a:r>
              <a:rPr lang="de-DE"/>
              <a:t>2. workflow:</a:t>
            </a:r>
          </a:p>
          <a:p>
            <a:pPr lvl="2"/>
            <a:r>
              <a:rPr lang="de-DE"/>
              <a:t>SSH to access EC2 instance</a:t>
            </a:r>
          </a:p>
          <a:p>
            <a:pPr lvl="2"/>
            <a:r>
              <a:rPr lang="de-DE"/>
              <a:t>Installation of Docker and Docker Compose on EC2</a:t>
            </a:r>
          </a:p>
          <a:p>
            <a:pPr lvl="2"/>
            <a:r>
              <a:rPr lang="de-DE"/>
              <a:t>Loading of images from DockerHub to EC2</a:t>
            </a:r>
          </a:p>
          <a:p>
            <a:pPr lvl="2"/>
            <a:r>
              <a:rPr lang="de-DE"/>
              <a:t>Docker-compose up on EC2 with docker-compose.dockerhub.yml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14F07-129D-42EC-AD24-46C50F053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708" y="2246038"/>
            <a:ext cx="2791864" cy="78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75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Working Demo</a:t>
            </a:r>
            <a:endParaRPr lang="de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See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magic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8851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4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Idea</a:t>
            </a:r>
            <a:r>
              <a:rPr lang="de-DE" dirty="0"/>
              <a:t> and Tools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44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Starting Point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512"/>
            <a:ext cx="10515600" cy="1408907"/>
          </a:xfrm>
        </p:spPr>
        <p:txBody>
          <a:bodyPr/>
          <a:lstStyle/>
          <a:p>
            <a:r>
              <a:rPr lang="en-US" dirty="0"/>
              <a:t>Docker-based web application for managing apartments</a:t>
            </a:r>
          </a:p>
          <a:p>
            <a:r>
              <a:rPr lang="en-US" dirty="0"/>
              <a:t>Consists of several containers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190E0C8-ED1A-8E6C-64F0-1D921312E6FB}"/>
              </a:ext>
            </a:extLst>
          </p:cNvPr>
          <p:cNvSpPr/>
          <p:nvPr/>
        </p:nvSpPr>
        <p:spPr>
          <a:xfrm>
            <a:off x="2657724" y="2955492"/>
            <a:ext cx="2234433" cy="947015"/>
          </a:xfrm>
          <a:prstGeom prst="roundRect">
            <a:avLst/>
          </a:prstGeom>
          <a:solidFill>
            <a:srgbClr val="51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    Apartments    </a:t>
            </a:r>
          </a:p>
        </p:txBody>
      </p:sp>
      <p:pic>
        <p:nvPicPr>
          <p:cNvPr id="12" name="Grafik 11" descr="Datenbank">
            <a:extLst>
              <a:ext uri="{FF2B5EF4-FFF2-40B4-BE49-F238E27FC236}">
                <a16:creationId xmlns:a16="http://schemas.microsoft.com/office/drawing/2014/main" id="{2354B38B-1F58-2DB2-BD6A-B8E64D0DF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7883" y="3186890"/>
            <a:ext cx="499568" cy="499568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21961B4-16F3-C528-70EE-818E4631F9FC}"/>
              </a:ext>
            </a:extLst>
          </p:cNvPr>
          <p:cNvSpPr/>
          <p:nvPr/>
        </p:nvSpPr>
        <p:spPr>
          <a:xfrm>
            <a:off x="838200" y="5000003"/>
            <a:ext cx="2234433" cy="947015"/>
          </a:xfrm>
          <a:prstGeom prst="roundRect">
            <a:avLst/>
          </a:prstGeom>
          <a:solidFill>
            <a:srgbClr val="51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    Reserve    </a:t>
            </a:r>
          </a:p>
        </p:txBody>
      </p:sp>
      <p:pic>
        <p:nvPicPr>
          <p:cNvPr id="14" name="Grafik 13" descr="Datenbank">
            <a:extLst>
              <a:ext uri="{FF2B5EF4-FFF2-40B4-BE49-F238E27FC236}">
                <a16:creationId xmlns:a16="http://schemas.microsoft.com/office/drawing/2014/main" id="{418EEC16-AAE2-A1BF-645F-C277A803B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79089" y="5223726"/>
            <a:ext cx="499568" cy="499568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5B7D9DB4-02AC-919A-78CE-10618A0D520D}"/>
              </a:ext>
            </a:extLst>
          </p:cNvPr>
          <p:cNvSpPr/>
          <p:nvPr/>
        </p:nvSpPr>
        <p:spPr>
          <a:xfrm>
            <a:off x="4492003" y="5000003"/>
            <a:ext cx="2234433" cy="947015"/>
          </a:xfrm>
          <a:prstGeom prst="roundRect">
            <a:avLst/>
          </a:prstGeom>
          <a:solidFill>
            <a:srgbClr val="51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    Search    </a:t>
            </a:r>
          </a:p>
        </p:txBody>
      </p:sp>
      <p:pic>
        <p:nvPicPr>
          <p:cNvPr id="17" name="Grafik 16" descr="Datenbank">
            <a:extLst>
              <a:ext uri="{FF2B5EF4-FFF2-40B4-BE49-F238E27FC236}">
                <a16:creationId xmlns:a16="http://schemas.microsoft.com/office/drawing/2014/main" id="{DC4E3FAF-9367-6CAB-6440-7BF4287AF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2892" y="5223726"/>
            <a:ext cx="499568" cy="499568"/>
          </a:xfrm>
          <a:prstGeom prst="rect">
            <a:avLst/>
          </a:prstGeom>
        </p:spPr>
      </p:pic>
      <p:pic>
        <p:nvPicPr>
          <p:cNvPr id="19" name="Grafik 18" descr="Übertragen">
            <a:extLst>
              <a:ext uri="{FF2B5EF4-FFF2-40B4-BE49-F238E27FC236}">
                <a16:creationId xmlns:a16="http://schemas.microsoft.com/office/drawing/2014/main" id="{1B159B4A-78EF-F865-5F39-9DDA1784C8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131053">
            <a:off x="2120987" y="4107298"/>
            <a:ext cx="631445" cy="631445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35F219E-EF28-6EDE-E179-950A551CEF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704" y="4104767"/>
            <a:ext cx="2235071" cy="350976"/>
          </a:xfrm>
          <a:prstGeom prst="rect">
            <a:avLst/>
          </a:prstGeom>
        </p:spPr>
      </p:pic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D814E692-3425-F3A9-DE46-FA9C85EAF53E}"/>
              </a:ext>
            </a:extLst>
          </p:cNvPr>
          <p:cNvSpPr/>
          <p:nvPr/>
        </p:nvSpPr>
        <p:spPr>
          <a:xfrm>
            <a:off x="8770984" y="3110776"/>
            <a:ext cx="2174966" cy="268993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5588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Picture 4" descr="data:image/png;base64,iVBORw0KGgoAAAANSUhEUgAAAPMAAADQCAMAAADlEKeVAAAAbFBMVEX///8kl+0AjuwAkOz8//8XlO2/3PkAkuwble0Ajey72fjb6/uZyPV5ufKUxvXn8fy01ffv9/7n8vymz/aHv/P1+v52t/LK4vrV6PvX6fsvm+5irvGQw/RSp/BCoe+jzfZfrPA6n+5Lpe9ssvFIIBcuAAAOgUlEQVR4nO1da4OqLBBOiMAum+attSyt//8fXy+AyCXtvCrubs/5co6H1McZhmEYhtXKHq7E6YI8Lb7NPHAdGe7J9jtNDaBwhkfb7zQ1NJz/opz/Iue/qNt/kfNHt38hPpz/rG7/Rc5/Ubf/Iudfr9vqvOr3y9nBMty17XeaGr4n49eL+YMfjLWEl5flqz+yN++QbJVgUl4+Q/ky2pWXD/JlmNkm8A/YY3n0QXF5+YDky/i60sYAf6AR2yvk0GGl44y+Vr/FD/vfnH+gHzYf58ifjsV7mE+3n+59OhpvYTY5b6ED0/OETIZjLs5RPT6A65RchmIu3Y6bG8JsAV7MTJx3bGRHRTQpnyGYSbdzvohLUuuk55HzTvghSW2r9zycO7dDtn30WXQ7gt3fhBOT6sEsnD1pIgOSiVm9hoazfl5Vc/7HGGAmpaEQZ2JWr+G5UAKoyO2Vy65XXnbkqxgMsMKRoh7Yrm+SbCVs6ssb+XKtjr58dTtEtTfKHN0Bi5lwTIRQzrAqe4plMzY5HipnB9sepCeGYg8rzt4cT764oAs3L6/uIJBR9dxEbgzgd3k5Vi4/qlvflFsfhAf7UMOZzOGYqMazNiTDY4D6sarKA9ypt8bCk791nJ0hBv9/c1afDP1xfM+demskPDlRzXb1VTY/l/Opl7NmqKpazDBE25OznjPJ/cTbh/Hz8ozDvXeeQtXn5Sz2Z71uOwRijAgihCCEMIRFOLoXbk+39TZMBYI4HNc9s6fb2rHKQBuEY/oq9jhrfRITcDriYpBFzvJU8jXc8bq1vf68+npH0A5cPucBcj4P79DjxhMscl6RN5R7TF/Fom6vrm8oNxxxuLIp55P6OxNGjRppOAM95xcxwH/kzFar+jFydFCJ38HKQdyqwb59efmujwGmagxwXU1TsXy96D57sFsychTY38ioe85Zvto8NdFejvT3OCmX5RlDOEzQ+PeEyZJsGGWU237TcRBtDgQOG6vQY5xHKol7syHyvzf3OIXlhHEQYwePEiILlODcnChNGRrKtwSMx6D8eMfnswwERwn+5m+59lZBYD6K+5UMd34sA8HHSMOyZpVogSAIgudoaWOXJXMmdegPY+DE2xGjQfmCOZNLnl/ia5CMvCS7YM7o0P/6/4QF63a93jcFnssdqor+t/83qFPgpWAc90OH5Y5V0+UYvBdhnRETrkgG+qUx+5gwZ2i7UM5owrJMhiVQ6wC76ThropFLwKTJM5rg7hIw4nKUBou022SkmJcBN9v8dJhWzIt0PicWs2ZZxj4mFvNqszwjRvJpKa9Oy+M85djcYHGc0Sgh7Jd4L3dlBoy5nm7AO8v7cwDvJ6e8OI87nZ7y0rzPeXZVLcoTm8GAVVhShyZonl0nbyWjTQwwQ15+jeXIeSbNXr2RozQ95qK8Spai3GCqlQsNFiJnOGdpkoF5WRMDXWakPHgvxLSYwwETsAS3ZO46TJ59Qc+/k9/6PAPMsgO2A9tRMTjDBFKG5cmVnbocVicaeKrMkddYW+zReDYvW0JgTbuhHSlXSG1Rtph1f7aT+Wm3/p+NKSWBcwUJDLBAGc04e9Ridu3GN+vV4Fb3eW03sGewBVxm7NLWuzLDbTbSMFtK0ah1Os+KHYGBbaotojlIk+UIuUZUTK7e2NnaZikjm3a6geqyekvDYcJxGsHDotSaY4sn0m/kxoutMu/nAzepvgNSynjRNea3zsi9mmC0t+9p9uCOR2SNQLY4W61FkI6i4aVOp/vFdmMFycXF/492Sdi52p4wvonIyyB8Y092lzCGj/3kSX1TINoeHPju6EUQBkWoVKb4STh6hwIOKjpASrYYoss++cl8Gdbf3vVS11vBqC5B0Fa/d1i5PgjTLBx9I6t1nM6b4Ct85o+0dCSB65ZfIC0e+TP8CjbnRfscH3zwwQcffPDBBx988MEHH3zwwTAEt/Qy5Zmdpzi9LeUkVIoYEkLc6RIcjhA5Dpx1w0EfmvNnCJnsAc0mY8unynVBKw1NtyWgOepnjtNbBoNxnmpVZd2sYpMlFVH+cB4fH87LwIfz+PhwXgY+nMfHh/My8OE8Pj6cLcHf7XantuTJa87+sWw8NCOkanyUG/dwXn8bJnT+8XgyFmZZ77qvW3PSv+Z6cyhAcwhP+vSabA8z5yR80MO8yTPom2qerw9Y3xrg/C7e6zXnqwvdh/yyp+CZ1scGAXS563Ks9tWvfJkTQN0nVzgecJvqRBCGdTl+A+foitp8MEIwyF5EUtZ7R0geIwjc2gzHV5zPafVw1K2wvckAT0wiBMFC2b4QVLdEqcLJKV/zIn7AdQzk3C4E8pOB815JgCPwZgqaBVjOEiQ4ZXGRF5xZgri48+ZcKImWkEib3+kbe6tIwwm3yUoJ0mWzEeB5SOW8S7V5ra5WP/2btjGIezgnDnsj1Gbsa/PkpX0bftMG3Te6hMy2qvEXMKSxYboPVuS8UU9upo01G94SUwIsKvwXnEu147/DTHsj/ecr7yVuLqRnepHUsPWNfb7enXEC58BEuXy2I6e5bU0fkx2dpue8EdWO1dg+mY8cJEKlKXaOmaFxqlKuchI1yYstZ0+kLDcmTlfSHZWozu0QDyeq5afjHF0E5UCE2glfpEykewmBU/XsNpETPb2s3f9IMMzCwAuuOZZ+yDknLQsEb+HdC/ZP1L4i6ZSJEUpYlwb2UDWOHd4YhXrOnpgpCw50FBb2sRGM8us9+Ho6sG3Jy33KnDHMryWnrxyVvGFa367d54qdgIlpvS06fYdxjrhdQPjKB+Uka4kIVQfWAuOQK8qZ7eKobZPC2c+Fd8YOHwzaTZow5zL9Fro966hdzrDwuOuyiXO6YNJ+qW6MuVO6gHHmZzrBZ0eLE8L+Q4jO8+3h8NLp59Qku0cN50C0eaCV/pa9DUo7Y+Ix4/8RazjrNx/uqTwJlsfXk2AGKGdeQwzI91o/GEGu3VyBgLwctc4BxvWBixLnk3g0GE4FJ4v1XahU0L/yd/qWORNH6zJHTIWh6sX5ipwLdnvNVhFGGjMXgZV+Vb5PieRO3dUO570gZALEojNMMrqCHcwe0aLFopz12dJ3ejNtYecj/3nDmYkZavf1sbZU0Dsq5tfnPAqcd4Uo5EdHRNRm6wvoHygHcOxyNlUxpj6Hoawg79MNZ9ZBb9rGTJfpqTusxNrrA2lazlfBHBGpGBwrhY31gqPqVw8ELWdTeVsmSWiYELJyJA1n1tjgWdNi7HS9jVqDnsrgjPNF9LGUTcD0vB1kYEH1r/FyWp/E8EiveZLxECiPqX7FmZb4NNZ0Z8Nx/f/sa/acO0Q5d7wmrFTMYt/PNGOm1dzq1VPGGZsW8qkCmiTHK0nVnOkcCxs3n1Mdg9XfqToan0yxVmYNpFCY0WmDc9t6Wmyf9JtsBM7GYtX0MC5sfCdqfGvOofB3LUJhEkZrjWmGgx7OGjHzGrLYAKolte77fQpWkJfa2uXJvqaxMe0JuOrCtAuCnsq6Gs5q0sEWqo10qLso5Wwu9krVyXxUzl0QXSNzYq68SIt01yrGbPxrylrOinJ4hjmkwjkWOBszF4S2eohxkl7OVAdh5bE0RvxFY5VzO7dA3b449CipOiDAOBvr6DVj0Qs5s25ZWUR6+qA5n4bKGQtyRsbGMufS1eTHlZK00yUGy/kqcDbWQ7g1NMwDCu2W9fgd93XRQOjP1J6Bnkgw51zPcDz2L9RxewaezkFqU93LmZkl45ux2FD1d1oN0Hy6YSx0/rvAfwDnounCez5LEjPGuN1WjpEXAZo5SS9netAcNkVqT6IbwhwY492QYNipnqOeBQp5LsljNmItPOYl3I67F6DT+V7OVGuM56hQ0TZvfhJdPN3NGprNRICF4no6tBIz4LEBsZhnQS8NyVLr5cy+oKGmddSddTEX0FBNlb4ZtZjUHzR7bTXU2BAv4CQUbaXGYVCB9V7OzM8i+qkSG2SpsKjUCdZ2/6AzpeOzVH1jBpVzG/hyuS1gHRoMSLbt58xnabp+x4oSs055pAYH6aaxbIbB5rgR6P5bD00M0Ocxt9Y3oSrkONoxo7Na18+5nS2qkwE+XHJ3nR3dpQlXHHn0hkmHHbiqORAxuj/Ds4mzEC4l7MFshNbp4xVAcQllAGc+9ikVNAM+WPL/ObFIL5aTj/nZMK1YeXVfnEnSOVdhV3dv4rzS+CZM0KiQ7Ng6r54sWPkBnNtQJr6JhuwkxFzbqzzghhxxeIsOPMghrnjwxki0euuwaayNezZofRM2++EBRSmEwpa1XO6tDuEctcsBMNs2P42SZxupcUXDceMLsPDGVp3PYespd4KrGbtMcBrQb7G7ssbGdYyV6Jvk9MqV+5/YYbVbou0Dyj1qEOfVuV2aIBCm+fNSiEU3umFLXwhoYOhkz8sNC6sJ3Y4u1tDDkGSX5wO1jetwgmldUvVNuD7WFVyyOK4qRfD7A65egzivNuJ8rjoRXvinA6U52RG/aCx38+4ak9TY/X7BWfBNmC7fOvfqrFaJtm0Y59XGNa74AWVKdjSXH1ED7r6DTI1x3di85s4XCVwmwodxekVQa9lkzkn4pfUQvon+1QjUBO/9Qv9sAjTT9Ehcmeg0bliaOfOO0YbUnob5FS4EVhJn7+u8y7Wko4vmdgTf9KGvULeqjB39FEq7no8QM/t0P4bGJfLZ+N6qmgc1siHdBIfI7fwqP14vR0P8YCOXxCKYGF3lXSY/HOvXNiocczmtA4GQj9iN86ut1krDxeK44cdA6loIZlIkqaivs6BafjrEJ2PMJLnUpYLqPwiC7OW5DN9xaa4RaRpjUNxfedW7A2oa13WGYCqWgttV6Tgw1/7uXNkZ2PX5TiHho0p1s1hxwctfkda0BHv/nL+o8hMl+zgr0iJ7fm36iwGdg0N+S4vH87rtzxJsGqe3Z+hJjY/P4mEKgu+eaaYq23dwyEphpo94n+j87115x/ZXm/DaeeJ/sWToJRlk4p8AAAAASUVORK5CYII=">
            <a:extLst>
              <a:ext uri="{FF2B5EF4-FFF2-40B4-BE49-F238E27FC236}">
                <a16:creationId xmlns:a16="http://schemas.microsoft.com/office/drawing/2014/main" id="{633D06FE-098F-4211-25E4-E6F392084C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885" b="62019" l="9877" r="90535">
                        <a14:foregroundMark x1="26337" y1="21635" x2="26337" y2="21635"/>
                        <a14:foregroundMark x1="37449" y1="24038" x2="37449" y2="24038"/>
                        <a14:foregroundMark x1="37037" y1="14423" x2="37037" y2="14423"/>
                        <a14:foregroundMark x1="45267" y1="25962" x2="45267" y2="25962"/>
                        <a14:foregroundMark x1="46502" y1="14423" x2="46502" y2="14423"/>
                        <a14:foregroundMark x1="52263" y1="25000" x2="52263" y2="25000"/>
                        <a14:foregroundMark x1="61317" y1="25962" x2="61317" y2="25962"/>
                        <a14:foregroundMark x1="54321" y1="13462" x2="54321" y2="13462"/>
                        <a14:foregroundMark x1="53909" y1="6731" x2="53909" y2="6731"/>
                        <a14:foregroundMark x1="53909" y1="2885" x2="53909" y2="2885"/>
                        <a14:foregroundMark x1="90535" y1="25962" x2="90535" y2="25962"/>
                        <a14:foregroundMark x1="42387" y1="62019" x2="42387" y2="6201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040"/>
          <a:stretch/>
        </p:blipFill>
        <p:spPr bwMode="auto">
          <a:xfrm>
            <a:off x="8854013" y="3312357"/>
            <a:ext cx="858786" cy="49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91514754-4208-1CFB-F061-A9DF5EBC9569}"/>
              </a:ext>
            </a:extLst>
          </p:cNvPr>
          <p:cNvSpPr txBox="1"/>
          <p:nvPr/>
        </p:nvSpPr>
        <p:spPr>
          <a:xfrm>
            <a:off x="8804206" y="3971912"/>
            <a:ext cx="220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docker-compose.yml</a:t>
            </a:r>
            <a:endParaRPr lang="de-DE" dirty="0"/>
          </a:p>
        </p:txBody>
      </p:sp>
      <p:pic>
        <p:nvPicPr>
          <p:cNvPr id="30" name="Grafik 29" descr="Wiedergeben">
            <a:extLst>
              <a:ext uri="{FF2B5EF4-FFF2-40B4-BE49-F238E27FC236}">
                <a16:creationId xmlns:a16="http://schemas.microsoft.com/office/drawing/2014/main" id="{F1308CAB-6F8C-D107-5D44-D025B652E8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45256" y="4581918"/>
            <a:ext cx="719748" cy="719748"/>
          </a:xfrm>
          <a:prstGeom prst="rect">
            <a:avLst/>
          </a:prstGeom>
        </p:spPr>
      </p:pic>
      <p:pic>
        <p:nvPicPr>
          <p:cNvPr id="31" name="Picture 4" descr="data:image/png;base64,iVBORw0KGgoAAAANSUhEUgAAAPMAAADQCAMAAADlEKeVAAAAbFBMVEX///8kl+0AjuwAkOz8//8XlO2/3PkAkuwble0Ajey72fjb6/uZyPV5ufKUxvXn8fy01ffv9/7n8vymz/aHv/P1+v52t/LK4vrV6PvX6fsvm+5irvGQw/RSp/BCoe+jzfZfrPA6n+5Lpe9ssvFIIBcuAAAOgUlEQVR4nO1da4OqLBBOiMAum+attSyt//8fXy+AyCXtvCrubs/5co6H1McZhmEYhtXKHq7E6YI8Lb7NPHAdGe7J9jtNDaBwhkfb7zQ1NJz/opz/Iue/qNt/kfNHt38hPpz/rG7/Rc5/Ubf/Iudfr9vqvOr3y9nBMty17XeaGr4n49eL+YMfjLWEl5flqz+yN++QbJVgUl4+Q/ky2pWXD/JlmNkm8A/YY3n0QXF5+YDky/i60sYAf6AR2yvk0GGl44y+Vr/FD/vfnH+gHzYf58ifjsV7mE+3n+59OhpvYTY5b6ED0/OETIZjLs5RPT6A65RchmIu3Y6bG8JsAV7MTJx3bGRHRTQpnyGYSbdzvohLUuuk55HzTvghSW2r9zycO7dDtn30WXQ7gt3fhBOT6sEsnD1pIgOSiVm9hoazfl5Vc/7HGGAmpaEQZ2JWr+G5UAKoyO2Vy65XXnbkqxgMsMKRoh7Yrm+SbCVs6ssb+XKtjr58dTtEtTfKHN0Bi5lwTIRQzrAqe4plMzY5HipnB9sepCeGYg8rzt4cT764oAs3L6/uIJBR9dxEbgzgd3k5Vi4/qlvflFsfhAf7UMOZzOGYqMazNiTDY4D6sarKA9ypt8bCk791nJ0hBv9/c1afDP1xfM+demskPDlRzXb1VTY/l/Opl7NmqKpazDBE25OznjPJ/cTbh/Hz8ozDvXeeQtXn5Sz2Z71uOwRijAgihCCEMIRFOLoXbk+39TZMBYI4HNc9s6fb2rHKQBuEY/oq9jhrfRITcDriYpBFzvJU8jXc8bq1vf68+npH0A5cPucBcj4P79DjxhMscl6RN5R7TF/Fom6vrm8oNxxxuLIp55P6OxNGjRppOAM95xcxwH/kzFar+jFydFCJ38HKQdyqwb59efmujwGmagxwXU1TsXy96D57sFsychTY38ioe85Zvto8NdFejvT3OCmX5RlDOEzQ+PeEyZJsGGWU237TcRBtDgQOG6vQY5xHKol7syHyvzf3OIXlhHEQYwePEiILlODcnChNGRrKtwSMx6D8eMfnswwERwn+5m+59lZBYD6K+5UMd34sA8HHSMOyZpVogSAIgudoaWOXJXMmdegPY+DE2xGjQfmCOZNLnl/ia5CMvCS7YM7o0P/6/4QF63a93jcFnssdqor+t/83qFPgpWAc90OH5Y5V0+UYvBdhnRETrkgG+qUx+5gwZ2i7UM5owrJMhiVQ6wC76ThropFLwKTJM5rg7hIw4nKUBou022SkmJcBN9v8dJhWzIt0PicWs2ZZxj4mFvNqszwjRvJpKa9Oy+M85djcYHGc0Sgh7Jd4L3dlBoy5nm7AO8v7cwDvJ6e8OI87nZ7y0rzPeXZVLcoTm8GAVVhShyZonl0nbyWjTQwwQ15+jeXIeSbNXr2RozQ95qK8Spai3GCqlQsNFiJnOGdpkoF5WRMDXWakPHgvxLSYwwETsAS3ZO46TJ59Qc+/k9/6PAPMsgO2A9tRMTjDBFKG5cmVnbocVicaeKrMkddYW+zReDYvW0JgTbuhHSlXSG1Rtph1f7aT+Wm3/p+NKSWBcwUJDLBAGc04e9Ridu3GN+vV4Fb3eW03sGewBVxm7NLWuzLDbTbSMFtK0ah1Os+KHYGBbaotojlIk+UIuUZUTK7e2NnaZikjm3a6geqyekvDYcJxGsHDotSaY4sn0m/kxoutMu/nAzepvgNSynjRNea3zsi9mmC0t+9p9uCOR2SNQLY4W61FkI6i4aVOp/vFdmMFycXF/492Sdi52p4wvonIyyB8Y092lzCGj/3kSX1TINoeHPju6EUQBkWoVKb4STh6hwIOKjpASrYYoss++cl8Gdbf3vVS11vBqC5B0Fa/d1i5PgjTLBx9I6t1nM6b4Ct85o+0dCSB65ZfIC0e+TP8CjbnRfscH3zwwQcffPDBBx988MEHH3zwwTAEt/Qy5Zmdpzi9LeUkVIoYEkLc6RIcjhA5Dpx1w0EfmvNnCJnsAc0mY8unynVBKw1NtyWgOepnjtNbBoNxnmpVZd2sYpMlFVH+cB4fH87LwIfz+PhwXgY+nMfHh/My8OE8Pj6cLcHf7XantuTJa87+sWw8NCOkanyUG/dwXn8bJnT+8XgyFmZZ77qvW3PSv+Z6cyhAcwhP+vSabA8z5yR80MO8yTPom2qerw9Y3xrg/C7e6zXnqwvdh/yyp+CZ1scGAXS563Ks9tWvfJkTQN0nVzgecJvqRBCGdTl+A+foitp8MEIwyF5EUtZ7R0geIwjc2gzHV5zPafVw1K2wvckAT0wiBMFC2b4QVLdEqcLJKV/zIn7AdQzk3C4E8pOB815JgCPwZgqaBVjOEiQ4ZXGRF5xZgri48+ZcKImWkEib3+kbe6tIwwm3yUoJ0mWzEeB5SOW8S7V5ra5WP/2btjGIezgnDnsj1Gbsa/PkpX0bftMG3Te6hMy2qvEXMKSxYboPVuS8UU9upo01G94SUwIsKvwXnEu147/DTHsj/ecr7yVuLqRnepHUsPWNfb7enXEC58BEuXy2I6e5bU0fkx2dpue8EdWO1dg+mY8cJEKlKXaOmaFxqlKuchI1yYstZ0+kLDcmTlfSHZWozu0QDyeq5afjHF0E5UCE2glfpEykewmBU/XsNpETPb2s3f9IMMzCwAuuOZZ+yDknLQsEb+HdC/ZP1L4i6ZSJEUpYlwb2UDWOHd4YhXrOnpgpCw50FBb2sRGM8us9+Ho6sG3Jy33KnDHMryWnrxyVvGFa367d54qdgIlpvS06fYdxjrhdQPjKB+Uka4kIVQfWAuOQK8qZ7eKobZPC2c+Fd8YOHwzaTZow5zL9Fro966hdzrDwuOuyiXO6YNJ+qW6MuVO6gHHmZzrBZ0eLE8L+Q4jO8+3h8NLp59Qku0cN50C0eaCV/pa9DUo7Y+Ix4/8RazjrNx/uqTwJlsfXk2AGKGdeQwzI91o/GEGu3VyBgLwctc4BxvWBixLnk3g0GE4FJ4v1XahU0L/yd/qWORNH6zJHTIWh6sX5ipwLdnvNVhFGGjMXgZV+Vb5PieRO3dUO570gZALEojNMMrqCHcwe0aLFopz12dJ3ejNtYecj/3nDmYkZavf1sbZU0Dsq5tfnPAqcd4Uo5EdHRNRm6wvoHygHcOxyNlUxpj6Hoawg79MNZ9ZBb9rGTJfpqTusxNrrA2lazlfBHBGpGBwrhY31gqPqVw8ELWdTeVsmSWiYELJyJA1n1tjgWdNi7HS9jVqDnsrgjPNF9LGUTcD0vB1kYEH1r/FyWp/E8EiveZLxECiPqX7FmZb4NNZ0Z8Nx/f/sa/acO0Q5d7wmrFTMYt/PNGOm1dzq1VPGGZsW8qkCmiTHK0nVnOkcCxs3n1Mdg9XfqToan0yxVmYNpFCY0WmDc9t6Wmyf9JtsBM7GYtX0MC5sfCdqfGvOofB3LUJhEkZrjWmGgx7OGjHzGrLYAKolte77fQpWkJfa2uXJvqaxMe0JuOrCtAuCnsq6Gs5q0sEWqo10qLso5Wwu9krVyXxUzl0QXSNzYq68SIt01yrGbPxrylrOinJ4hjmkwjkWOBszF4S2eohxkl7OVAdh5bE0RvxFY5VzO7dA3b449CipOiDAOBvr6DVj0Qs5s25ZWUR6+qA5n4bKGQtyRsbGMufS1eTHlZK00yUGy/kqcDbWQ7g1NMwDCu2W9fgd93XRQOjP1J6Bnkgw51zPcDz2L9RxewaezkFqU93LmZkl45ux2FD1d1oN0Hy6YSx0/rvAfwDnounCez5LEjPGuN1WjpEXAZo5SS9netAcNkVqT6IbwhwY492QYNipnqOeBQp5LsljNmItPOYl3I67F6DT+V7OVGuM56hQ0TZvfhJdPN3NGprNRICF4no6tBIz4LEBsZhnQS8NyVLr5cy+oKGmddSddTEX0FBNlb4ZtZjUHzR7bTXU2BAv4CQUbaXGYVCB9V7OzM8i+qkSG2SpsKjUCdZ2/6AzpeOzVH1jBpVzG/hyuS1gHRoMSLbt58xnabp+x4oSs055pAYH6aaxbIbB5rgR6P5bD00M0Ocxt9Y3oSrkONoxo7Na18+5nS2qkwE+XHJ3nR3dpQlXHHn0hkmHHbiqORAxuj/Ds4mzEC4l7MFshNbp4xVAcQllAGc+9ikVNAM+WPL/ObFIL5aTj/nZMK1YeXVfnEnSOVdhV3dv4rzS+CZM0KiQ7Ng6r54sWPkBnNtQJr6JhuwkxFzbqzzghhxxeIsOPMghrnjwxki0euuwaayNezZofRM2++EBRSmEwpa1XO6tDuEctcsBMNs2P42SZxupcUXDceMLsPDGVp3PYespd4KrGbtMcBrQb7G7ssbGdYyV6Jvk9MqV+5/YYbVbou0Dyj1qEOfVuV2aIBCm+fNSiEU3umFLXwhoYOhkz8sNC6sJ3Y4u1tDDkGSX5wO1jetwgmldUvVNuD7WFVyyOK4qRfD7A65egzivNuJ8rjoRXvinA6U52RG/aCx38+4ak9TY/X7BWfBNmC7fOvfqrFaJtm0Y59XGNa74AWVKdjSXH1ED7r6DTI1x3di85s4XCVwmwodxekVQa9lkzkn4pfUQvon+1QjUBO/9Qv9sAjTT9Ehcmeg0bliaOfOO0YbUnob5FS4EVhJn7+u8y7Wko4vmdgTf9KGvULeqjB39FEq7no8QM/t0P4bGJfLZ+N6qmgc1siHdBIfI7fwqP14vR0P8YCOXxCKYGF3lXSY/HOvXNiocczmtA4GQj9iN86ut1krDxeK44cdA6loIZlIkqaivs6BafjrEJ2PMJLnUpYLqPwiC7OW5DN9xaa4RaRpjUNxfedW7A2oa13WGYCqWgttV6Tgw1/7uXNkZ2PX5TiHho0p1s1hxwctfkda0BHv/nL+o8hMl+zgr0iJ7fm36iwGdg0N+S4vH87rtzxJsGqe3Z+hJjY/P4mEKgu+eaaYq23dwyEphpo94n+j87115x/ZXm/DaeeJ/sWToJRlk4p8AAAAASUVORK5CYII=">
            <a:extLst>
              <a:ext uri="{FF2B5EF4-FFF2-40B4-BE49-F238E27FC236}">
                <a16:creationId xmlns:a16="http://schemas.microsoft.com/office/drawing/2014/main" id="{B924EBBE-1A62-4CBB-3C18-A21A111F2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885" b="62019" l="9877" r="90535">
                        <a14:foregroundMark x1="26337" y1="21635" x2="26337" y2="21635"/>
                        <a14:foregroundMark x1="37449" y1="24038" x2="37449" y2="24038"/>
                        <a14:foregroundMark x1="37037" y1="14423" x2="37037" y2="14423"/>
                        <a14:foregroundMark x1="45267" y1="25962" x2="45267" y2="25962"/>
                        <a14:foregroundMark x1="46502" y1="14423" x2="46502" y2="14423"/>
                        <a14:foregroundMark x1="52263" y1="25000" x2="52263" y2="25000"/>
                        <a14:foregroundMark x1="61317" y1="25962" x2="61317" y2="25962"/>
                        <a14:foregroundMark x1="54321" y1="13462" x2="54321" y2="13462"/>
                        <a14:foregroundMark x1="53909" y1="6731" x2="53909" y2="6731"/>
                        <a14:foregroundMark x1="53909" y1="2885" x2="53909" y2="2885"/>
                        <a14:foregroundMark x1="90535" y1="25962" x2="90535" y2="25962"/>
                        <a14:foregroundMark x1="42387" y1="62019" x2="42387" y2="6201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040"/>
          <a:stretch/>
        </p:blipFill>
        <p:spPr bwMode="auto">
          <a:xfrm>
            <a:off x="2353470" y="2759689"/>
            <a:ext cx="743824" cy="43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data:image/png;base64,iVBORw0KGgoAAAANSUhEUgAAAPMAAADQCAMAAADlEKeVAAAAbFBMVEX///8kl+0AjuwAkOz8//8XlO2/3PkAkuwble0Ajey72fjb6/uZyPV5ufKUxvXn8fy01ffv9/7n8vymz/aHv/P1+v52t/LK4vrV6PvX6fsvm+5irvGQw/RSp/BCoe+jzfZfrPA6n+5Lpe9ssvFIIBcuAAAOgUlEQVR4nO1da4OqLBBOiMAum+attSyt//8fXy+AyCXtvCrubs/5co6H1McZhmEYhtXKHq7E6YI8Lb7NPHAdGe7J9jtNDaBwhkfb7zQ1NJz/opz/Iue/qNt/kfNHt38hPpz/rG7/Rc5/Ubf/Iudfr9vqvOr3y9nBMty17XeaGr4n49eL+YMfjLWEl5flqz+yN++QbJVgUl4+Q/ky2pWXD/JlmNkm8A/YY3n0QXF5+YDky/i60sYAf6AR2yvk0GGl44y+Vr/FD/vfnH+gHzYf58ifjsV7mE+3n+59OhpvYTY5b6ED0/OETIZjLs5RPT6A65RchmIu3Y6bG8JsAV7MTJx3bGRHRTQpnyGYSbdzvohLUuuk55HzTvghSW2r9zycO7dDtn30WXQ7gt3fhBOT6sEsnD1pIgOSiVm9hoazfl5Vc/7HGGAmpaEQZ2JWr+G5UAKoyO2Vy65XXnbkqxgMsMKRoh7Yrm+SbCVs6ssb+XKtjr58dTtEtTfKHN0Bi5lwTIRQzrAqe4plMzY5HipnB9sepCeGYg8rzt4cT764oAs3L6/uIJBR9dxEbgzgd3k5Vi4/qlvflFsfhAf7UMOZzOGYqMazNiTDY4D6sarKA9ypt8bCk791nJ0hBv9/c1afDP1xfM+demskPDlRzXb1VTY/l/Opl7NmqKpazDBE25OznjPJ/cTbh/Hz8ozDvXeeQtXn5Sz2Z71uOwRijAgihCCEMIRFOLoXbk+39TZMBYI4HNc9s6fb2rHKQBuEY/oq9jhrfRITcDriYpBFzvJU8jXc8bq1vf68+npH0A5cPucBcj4P79DjxhMscl6RN5R7TF/Fom6vrm8oNxxxuLIp55P6OxNGjRppOAM95xcxwH/kzFar+jFydFCJ38HKQdyqwb59efmujwGmagxwXU1TsXy96D57sFsychTY38ioe85Zvto8NdFejvT3OCmX5RlDOEzQ+PeEyZJsGGWU237TcRBtDgQOG6vQY5xHKol7syHyvzf3OIXlhHEQYwePEiILlODcnChNGRrKtwSMx6D8eMfnswwERwn+5m+59lZBYD6K+5UMd34sA8HHSMOyZpVogSAIgudoaWOXJXMmdegPY+DE2xGjQfmCOZNLnl/ia5CMvCS7YM7o0P/6/4QF63a93jcFnssdqor+t/83qFPgpWAc90OH5Y5V0+UYvBdhnRETrkgG+qUx+5gwZ2i7UM5owrJMhiVQ6wC76ThropFLwKTJM5rg7hIw4nKUBou022SkmJcBN9v8dJhWzIt0PicWs2ZZxj4mFvNqszwjRvJpKa9Oy+M85djcYHGc0Sgh7Jd4L3dlBoy5nm7AO8v7cwDvJ6e8OI87nZ7y0rzPeXZVLcoTm8GAVVhShyZonl0nbyWjTQwwQ15+jeXIeSbNXr2RozQ95qK8Spai3GCqlQsNFiJnOGdpkoF5WRMDXWakPHgvxLSYwwETsAS3ZO46TJ59Qc+/k9/6PAPMsgO2A9tRMTjDBFKG5cmVnbocVicaeKrMkddYW+zReDYvW0JgTbuhHSlXSG1Rtph1f7aT+Wm3/p+NKSWBcwUJDLBAGc04e9Ridu3GN+vV4Fb3eW03sGewBVxm7NLWuzLDbTbSMFtK0ah1Os+KHYGBbaotojlIk+UIuUZUTK7e2NnaZikjm3a6geqyekvDYcJxGsHDotSaY4sn0m/kxoutMu/nAzepvgNSynjRNea3zsi9mmC0t+9p9uCOR2SNQLY4W61FkI6i4aVOp/vFdmMFycXF/492Sdi52p4wvonIyyB8Y092lzCGj/3kSX1TINoeHPju6EUQBkWoVKb4STh6hwIOKjpASrYYoss++cl8Gdbf3vVS11vBqC5B0Fa/d1i5PgjTLBx9I6t1nM6b4Ct85o+0dCSB65ZfIC0e+TP8CjbnRfscH3zwwQcffPDBBx988MEHH3zwwTAEt/Qy5Zmdpzi9LeUkVIoYEkLc6RIcjhA5Dpx1w0EfmvNnCJnsAc0mY8unynVBKw1NtyWgOepnjtNbBoNxnmpVZd2sYpMlFVH+cB4fH87LwIfz+PhwXgY+nMfHh/My8OE8Pj6cLcHf7XantuTJa87+sWw8NCOkanyUG/dwXn8bJnT+8XgyFmZZ77qvW3PSv+Z6cyhAcwhP+vSabA8z5yR80MO8yTPom2qerw9Y3xrg/C7e6zXnqwvdh/yyp+CZ1scGAXS563Ks9tWvfJkTQN0nVzgecJvqRBCGdTl+A+foitp8MEIwyF5EUtZ7R0geIwjc2gzHV5zPafVw1K2wvckAT0wiBMFC2b4QVLdEqcLJKV/zIn7AdQzk3C4E8pOB815JgCPwZgqaBVjOEiQ4ZXGRF5xZgri48+ZcKImWkEib3+kbe6tIwwm3yUoJ0mWzEeB5SOW8S7V5ra5WP/2btjGIezgnDnsj1Gbsa/PkpX0bftMG3Te6hMy2qvEXMKSxYboPVuS8UU9upo01G94SUwIsKvwXnEu147/DTHsj/ecr7yVuLqRnepHUsPWNfb7enXEC58BEuXy2I6e5bU0fkx2dpue8EdWO1dg+mY8cJEKlKXaOmaFxqlKuchI1yYstZ0+kLDcmTlfSHZWozu0QDyeq5afjHF0E5UCE2glfpEykewmBU/XsNpETPb2s3f9IMMzCwAuuOZZ+yDknLQsEb+HdC/ZP1L4i6ZSJEUpYlwb2UDWOHd4YhXrOnpgpCw50FBb2sRGM8us9+Ho6sG3Jy33KnDHMryWnrxyVvGFa367d54qdgIlpvS06fYdxjrhdQPjKB+Uka4kIVQfWAuOQK8qZ7eKobZPC2c+Fd8YOHwzaTZow5zL9Fro966hdzrDwuOuyiXO6YNJ+qW6MuVO6gHHmZzrBZ0eLE8L+Q4jO8+3h8NLp59Qku0cN50C0eaCV/pa9DUo7Y+Ix4/8RazjrNx/uqTwJlsfXk2AGKGdeQwzI91o/GEGu3VyBgLwctc4BxvWBixLnk3g0GE4FJ4v1XahU0L/yd/qWORNH6zJHTIWh6sX5ipwLdnvNVhFGGjMXgZV+Vb5PieRO3dUO570gZALEojNMMrqCHcwe0aLFopz12dJ3ejNtYecj/3nDmYkZavf1sbZU0Dsq5tfnPAqcd4Uo5EdHRNRm6wvoHygHcOxyNlUxpj6Hoawg79MNZ9ZBb9rGTJfpqTusxNrrA2lazlfBHBGpGBwrhY31gqPqVw8ELWdTeVsmSWiYELJyJA1n1tjgWdNi7HS9jVqDnsrgjPNF9LGUTcD0vB1kYEH1r/FyWp/E8EiveZLxECiPqX7FmZb4NNZ0Z8Nx/f/sa/acO0Q5d7wmrFTMYt/PNGOm1dzq1VPGGZsW8qkCmiTHK0nVnOkcCxs3n1Mdg9XfqToan0yxVmYNpFCY0WmDc9t6Wmyf9JtsBM7GYtX0MC5sfCdqfGvOofB3LUJhEkZrjWmGgx7OGjHzGrLYAKolte77fQpWkJfa2uXJvqaxMe0JuOrCtAuCnsq6Gs5q0sEWqo10qLso5Wwu9krVyXxUzl0QXSNzYq68SIt01yrGbPxrylrOinJ4hjmkwjkWOBszF4S2eohxkl7OVAdh5bE0RvxFY5VzO7dA3b449CipOiDAOBvr6DVj0Qs5s25ZWUR6+qA5n4bKGQtyRsbGMufS1eTHlZK00yUGy/kqcDbWQ7g1NMwDCu2W9fgd93XRQOjP1J6Bnkgw51zPcDz2L9RxewaezkFqU93LmZkl45ux2FD1d1oN0Hy6YSx0/rvAfwDnounCez5LEjPGuN1WjpEXAZo5SS9netAcNkVqT6IbwhwY492QYNipnqOeBQp5LsljNmItPOYl3I67F6DT+V7OVGuM56hQ0TZvfhJdPN3NGprNRICF4no6tBIz4LEBsZhnQS8NyVLr5cy+oKGmddSddTEX0FBNlb4ZtZjUHzR7bTXU2BAv4CQUbaXGYVCB9V7OzM8i+qkSG2SpsKjUCdZ2/6AzpeOzVH1jBpVzG/hyuS1gHRoMSLbt58xnabp+x4oSs055pAYH6aaxbIbB5rgR6P5bD00M0Ocxt9Y3oSrkONoxo7Na18+5nS2qkwE+XHJ3nR3dpQlXHHn0hkmHHbiqORAxuj/Ds4mzEC4l7MFshNbp4xVAcQllAGc+9ikVNAM+WPL/ObFIL5aTj/nZMK1YeXVfnEnSOVdhV3dv4rzS+CZM0KiQ7Ng6r54sWPkBnNtQJr6JhuwkxFzbqzzghhxxeIsOPMghrnjwxki0euuwaayNezZofRM2++EBRSmEwpa1XO6tDuEctcsBMNs2P42SZxupcUXDceMLsPDGVp3PYespd4KrGbtMcBrQb7G7ssbGdYyV6Jvk9MqV+5/YYbVbou0Dyj1qEOfVuV2aIBCm+fNSiEU3umFLXwhoYOhkz8sNC6sJ3Y4u1tDDkGSX5wO1jetwgmldUvVNuD7WFVyyOK4qRfD7A65egzivNuJ8rjoRXvinA6U52RG/aCx38+4ak9TY/X7BWfBNmC7fOvfqrFaJtm0Y59XGNa74AWVKdjSXH1ED7r6DTI1x3di85s4XCVwmwodxekVQa9lkzkn4pfUQvon+1QjUBO/9Qv9sAjTT9Ehcmeg0bliaOfOO0YbUnob5FS4EVhJn7+u8y7Wko4vmdgTf9KGvULeqjB39FEq7no8QM/t0P4bGJfLZ+N6qmgc1siHdBIfI7fwqP14vR0P8YCOXxCKYGF3lXSY/HOvXNiocczmtA4GQj9iN86ut1krDxeK44cdA6loIZlIkqaivs6BafjrEJ2PMJLnUpYLqPwiC7OW5DN9xaa4RaRpjUNxfedW7A2oa13WGYCqWgttV6Tgw1/7uXNkZ2PX5TiHho0p1s1hxwctfkda0BHv/nL+o8hMl+zgr0iJ7fm36iwGdg0N+S4vH87rtzxJsGqe3Z+hJjY/P4mEKgu+eaaYq23dwyEphpo94n+j87115x/ZXm/DaeeJ/sWToJRlk4p8AAAAASUVORK5CYII=">
            <a:extLst>
              <a:ext uri="{FF2B5EF4-FFF2-40B4-BE49-F238E27FC236}">
                <a16:creationId xmlns:a16="http://schemas.microsoft.com/office/drawing/2014/main" id="{C58A9CFD-D360-6E64-002A-DF2C3A143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885" b="62019" l="9877" r="90535">
                        <a14:foregroundMark x1="26337" y1="21635" x2="26337" y2="21635"/>
                        <a14:foregroundMark x1="37449" y1="24038" x2="37449" y2="24038"/>
                        <a14:foregroundMark x1="37037" y1="14423" x2="37037" y2="14423"/>
                        <a14:foregroundMark x1="45267" y1="25962" x2="45267" y2="25962"/>
                        <a14:foregroundMark x1="46502" y1="14423" x2="46502" y2="14423"/>
                        <a14:foregroundMark x1="52263" y1="25000" x2="52263" y2="25000"/>
                        <a14:foregroundMark x1="61317" y1="25962" x2="61317" y2="25962"/>
                        <a14:foregroundMark x1="54321" y1="13462" x2="54321" y2="13462"/>
                        <a14:foregroundMark x1="53909" y1="6731" x2="53909" y2="6731"/>
                        <a14:foregroundMark x1="53909" y1="2885" x2="53909" y2="2885"/>
                        <a14:foregroundMark x1="90535" y1="25962" x2="90535" y2="25962"/>
                        <a14:foregroundMark x1="42387" y1="62019" x2="42387" y2="6201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040"/>
          <a:stretch/>
        </p:blipFill>
        <p:spPr bwMode="auto">
          <a:xfrm>
            <a:off x="557460" y="4815438"/>
            <a:ext cx="743824" cy="43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data:image/png;base64,iVBORw0KGgoAAAANSUhEUgAAAPMAAADQCAMAAADlEKeVAAAAbFBMVEX///8kl+0AjuwAkOz8//8XlO2/3PkAkuwble0Ajey72fjb6/uZyPV5ufKUxvXn8fy01ffv9/7n8vymz/aHv/P1+v52t/LK4vrV6PvX6fsvm+5irvGQw/RSp/BCoe+jzfZfrPA6n+5Lpe9ssvFIIBcuAAAOgUlEQVR4nO1da4OqLBBOiMAum+attSyt//8fXy+AyCXtvCrubs/5co6H1McZhmEYhtXKHq7E6YI8Lb7NPHAdGe7J9jtNDaBwhkfb7zQ1NJz/opz/Iue/qNt/kfNHt38hPpz/rG7/Rc5/Ubf/Iudfr9vqvOr3y9nBMty17XeaGr4n49eL+YMfjLWEl5flqz+yN++QbJVgUl4+Q/ky2pWXD/JlmNkm8A/YY3n0QXF5+YDky/i60sYAf6AR2yvk0GGl44y+Vr/FD/vfnH+gHzYf58ifjsV7mE+3n+59OhpvYTY5b6ED0/OETIZjLs5RPT6A65RchmIu3Y6bG8JsAV7MTJx3bGRHRTQpnyGYSbdzvohLUuuk55HzTvghSW2r9zycO7dDtn30WXQ7gt3fhBOT6sEsnD1pIgOSiVm9hoazfl5Vc/7HGGAmpaEQZ2JWr+G5UAKoyO2Vy65XXnbkqxgMsMKRoh7Yrm+SbCVs6ssb+XKtjr58dTtEtTfKHN0Bi5lwTIRQzrAqe4plMzY5HipnB9sepCeGYg8rzt4cT764oAs3L6/uIJBR9dxEbgzgd3k5Vi4/qlvflFsfhAf7UMOZzOGYqMazNiTDY4D6sarKA9ypt8bCk791nJ0hBv9/c1afDP1xfM+demskPDlRzXb1VTY/l/Opl7NmqKpazDBE25OznjPJ/cTbh/Hz8ozDvXeeQtXn5Sz2Z71uOwRijAgihCCEMIRFOLoXbk+39TZMBYI4HNc9s6fb2rHKQBuEY/oq9jhrfRITcDriYpBFzvJU8jXc8bq1vf68+npH0A5cPucBcj4P79DjxhMscl6RN5R7TF/Fom6vrm8oNxxxuLIp55P6OxNGjRppOAM95xcxwH/kzFar+jFydFCJ38HKQdyqwb59efmujwGmagxwXU1TsXy96D57sFsychTY38ioe85Zvto8NdFejvT3OCmX5RlDOEzQ+PeEyZJsGGWU237TcRBtDgQOG6vQY5xHKol7syHyvzf3OIXlhHEQYwePEiILlODcnChNGRrKtwSMx6D8eMfnswwERwn+5m+59lZBYD6K+5UMd34sA8HHSMOyZpVogSAIgudoaWOXJXMmdegPY+DE2xGjQfmCOZNLnl/ia5CMvCS7YM7o0P/6/4QF63a93jcFnssdqor+t/83qFPgpWAc90OH5Y5V0+UYvBdhnRETrkgG+qUx+5gwZ2i7UM5owrJMhiVQ6wC76ThropFLwKTJM5rg7hIw4nKUBou022SkmJcBN9v8dJhWzIt0PicWs2ZZxj4mFvNqszwjRvJpKa9Oy+M85djcYHGc0Sgh7Jd4L3dlBoy5nm7AO8v7cwDvJ6e8OI87nZ7y0rzPeXZVLcoTm8GAVVhShyZonl0nbyWjTQwwQ15+jeXIeSbNXr2RozQ95qK8Spai3GCqlQsNFiJnOGdpkoF5WRMDXWakPHgvxLSYwwETsAS3ZO46TJ59Qc+/k9/6PAPMsgO2A9tRMTjDBFKG5cmVnbocVicaeKrMkddYW+zReDYvW0JgTbuhHSlXSG1Rtph1f7aT+Wm3/p+NKSWBcwUJDLBAGc04e9Ridu3GN+vV4Fb3eW03sGewBVxm7NLWuzLDbTbSMFtK0ah1Os+KHYGBbaotojlIk+UIuUZUTK7e2NnaZikjm3a6geqyekvDYcJxGsHDotSaY4sn0m/kxoutMu/nAzepvgNSynjRNea3zsi9mmC0t+9p9uCOR2SNQLY4W61FkI6i4aVOp/vFdmMFycXF/492Sdi52p4wvonIyyB8Y092lzCGj/3kSX1TINoeHPju6EUQBkWoVKb4STh6hwIOKjpASrYYoss++cl8Gdbf3vVS11vBqC5B0Fa/d1i5PgjTLBx9I6t1nM6b4Ct85o+0dCSB65ZfIC0e+TP8CjbnRfscH3zwwQcffPDBBx988MEHH3zwwTAEt/Qy5Zmdpzi9LeUkVIoYEkLc6RIcjhA5Dpx1w0EfmvNnCJnsAc0mY8unynVBKw1NtyWgOepnjtNbBoNxnmpVZd2sYpMlFVH+cB4fH87LwIfz+PhwXgY+nMfHh/My8OE8Pj6cLcHf7XantuTJa87+sWw8NCOkanyUG/dwXn8bJnT+8XgyFmZZ77qvW3PSv+Z6cyhAcwhP+vSabA8z5yR80MO8yTPom2qerw9Y3xrg/C7e6zXnqwvdh/yyp+CZ1scGAXS563Ks9tWvfJkTQN0nVzgecJvqRBCGdTl+A+foitp8MEIwyF5EUtZ7R0geIwjc2gzHV5zPafVw1K2wvckAT0wiBMFC2b4QVLdEqcLJKV/zIn7AdQzk3C4E8pOB815JgCPwZgqaBVjOEiQ4ZXGRF5xZgri48+ZcKImWkEib3+kbe6tIwwm3yUoJ0mWzEeB5SOW8S7V5ra5WP/2btjGIezgnDnsj1Gbsa/PkpX0bftMG3Te6hMy2qvEXMKSxYboPVuS8UU9upo01G94SUwIsKvwXnEu147/DTHsj/ecr7yVuLqRnepHUsPWNfb7enXEC58BEuXy2I6e5bU0fkx2dpue8EdWO1dg+mY8cJEKlKXaOmaFxqlKuchI1yYstZ0+kLDcmTlfSHZWozu0QDyeq5afjHF0E5UCE2glfpEykewmBU/XsNpETPb2s3f9IMMzCwAuuOZZ+yDknLQsEb+HdC/ZP1L4i6ZSJEUpYlwb2UDWOHd4YhXrOnpgpCw50FBb2sRGM8us9+Ho6sG3Jy33KnDHMryWnrxyVvGFa367d54qdgIlpvS06fYdxjrhdQPjKB+Uka4kIVQfWAuOQK8qZ7eKobZPC2c+Fd8YOHwzaTZow5zL9Fro966hdzrDwuOuyiXO6YNJ+qW6MuVO6gHHmZzrBZ0eLE8L+Q4jO8+3h8NLp59Qku0cN50C0eaCV/pa9DUo7Y+Ix4/8RazjrNx/uqTwJlsfXk2AGKGdeQwzI91o/GEGu3VyBgLwctc4BxvWBixLnk3g0GE4FJ4v1XahU0L/yd/qWORNH6zJHTIWh6sX5ipwLdnvNVhFGGjMXgZV+Vb5PieRO3dUO570gZALEojNMMrqCHcwe0aLFopz12dJ3ejNtYecj/3nDmYkZavf1sbZU0Dsq5tfnPAqcd4Uo5EdHRNRm6wvoHygHcOxyNlUxpj6Hoawg79MNZ9ZBb9rGTJfpqTusxNrrA2lazlfBHBGpGBwrhY31gqPqVw8ELWdTeVsmSWiYELJyJA1n1tjgWdNi7HS9jVqDnsrgjPNF9LGUTcD0vB1kYEH1r/FyWp/E8EiveZLxECiPqX7FmZb4NNZ0Z8Nx/f/sa/acO0Q5d7wmrFTMYt/PNGOm1dzq1VPGGZsW8qkCmiTHK0nVnOkcCxs3n1Mdg9XfqToan0yxVmYNpFCY0WmDc9t6Wmyf9JtsBM7GYtX0MC5sfCdqfGvOofB3LUJhEkZrjWmGgx7OGjHzGrLYAKolte77fQpWkJfa2uXJvqaxMe0JuOrCtAuCnsq6Gs5q0sEWqo10qLso5Wwu9krVyXxUzl0QXSNzYq68SIt01yrGbPxrylrOinJ4hjmkwjkWOBszF4S2eohxkl7OVAdh5bE0RvxFY5VzO7dA3b449CipOiDAOBvr6DVj0Qs5s25ZWUR6+qA5n4bKGQtyRsbGMufS1eTHlZK00yUGy/kqcDbWQ7g1NMwDCu2W9fgd93XRQOjP1J6Bnkgw51zPcDz2L9RxewaezkFqU93LmZkl45ux2FD1d1oN0Hy6YSx0/rvAfwDnounCez5LEjPGuN1WjpEXAZo5SS9netAcNkVqT6IbwhwY492QYNipnqOeBQp5LsljNmItPOYl3I67F6DT+V7OVGuM56hQ0TZvfhJdPN3NGprNRICF4no6tBIz4LEBsZhnQS8NyVLr5cy+oKGmddSddTEX0FBNlb4ZtZjUHzR7bTXU2BAv4CQUbaXGYVCB9V7OzM8i+qkSG2SpsKjUCdZ2/6AzpeOzVH1jBpVzG/hyuS1gHRoMSLbt58xnabp+x4oSs055pAYH6aaxbIbB5rgR6P5bD00M0Ocxt9Y3oSrkONoxo7Na18+5nS2qkwE+XHJ3nR3dpQlXHHn0hkmHHbiqORAxuj/Ds4mzEC4l7MFshNbp4xVAcQllAGc+9ikVNAM+WPL/ObFIL5aTj/nZMK1YeXVfnEnSOVdhV3dv4rzS+CZM0KiQ7Ng6r54sWPkBnNtQJr6JhuwkxFzbqzzghhxxeIsOPMghrnjwxki0euuwaayNezZofRM2++EBRSmEwpa1XO6tDuEctcsBMNs2P42SZxupcUXDceMLsPDGVp3PYespd4KrGbtMcBrQb7G7ssbGdYyV6Jvk9MqV+5/YYbVbou0Dyj1qEOfVuV2aIBCm+fNSiEU3umFLXwhoYOhkz8sNC6sJ3Y4u1tDDkGSX5wO1jetwgmldUvVNuD7WFVyyOK4qRfD7A65egzivNuJ8rjoRXvinA6U52RG/aCx38+4ak9TY/X7BWfBNmC7fOvfqrFaJtm0Y59XGNa74AWVKdjSXH1ED7r6DTI1x3di85s4XCVwmwodxekVQa9lkzkn4pfUQvon+1QjUBO/9Qv9sAjTT9Ehcmeg0bliaOfOO0YbUnob5FS4EVhJn7+u8y7Wko4vmdgTf9KGvULeqjB39FEq7no8QM/t0P4bGJfLZ+N6qmgc1siHdBIfI7fwqP14vR0P8YCOXxCKYGF3lXSY/HOvXNiocczmtA4GQj9iN86ut1krDxeK44cdA6loIZlIkqaivs6BafjrEJ2PMJLnUpYLqPwiC7OW5DN9xaa4RaRpjUNxfedW7A2oa13WGYCqWgttV6Tgw1/7uXNkZ2PX5TiHho0p1s1hxwctfkda0BHv/nL+o8hMl+zgr0iJ7fm36iwGdg0N+S4vH87rtzxJsGqe3Z+hJjY/P4mEKgu+eaaYq23dwyEphpo94n+j87115x/ZXm/DaeeJ/sWToJRlk4p8AAAAASUVORK5CYII=">
            <a:extLst>
              <a:ext uri="{FF2B5EF4-FFF2-40B4-BE49-F238E27FC236}">
                <a16:creationId xmlns:a16="http://schemas.microsoft.com/office/drawing/2014/main" id="{5221525A-3AB7-E4E2-7D49-391F7641C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885" b="62019" l="9877" r="90535">
                        <a14:foregroundMark x1="26337" y1="21635" x2="26337" y2="21635"/>
                        <a14:foregroundMark x1="37449" y1="24038" x2="37449" y2="24038"/>
                        <a14:foregroundMark x1="37037" y1="14423" x2="37037" y2="14423"/>
                        <a14:foregroundMark x1="45267" y1="25962" x2="45267" y2="25962"/>
                        <a14:foregroundMark x1="46502" y1="14423" x2="46502" y2="14423"/>
                        <a14:foregroundMark x1="52263" y1="25000" x2="52263" y2="25000"/>
                        <a14:foregroundMark x1="61317" y1="25962" x2="61317" y2="25962"/>
                        <a14:foregroundMark x1="54321" y1="13462" x2="54321" y2="13462"/>
                        <a14:foregroundMark x1="53909" y1="6731" x2="53909" y2="6731"/>
                        <a14:foregroundMark x1="53909" y1="2885" x2="53909" y2="2885"/>
                        <a14:foregroundMark x1="90535" y1="25962" x2="90535" y2="25962"/>
                        <a14:foregroundMark x1="42387" y1="62019" x2="42387" y2="6201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040"/>
          <a:stretch/>
        </p:blipFill>
        <p:spPr bwMode="auto">
          <a:xfrm>
            <a:off x="4154861" y="4816027"/>
            <a:ext cx="743824" cy="43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Grafik 21" descr="Übertragen">
            <a:extLst>
              <a:ext uri="{FF2B5EF4-FFF2-40B4-BE49-F238E27FC236}">
                <a16:creationId xmlns:a16="http://schemas.microsoft.com/office/drawing/2014/main" id="{B1BB55D9-CF19-E839-FE84-C024FA2AA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66595" y="5151487"/>
            <a:ext cx="631445" cy="631445"/>
          </a:xfrm>
          <a:prstGeom prst="rect">
            <a:avLst/>
          </a:prstGeom>
        </p:spPr>
      </p:pic>
      <p:pic>
        <p:nvPicPr>
          <p:cNvPr id="24" name="Grafik 23" descr="Übertragen">
            <a:extLst>
              <a:ext uri="{FF2B5EF4-FFF2-40B4-BE49-F238E27FC236}">
                <a16:creationId xmlns:a16="http://schemas.microsoft.com/office/drawing/2014/main" id="{6B864C0C-7927-5AD8-9C30-02298D01A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649070">
            <a:off x="4857861" y="4142342"/>
            <a:ext cx="631445" cy="63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3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164594" y="446601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619766" y="446601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639731" y="446600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704" y="485047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77783" y="485047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3034753" y="397764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0" y="412321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898774" y="330071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619765" y="253178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3034754" y="194627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4" y="204941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0" y="209417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639732" y="253178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7044120" y="194627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177782" y="291625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918739" y="3300716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6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 Actions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164594" y="446601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619766" y="446601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639731" y="446600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704" y="485047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77783" y="485047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3034753" y="397764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0" y="412321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898774" y="330071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619765" y="253178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3034754" y="194627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4" y="204941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0" y="209417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639732" y="253178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7044120" y="194627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177782" y="291625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918739" y="3300716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6EEB4DD0-E328-9220-C30A-35E53E4C7453}"/>
              </a:ext>
            </a:extLst>
          </p:cNvPr>
          <p:cNvSpPr/>
          <p:nvPr/>
        </p:nvSpPr>
        <p:spPr>
          <a:xfrm>
            <a:off x="2671638" y="1690688"/>
            <a:ext cx="7967207" cy="213198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81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GitHub Actions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Platform for </a:t>
            </a:r>
            <a:r>
              <a:rPr lang="en-US"/>
              <a:t>continuous integration and continuous delivery (CI/CD)</a:t>
            </a:r>
          </a:p>
          <a:p>
            <a:r>
              <a:rPr lang="en-US"/>
              <a:t>Trigger workflow to deploy our app in the cloud automatically</a:t>
            </a:r>
            <a:endParaRPr lang="de-D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4F3936-27B5-4B87-8CF4-CEC09E58C4A7}"/>
              </a:ext>
            </a:extLst>
          </p:cNvPr>
          <p:cNvSpPr/>
          <p:nvPr/>
        </p:nvSpPr>
        <p:spPr>
          <a:xfrm>
            <a:off x="2118751" y="4060496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Push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2E452C-768B-42F4-99F3-031F239C6A79}"/>
              </a:ext>
            </a:extLst>
          </p:cNvPr>
          <p:cNvSpPr/>
          <p:nvPr/>
        </p:nvSpPr>
        <p:spPr>
          <a:xfrm>
            <a:off x="4669718" y="4060494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GitHub Action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F32450-9577-44D3-9D0B-681F41116B82}"/>
              </a:ext>
            </a:extLst>
          </p:cNvPr>
          <p:cNvSpPr/>
          <p:nvPr/>
        </p:nvSpPr>
        <p:spPr>
          <a:xfrm>
            <a:off x="7220685" y="4060495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Print </a:t>
            </a:r>
            <a:br>
              <a:rPr lang="de-DE"/>
            </a:br>
            <a:r>
              <a:rPr lang="de-DE"/>
              <a:t>„Hello World“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A5F794-41DE-4E27-BF2C-2F8DAFA83C8A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822861" y="4444958"/>
            <a:ext cx="846857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E5E10E-AC0B-40BA-A7A3-BF946DFB823B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373828" y="4444958"/>
            <a:ext cx="846857" cy="1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A438B04-3BA8-4998-A783-B1EA2D609BF9}"/>
              </a:ext>
            </a:extLst>
          </p:cNvPr>
          <p:cNvSpPr/>
          <p:nvPr/>
        </p:nvSpPr>
        <p:spPr>
          <a:xfrm flipH="1" flipV="1">
            <a:off x="4063116" y="3572122"/>
            <a:ext cx="5412625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8498221-120C-417F-BDE7-EA50B1966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057" y="3633774"/>
            <a:ext cx="426720" cy="42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1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88577-05E0-FDE3-42B7-97029486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hello_world.yml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C9CB16E-35C7-5EDA-5956-1D5A7692F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9404" y="1595273"/>
            <a:ext cx="6693192" cy="4284676"/>
          </a:xfrm>
        </p:spPr>
      </p:pic>
    </p:spTree>
    <p:extLst>
      <p:ext uri="{BB962C8B-B14F-4D97-AF65-F5344CB8AC3E}">
        <p14:creationId xmlns:p14="http://schemas.microsoft.com/office/powerpoint/2010/main" val="530825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Terraform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164594" y="446601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619766" y="446601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639731" y="446600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704" y="485047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77783" y="485047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3034753" y="397764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0" y="412321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898774" y="330071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619765" y="253178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3034754" y="194627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4" y="204941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0" y="209417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639732" y="253178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7044120" y="194627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177782" y="291625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918739" y="3300716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6EEB4DD0-E328-9220-C30A-35E53E4C7453}"/>
              </a:ext>
            </a:extLst>
          </p:cNvPr>
          <p:cNvSpPr/>
          <p:nvPr/>
        </p:nvSpPr>
        <p:spPr>
          <a:xfrm>
            <a:off x="763327" y="3886229"/>
            <a:ext cx="10122009" cy="2248483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14D3013-1923-2DCD-A95E-6FA7FDC431EF}"/>
              </a:ext>
            </a:extLst>
          </p:cNvPr>
          <p:cNvSpPr/>
          <p:nvPr/>
        </p:nvSpPr>
        <p:spPr>
          <a:xfrm>
            <a:off x="6844369" y="1846038"/>
            <a:ext cx="3901927" cy="2040191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84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hnschrift">
      <a:majorFont>
        <a:latin typeface="Bahnschrift SemiBold SemiConden"/>
        <a:ea typeface=""/>
        <a:cs typeface=""/>
      </a:majorFont>
      <a:minorFont>
        <a:latin typeface="Bahnschrift Light Semi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436</Words>
  <Application>Microsoft Office PowerPoint</Application>
  <PresentationFormat>Breitbild</PresentationFormat>
  <Paragraphs>110</Paragraphs>
  <Slides>24</Slides>
  <Notes>3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24</vt:i4>
      </vt:variant>
    </vt:vector>
  </HeadingPairs>
  <TitlesOfParts>
    <vt:vector size="31" baseType="lpstr">
      <vt:lpstr>Arial</vt:lpstr>
      <vt:lpstr>Bahnschrift Light SemiCondensed</vt:lpstr>
      <vt:lpstr>Bahnschrift SemiBold SemiConden</vt:lpstr>
      <vt:lpstr>Calibri</vt:lpstr>
      <vt:lpstr>Calibri Light</vt:lpstr>
      <vt:lpstr>Office</vt:lpstr>
      <vt:lpstr>Office Theme</vt:lpstr>
      <vt:lpstr>Docker Compose App in the Cloud</vt:lpstr>
      <vt:lpstr>Contents</vt:lpstr>
      <vt:lpstr>Basic Idea and Tools</vt:lpstr>
      <vt:lpstr>Starting Point</vt:lpstr>
      <vt:lpstr>Basic Idea</vt:lpstr>
      <vt:lpstr>Github Actions</vt:lpstr>
      <vt:lpstr>GitHub Actions</vt:lpstr>
      <vt:lpstr>hello_world.yml</vt:lpstr>
      <vt:lpstr>Terraform</vt:lpstr>
      <vt:lpstr>Terraform</vt:lpstr>
      <vt:lpstr>AWS</vt:lpstr>
      <vt:lpstr>AWS</vt:lpstr>
      <vt:lpstr>Solution</vt:lpstr>
      <vt:lpstr>Critical Points</vt:lpstr>
      <vt:lpstr>Critical Points</vt:lpstr>
      <vt:lpstr>Critical Points</vt:lpstr>
      <vt:lpstr>Critical Points</vt:lpstr>
      <vt:lpstr>Solution 1</vt:lpstr>
      <vt:lpstr>Solution 2</vt:lpstr>
      <vt:lpstr>PowerPoint-Präsentation</vt:lpstr>
      <vt:lpstr>PowerPoint-Präsentation</vt:lpstr>
      <vt:lpstr>Solution 1</vt:lpstr>
      <vt:lpstr>Solution 2</vt:lpstr>
      <vt:lpstr>Working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Providers</dc:title>
  <dc:creator>Karas Jana (Student Com21)</dc:creator>
  <cp:lastModifiedBy>Karas Jana (Student Com21)</cp:lastModifiedBy>
  <cp:revision>101</cp:revision>
  <dcterms:created xsi:type="dcterms:W3CDTF">2022-04-29T05:39:56Z</dcterms:created>
  <dcterms:modified xsi:type="dcterms:W3CDTF">2022-05-12T14:25:13Z</dcterms:modified>
</cp:coreProperties>
</file>