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3"/>
  </p:notesMasterIdLst>
  <p:sldIdLst>
    <p:sldId id="256" r:id="rId3"/>
    <p:sldId id="288" r:id="rId4"/>
    <p:sldId id="270" r:id="rId5"/>
    <p:sldId id="298" r:id="rId6"/>
    <p:sldId id="308" r:id="rId7"/>
    <p:sldId id="310" r:id="rId8"/>
    <p:sldId id="258" r:id="rId9"/>
    <p:sldId id="311" r:id="rId10"/>
    <p:sldId id="312" r:id="rId11"/>
    <p:sldId id="299" r:id="rId12"/>
    <p:sldId id="313" r:id="rId13"/>
    <p:sldId id="307" r:id="rId14"/>
    <p:sldId id="272" r:id="rId15"/>
    <p:sldId id="314" r:id="rId16"/>
    <p:sldId id="316" r:id="rId17"/>
    <p:sldId id="318" r:id="rId18"/>
    <p:sldId id="309" r:id="rId19"/>
    <p:sldId id="315" r:id="rId20"/>
    <p:sldId id="321" r:id="rId21"/>
    <p:sldId id="317" r:id="rId22"/>
    <p:sldId id="322" r:id="rId23"/>
    <p:sldId id="304" r:id="rId24"/>
    <p:sldId id="305" r:id="rId25"/>
    <p:sldId id="302" r:id="rId26"/>
    <p:sldId id="324" r:id="rId27"/>
    <p:sldId id="319" r:id="rId28"/>
    <p:sldId id="323" r:id="rId29"/>
    <p:sldId id="320" r:id="rId30"/>
    <p:sldId id="300" r:id="rId31"/>
    <p:sldId id="303" r:id="rId3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CCFF"/>
    <a:srgbClr val="5C4EE5"/>
    <a:srgbClr val="FF9900"/>
    <a:srgbClr val="516482"/>
    <a:srgbClr val="FF3399"/>
    <a:srgbClr val="2088FE"/>
    <a:srgbClr val="E6E6E6"/>
    <a:srgbClr val="FFCCCC"/>
    <a:srgbClr val="E7FEDA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–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FD0F851-EC5A-4D38-B0AD-8093EC10F338}" styleName="Light Style 1 –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2838BEF-8BB2-4498-84A7-C5851F593DF1}" styleName="Medium Style 4 –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0505E3EF-67EA-436B-97B2-0124C06EBD24}" styleName="Medium Style 4 –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BDBED569-4797-4DF1-A0F4-6AAB3CD982D8}" styleName="Light Style 3 –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89698" autoAdjust="0"/>
  </p:normalViewPr>
  <p:slideViewPr>
    <p:cSldViewPr snapToGrid="0">
      <p:cViewPr varScale="1">
        <p:scale>
          <a:sx n="60" d="100"/>
          <a:sy n="60" d="100"/>
        </p:scale>
        <p:origin x="510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1BAD5C-F1F8-43FF-B1E4-442C6F91B49A}" type="datetimeFigureOut">
              <a:rPr lang="de-DE" smtClean="0"/>
              <a:t>13.05.2022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76870D-EDE0-4065-9108-FF08285B4E2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1658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76870D-EDE0-4065-9108-FF08285B4E25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95067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Like </a:t>
            </a:r>
            <a:r>
              <a:rPr lang="de-DE" dirty="0" err="1"/>
              <a:t>this</a:t>
            </a:r>
            <a:r>
              <a:rPr lang="de-DE" dirty="0"/>
              <a:t>,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handling</a:t>
            </a:r>
            <a:r>
              <a:rPr lang="de-DE" dirty="0"/>
              <a:t> of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would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improved</a:t>
            </a:r>
            <a:r>
              <a:rPr lang="de-DE" dirty="0"/>
              <a:t>, also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would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possible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implement</a:t>
            </a:r>
            <a:r>
              <a:rPr lang="de-DE" dirty="0"/>
              <a:t> </a:t>
            </a:r>
            <a:r>
              <a:rPr lang="de-DE" dirty="0" err="1"/>
              <a:t>Autoscaling</a:t>
            </a:r>
            <a:r>
              <a:rPr lang="de-DE" dirty="0"/>
              <a:t> and Load Balancer, </a:t>
            </a:r>
            <a:r>
              <a:rPr lang="de-DE" dirty="0" err="1"/>
              <a:t>possibility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an alternative </a:t>
            </a:r>
            <a:r>
              <a:rPr lang="de-DE" dirty="0" err="1"/>
              <a:t>to</a:t>
            </a:r>
            <a:r>
              <a:rPr lang="de-DE" dirty="0"/>
              <a:t> EC2 (e.g. Lambda, </a:t>
            </a:r>
            <a:r>
              <a:rPr lang="de-DE" dirty="0" err="1"/>
              <a:t>Beanstalk</a:t>
            </a:r>
            <a:r>
              <a:rPr lang="de-DE" dirty="0"/>
              <a:t>), </a:t>
            </a:r>
            <a:r>
              <a:rPr lang="de-DE" dirty="0" err="1"/>
              <a:t>fewer</a:t>
            </a:r>
            <a:r>
              <a:rPr lang="de-DE" dirty="0"/>
              <a:t> </a:t>
            </a:r>
            <a:r>
              <a:rPr lang="de-DE" dirty="0" err="1"/>
              <a:t>layers</a:t>
            </a:r>
            <a:r>
              <a:rPr lang="de-DE" dirty="0"/>
              <a:t> of </a:t>
            </a:r>
            <a:r>
              <a:rPr lang="de-DE" dirty="0" err="1"/>
              <a:t>virtualisation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76870D-EDE0-4065-9108-FF08285B4E25}" type="slidenum">
              <a:rPr lang="de-DE" smtClean="0"/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3502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Point out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containers</a:t>
            </a:r>
            <a:r>
              <a:rPr lang="de-DE" dirty="0"/>
              <a:t> </a:t>
            </a:r>
            <a:r>
              <a:rPr lang="de-DE" dirty="0" err="1"/>
              <a:t>talk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other</a:t>
            </a:r>
            <a:r>
              <a:rPr lang="de-DE" dirty="0"/>
              <a:t> via a Message Queue and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application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built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docker-compose</a:t>
            </a:r>
            <a:r>
              <a:rPr lang="de-DE" dirty="0"/>
              <a:t> </a:t>
            </a:r>
            <a:br>
              <a:rPr lang="de-DE" dirty="0"/>
            </a:br>
            <a:br>
              <a:rPr lang="de-DE" dirty="0"/>
            </a:br>
            <a:r>
              <a:rPr lang="de-DE" dirty="0"/>
              <a:t>(</a:t>
            </a:r>
            <a:r>
              <a:rPr lang="de-DE" dirty="0" err="1"/>
              <a:t>Reason</a:t>
            </a:r>
            <a:r>
              <a:rPr lang="de-DE" dirty="0"/>
              <a:t> (</a:t>
            </a:r>
            <a:r>
              <a:rPr lang="de-DE" dirty="0" err="1"/>
              <a:t>don‘t</a:t>
            </a:r>
            <a:r>
              <a:rPr lang="de-DE" dirty="0"/>
              <a:t> </a:t>
            </a:r>
            <a:r>
              <a:rPr lang="de-DE" dirty="0" err="1"/>
              <a:t>mention</a:t>
            </a:r>
            <a:r>
              <a:rPr lang="de-DE" dirty="0"/>
              <a:t>): This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important</a:t>
            </a:r>
            <a:r>
              <a:rPr lang="de-DE" dirty="0"/>
              <a:t> </a:t>
            </a:r>
            <a:r>
              <a:rPr lang="de-DE" dirty="0" err="1"/>
              <a:t>because</a:t>
            </a:r>
            <a:r>
              <a:rPr lang="de-DE" dirty="0"/>
              <a:t> </a:t>
            </a:r>
            <a:r>
              <a:rPr lang="de-DE" dirty="0" err="1"/>
              <a:t>that‘s</a:t>
            </a:r>
            <a:r>
              <a:rPr lang="de-DE" dirty="0"/>
              <a:t> </a:t>
            </a:r>
            <a:r>
              <a:rPr lang="de-DE" dirty="0" err="1"/>
              <a:t>why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didn‘t</a:t>
            </a:r>
            <a:r>
              <a:rPr lang="de-DE" dirty="0"/>
              <a:t> separate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containers</a:t>
            </a:r>
            <a:r>
              <a:rPr lang="de-DE" dirty="0"/>
              <a:t> and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AWS </a:t>
            </a:r>
            <a:r>
              <a:rPr lang="de-DE" dirty="0" err="1"/>
              <a:t>Elastic</a:t>
            </a:r>
            <a:r>
              <a:rPr lang="de-DE" dirty="0"/>
              <a:t> Container Service </a:t>
            </a:r>
            <a:r>
              <a:rPr lang="de-DE" dirty="0" err="1"/>
              <a:t>or</a:t>
            </a:r>
            <a:r>
              <a:rPr lang="de-DE" dirty="0"/>
              <a:t> Lambda)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76870D-EDE0-4065-9108-FF08285B4E25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6448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Just </a:t>
            </a:r>
            <a:r>
              <a:rPr lang="de-DE" dirty="0" err="1"/>
              <a:t>explain</a:t>
            </a:r>
            <a:r>
              <a:rPr lang="de-DE" dirty="0"/>
              <a:t> </a:t>
            </a: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works</a:t>
            </a:r>
            <a:r>
              <a:rPr lang="de-DE" dirty="0"/>
              <a:t> </a:t>
            </a:r>
            <a:r>
              <a:rPr lang="de-DE" dirty="0" err="1"/>
              <a:t>following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comments</a:t>
            </a:r>
            <a:r>
              <a:rPr lang="de-DE" dirty="0"/>
              <a:t> </a:t>
            </a:r>
            <a:r>
              <a:rPr lang="de-DE" dirty="0">
                <a:sym typeface="Wingdings" panose="05000000000000000000" pitchFamily="2" charset="2"/>
              </a:rPr>
              <a:t> 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76870D-EDE0-4065-9108-FF08285B4E25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45769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Show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ami</a:t>
            </a:r>
            <a:r>
              <a:rPr lang="de-DE" dirty="0"/>
              <a:t>, </a:t>
            </a:r>
            <a:r>
              <a:rPr lang="de-DE" dirty="0" err="1"/>
              <a:t>instance</a:t>
            </a:r>
            <a:r>
              <a:rPr lang="de-DE" dirty="0"/>
              <a:t> type and </a:t>
            </a:r>
            <a:r>
              <a:rPr lang="de-DE" dirty="0" err="1"/>
              <a:t>security</a:t>
            </a:r>
            <a:r>
              <a:rPr lang="de-DE" dirty="0"/>
              <a:t> </a:t>
            </a:r>
            <a:r>
              <a:rPr lang="de-DE" dirty="0" err="1"/>
              <a:t>group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76870D-EDE0-4065-9108-FF08285B4E25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46733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Most </a:t>
            </a:r>
            <a:r>
              <a:rPr lang="de-DE" dirty="0" err="1"/>
              <a:t>interesting</a:t>
            </a:r>
            <a:r>
              <a:rPr lang="de-DE" dirty="0"/>
              <a:t> </a:t>
            </a:r>
            <a:r>
              <a:rPr lang="de-DE" dirty="0" err="1"/>
              <a:t>thing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others</a:t>
            </a:r>
            <a:r>
              <a:rPr lang="de-DE" dirty="0"/>
              <a:t> </a:t>
            </a:r>
            <a:r>
              <a:rPr lang="de-DE" dirty="0" err="1"/>
              <a:t>here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imo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Elastic</a:t>
            </a:r>
            <a:r>
              <a:rPr lang="de-DE" dirty="0"/>
              <a:t> IP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76870D-EDE0-4065-9108-FF08285B4E25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15387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Critical </a:t>
            </a:r>
            <a:r>
              <a:rPr lang="de-DE" dirty="0" err="1"/>
              <a:t>point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deployment</a:t>
            </a:r>
            <a:r>
              <a:rPr lang="de-DE" dirty="0"/>
              <a:t> of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app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EC2 </a:t>
            </a:r>
            <a:r>
              <a:rPr lang="de-DE" dirty="0" err="1"/>
              <a:t>machine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76870D-EDE0-4065-9108-FF08285B4E25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00423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Mention </a:t>
            </a:r>
            <a:r>
              <a:rPr lang="de-DE" dirty="0" err="1"/>
              <a:t>here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both</a:t>
            </a:r>
            <a:r>
              <a:rPr lang="de-DE" dirty="0"/>
              <a:t> </a:t>
            </a:r>
            <a:r>
              <a:rPr lang="de-DE" dirty="0" err="1"/>
              <a:t>workflows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same EC2 </a:t>
            </a:r>
            <a:r>
              <a:rPr lang="de-DE" dirty="0" err="1"/>
              <a:t>machine</a:t>
            </a:r>
            <a:r>
              <a:rPr lang="de-DE" dirty="0"/>
              <a:t> and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also </a:t>
            </a:r>
            <a:r>
              <a:rPr lang="de-DE" dirty="0" err="1"/>
              <a:t>have</a:t>
            </a:r>
            <a:r>
              <a:rPr lang="de-DE" dirty="0"/>
              <a:t> a </a:t>
            </a:r>
            <a:r>
              <a:rPr lang="de-DE" dirty="0" err="1"/>
              <a:t>workflow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shutting</a:t>
            </a:r>
            <a:r>
              <a:rPr lang="de-DE" dirty="0"/>
              <a:t> down </a:t>
            </a:r>
            <a:r>
              <a:rPr lang="de-DE" dirty="0" err="1"/>
              <a:t>the</a:t>
            </a:r>
            <a:r>
              <a:rPr lang="de-DE" dirty="0"/>
              <a:t> EC2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76870D-EDE0-4065-9108-FF08285B4E25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68172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76870D-EDE0-4065-9108-FF08285B4E25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1213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Like </a:t>
            </a:r>
            <a:r>
              <a:rPr lang="de-DE" dirty="0" err="1"/>
              <a:t>this</a:t>
            </a:r>
            <a:r>
              <a:rPr lang="de-DE" dirty="0"/>
              <a:t>,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handling</a:t>
            </a:r>
            <a:r>
              <a:rPr lang="de-DE" dirty="0"/>
              <a:t> of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would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improved</a:t>
            </a:r>
            <a:r>
              <a:rPr lang="de-DE" dirty="0"/>
              <a:t>, also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would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possible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implement</a:t>
            </a:r>
            <a:r>
              <a:rPr lang="de-DE" dirty="0"/>
              <a:t> </a:t>
            </a:r>
            <a:r>
              <a:rPr lang="de-DE" dirty="0" err="1"/>
              <a:t>Autoscaling</a:t>
            </a:r>
            <a:r>
              <a:rPr lang="de-DE" dirty="0"/>
              <a:t> and Load Balancer, </a:t>
            </a:r>
            <a:r>
              <a:rPr lang="de-DE" dirty="0" err="1"/>
              <a:t>possibility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an alternative </a:t>
            </a:r>
            <a:r>
              <a:rPr lang="de-DE" dirty="0" err="1"/>
              <a:t>to</a:t>
            </a:r>
            <a:r>
              <a:rPr lang="de-DE" dirty="0"/>
              <a:t> EC2 (e.g. Lambda, </a:t>
            </a:r>
            <a:r>
              <a:rPr lang="de-DE" dirty="0" err="1"/>
              <a:t>Beanstalk</a:t>
            </a:r>
            <a:r>
              <a:rPr lang="de-DE" dirty="0"/>
              <a:t>), </a:t>
            </a:r>
            <a:r>
              <a:rPr lang="de-DE" dirty="0" err="1"/>
              <a:t>fewer</a:t>
            </a:r>
            <a:r>
              <a:rPr lang="de-DE" dirty="0"/>
              <a:t> </a:t>
            </a:r>
            <a:r>
              <a:rPr lang="de-DE" dirty="0" err="1"/>
              <a:t>layers</a:t>
            </a:r>
            <a:r>
              <a:rPr lang="de-DE" dirty="0"/>
              <a:t> of </a:t>
            </a:r>
            <a:r>
              <a:rPr lang="de-DE" dirty="0" err="1"/>
              <a:t>virtualisation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76870D-EDE0-4065-9108-FF08285B4E25}" type="slidenum">
              <a:rPr lang="de-DE" smtClean="0"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8746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7401B7-86D3-4F3B-A8F1-31F1C528B3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8C36A30-A089-4984-9881-0411C6560A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D78666E-808E-4F11-A4CA-BE0B14FCD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5BCC-3E06-4614-A9C9-2FA5849F9F0F}" type="datetimeFigureOut">
              <a:rPr lang="de-DE" smtClean="0"/>
              <a:t>13.05.2022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5EEAAB0-D37E-43EF-9958-D0182DE6B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Cloud Computing – Jördis Krieger &amp; Jana Karas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9821C39-B11D-4C3F-A8B0-F27C94D5C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E1514-0941-4E58-8ADF-3E33D2A7C7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23246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A0956C-21A9-4E26-A95F-5FAE52A4A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4BC2FA1-ACFD-43DB-8311-450DC943ED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781D157-456C-4C74-9D48-636953BC1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5BCC-3E06-4614-A9C9-2FA5849F9F0F}" type="datetimeFigureOut">
              <a:rPr lang="de-DE" smtClean="0"/>
              <a:t>13.05.2022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FC8BAE9-BF8F-4900-A826-B5C9BD0C5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AA6B6D4-4924-4C6B-9946-D73E8E851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E1514-0941-4E58-8ADF-3E33D2A7C7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0382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81006A0-D161-472C-8859-88B72173B2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1AE6180-B3A3-4522-91BE-12BDD4CB3F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72C23B9-4F34-44F9-9C72-DC8697A10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5BCC-3E06-4614-A9C9-2FA5849F9F0F}" type="datetimeFigureOut">
              <a:rPr lang="de-DE" smtClean="0"/>
              <a:t>13.05.2022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5728536-5298-41DA-8632-A0DB4D273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2681D15-2643-44FC-96E4-3EC2FDD0A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E1514-0941-4E58-8ADF-3E33D2A7C7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92108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5BCC-3E06-4614-A9C9-2FA5849F9F0F}" type="datetimeFigureOut">
              <a:rPr lang="de-DE" smtClean="0"/>
              <a:t>13.05.2022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E1514-0941-4E58-8ADF-3E33D2A7C7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09137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5BCC-3E06-4614-A9C9-2FA5849F9F0F}" type="datetimeFigureOut">
              <a:rPr lang="de-DE" smtClean="0"/>
              <a:t>13.05.2022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E1514-0941-4E58-8ADF-3E33D2A7C7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59134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5BCC-3E06-4614-A9C9-2FA5849F9F0F}" type="datetimeFigureOut">
              <a:rPr lang="de-DE" smtClean="0"/>
              <a:t>13.05.2022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E1514-0941-4E58-8ADF-3E33D2A7C7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54539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5BCC-3E06-4614-A9C9-2FA5849F9F0F}" type="datetimeFigureOut">
              <a:rPr lang="de-DE" smtClean="0"/>
              <a:t>13.05.2022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E1514-0941-4E58-8ADF-3E33D2A7C7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92625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5BCC-3E06-4614-A9C9-2FA5849F9F0F}" type="datetimeFigureOut">
              <a:rPr lang="de-DE" smtClean="0"/>
              <a:t>13.05.2022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E1514-0941-4E58-8ADF-3E33D2A7C7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27395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5BCC-3E06-4614-A9C9-2FA5849F9F0F}" type="datetimeFigureOut">
              <a:rPr lang="de-DE" smtClean="0"/>
              <a:t>13.05.2022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E1514-0941-4E58-8ADF-3E33D2A7C7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43106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5BCC-3E06-4614-A9C9-2FA5849F9F0F}" type="datetimeFigureOut">
              <a:rPr lang="de-DE" smtClean="0"/>
              <a:t>13.05.2022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E1514-0941-4E58-8ADF-3E33D2A7C7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551446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5BCC-3E06-4614-A9C9-2FA5849F9F0F}" type="datetimeFigureOut">
              <a:rPr lang="de-DE" smtClean="0"/>
              <a:t>13.05.2022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E1514-0941-4E58-8ADF-3E33D2A7C7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9890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0AFB46BB-E630-52D1-0BED-079D4738DE9D}"/>
              </a:ext>
            </a:extLst>
          </p:cNvPr>
          <p:cNvSpPr/>
          <p:nvPr userDrawn="1"/>
        </p:nvSpPr>
        <p:spPr>
          <a:xfrm>
            <a:off x="0" y="6311900"/>
            <a:ext cx="12192000" cy="5461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D9FE51A-5B9F-4380-8E10-C5CBFDF9E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4056D49-B261-4DAF-94F8-CD17896AC8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87700A7-EE52-4346-B2B4-9D3B85FB2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8735BCC-3E06-4614-A9C9-2FA5849F9F0F}" type="datetimeFigureOut">
              <a:rPr lang="de-DE" smtClean="0"/>
              <a:pPr/>
              <a:t>13.05.2022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5776C94-1E66-4795-A6CC-61AFFEF9C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Cloud Computing – Jördis Krieger &amp; Jana Karas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D6FA4B4-7E02-4E15-B7B0-A862A0EA7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82E1514-0941-4E58-8ADF-3E33D2A7C7AA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81594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5BCC-3E06-4614-A9C9-2FA5849F9F0F}" type="datetimeFigureOut">
              <a:rPr lang="de-DE" smtClean="0"/>
              <a:t>13.05.2022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E1514-0941-4E58-8ADF-3E33D2A7C7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69814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5BCC-3E06-4614-A9C9-2FA5849F9F0F}" type="datetimeFigureOut">
              <a:rPr lang="de-DE" smtClean="0"/>
              <a:t>13.05.2022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E1514-0941-4E58-8ADF-3E33D2A7C7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143470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5BCC-3E06-4614-A9C9-2FA5849F9F0F}" type="datetimeFigureOut">
              <a:rPr lang="de-DE" smtClean="0"/>
              <a:t>13.05.2022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E1514-0941-4E58-8ADF-3E33D2A7C7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4490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CCC9FA-858F-448E-9230-326CBA49F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24187D7-3941-405E-B68B-2B0D6A49B0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10FA60B-453E-4546-B748-6DA3AD709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5BCC-3E06-4614-A9C9-2FA5849F9F0F}" type="datetimeFigureOut">
              <a:rPr lang="de-DE" smtClean="0"/>
              <a:t>13.05.2022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BE5771D-D5DE-446B-A22D-E4DA077EA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Cloud Computing – Jördis Krieger &amp; Jana Karas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0740856-1C5D-45BA-9704-D10F259DF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E1514-0941-4E58-8ADF-3E33D2A7C7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4036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549309-CE20-4A1A-8CCF-47DE538BA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ABAB836-7EAE-4297-8FF7-E281A90FB9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A139BCE-E794-4969-8CF1-24482C501F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EF06838-2654-4AB3-9C66-D5298B6D8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5BCC-3E06-4614-A9C9-2FA5849F9F0F}" type="datetimeFigureOut">
              <a:rPr lang="de-DE" smtClean="0"/>
              <a:t>13.05.2022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75F1BC1-5734-4B92-9D49-70199F7C6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Cloud Computing – Jördis Krieger &amp; Jana Karas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62FAC90-AB59-40A5-8E37-ACB221E59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E1514-0941-4E58-8ADF-3E33D2A7C7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8381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AE9DBA-E0C2-4BE0-903F-467A7DC08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5D95818-8667-480C-8434-0A6E55007F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68D0255-83F1-4409-A630-1F0A035C3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A066AB2-8C81-49F0-AA55-FB9D5B2A9C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D69F290-1DAD-4D31-9950-A337507C76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92B49EC-F270-43C1-833F-B97D5691B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5BCC-3E06-4614-A9C9-2FA5849F9F0F}" type="datetimeFigureOut">
              <a:rPr lang="de-DE" smtClean="0"/>
              <a:t>13.05.2022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A327F8F-BB5F-45E1-B803-D9ECA6D52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4248A64-397A-4BAB-935E-9EBDBD3E6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E1514-0941-4E58-8ADF-3E33D2A7C7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855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1520F6-FA25-49CE-996C-1C3DAF27E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B23FC1D-57A8-4859-8310-519124EC6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5BCC-3E06-4614-A9C9-2FA5849F9F0F}" type="datetimeFigureOut">
              <a:rPr lang="de-DE" smtClean="0"/>
              <a:t>13.05.2022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256815C-D385-4CC0-93B7-E519CC5C3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ED6A372-4D26-4678-B5EE-14BC7C04C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E1514-0941-4E58-8ADF-3E33D2A7C7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4564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E7CB4B5-5765-45EE-A096-C423F8F8E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5BCC-3E06-4614-A9C9-2FA5849F9F0F}" type="datetimeFigureOut">
              <a:rPr lang="de-DE" smtClean="0"/>
              <a:t>13.05.2022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4650236-6B12-4E45-B123-85A38EDEE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FD2F51C-90DE-4774-9177-F3CD5F465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E1514-0941-4E58-8ADF-3E33D2A7C7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4551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620C95-E88E-4AB7-8FBD-70097173B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EA01AA5-BE8B-4AC6-9F84-BC5404CE01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0EAAE7E-B7BF-4133-8605-12B1962827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7F5C3B7-6F41-430B-A1EF-862B9C71B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5BCC-3E06-4614-A9C9-2FA5849F9F0F}" type="datetimeFigureOut">
              <a:rPr lang="de-DE" smtClean="0"/>
              <a:t>13.05.2022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099B244-C759-49C6-A0E3-1A9FD30A8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F6BE872-812F-483D-9E6B-F4F01D687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E1514-0941-4E58-8ADF-3E33D2A7C7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5915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D70DA0-1302-4B95-9C22-1F27EE439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7E7B27F-0E1B-41C4-B5E6-B4C2FE4D9E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921A42D-8E0B-4377-AC93-CA81B55AB4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FBDD683-78DE-42AE-9C7D-A75F72A0E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5BCC-3E06-4614-A9C9-2FA5849F9F0F}" type="datetimeFigureOut">
              <a:rPr lang="de-DE" smtClean="0"/>
              <a:t>13.05.2022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E9A2EA0-F8E0-4D77-8370-61D93AD2E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86A62B2-5E63-4745-B8CA-FCCFFB259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E1514-0941-4E58-8ADF-3E33D2A7C7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3906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9455F3A-4FDC-41EC-B03C-13DAF2F4E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83D1088-70B2-4F3B-8DD3-D345487291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01B77A0-83A6-4FD5-BE0F-BDD3190391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735BCC-3E06-4614-A9C9-2FA5849F9F0F}" type="datetimeFigureOut">
              <a:rPr lang="de-DE" smtClean="0"/>
              <a:t>13.05.2022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B3AD8E7-2136-41FD-B4B1-E0B6691895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B267B1C-7CA5-43B7-BE4B-89A53E3A67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E1514-0941-4E58-8ADF-3E33D2A7C7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2660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735BCC-3E06-4614-A9C9-2FA5849F9F0F}" type="datetimeFigureOut">
              <a:rPr lang="de-DE" smtClean="0"/>
              <a:t>13.05.2022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E1514-0941-4E58-8ADF-3E33D2A7C7A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3012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ebp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sv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svg"/><Relationship Id="rId7" Type="http://schemas.openxmlformats.org/officeDocument/2006/relationships/image" Target="../media/image25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svg"/><Relationship Id="rId4" Type="http://schemas.openxmlformats.org/officeDocument/2006/relationships/image" Target="../media/image22.png"/><Relationship Id="rId9" Type="http://schemas.openxmlformats.org/officeDocument/2006/relationships/image" Target="../media/image27.sv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30.svg"/><Relationship Id="rId7" Type="http://schemas.openxmlformats.org/officeDocument/2006/relationships/image" Target="../media/image23.sv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7.svg"/><Relationship Id="rId4" Type="http://schemas.openxmlformats.org/officeDocument/2006/relationships/image" Target="../media/image26.png"/><Relationship Id="rId9" Type="http://schemas.openxmlformats.org/officeDocument/2006/relationships/image" Target="../media/image25.sv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sv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sv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svg"/><Relationship Id="rId5" Type="http://schemas.openxmlformats.org/officeDocument/2006/relationships/image" Target="../media/image37.png"/><Relationship Id="rId4" Type="http://schemas.openxmlformats.org/officeDocument/2006/relationships/image" Target="../media/image36.sv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11" Type="http://schemas.openxmlformats.org/officeDocument/2006/relationships/image" Target="../media/image9.svg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svg"/><Relationship Id="rId9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BF2DDAE4-44C0-2C09-7CAF-66AA180514D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282"/>
          <a:stretch/>
        </p:blipFill>
        <p:spPr>
          <a:xfrm>
            <a:off x="4680665" y="3429000"/>
            <a:ext cx="8258833" cy="4997262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423EE35B-33E3-42A0-BBDA-368E8D825D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7832" y="868362"/>
            <a:ext cx="10396331" cy="2387600"/>
          </a:xfrm>
        </p:spPr>
        <p:txBody>
          <a:bodyPr/>
          <a:lstStyle/>
          <a:p>
            <a:r>
              <a:rPr lang="en-US" dirty="0"/>
              <a:t>Docker Compose App in the Cloud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797ABDA-D6B1-4654-A1BD-79BB48EDE7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7" y="3121709"/>
            <a:ext cx="9144000" cy="1655762"/>
          </a:xfrm>
        </p:spPr>
        <p:txBody>
          <a:bodyPr>
            <a:normAutofit/>
          </a:bodyPr>
          <a:lstStyle/>
          <a:p>
            <a:endParaRPr lang="sv-SE" dirty="0"/>
          </a:p>
          <a:p>
            <a:r>
              <a:rPr lang="sv-SE" dirty="0"/>
              <a:t>Greta Piliponytė, Jana Karas, Jördis Krieger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120663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5D7EC3-CD42-4551-8940-B2E7B1FA1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Terraform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F5D699-940E-4DE9-8183-FAB1BE3156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Terraform to automatically build, change, and version public cloud infrastructure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1EF30E-69FD-408B-9A66-26E23FCAF5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74650" y="417951"/>
            <a:ext cx="1079150" cy="1219909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CF409AD2-EC87-FFBD-FDBA-2EC7012E40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7952" y="3283888"/>
            <a:ext cx="6076095" cy="175244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286448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7310EA-0D36-8797-94D6-7E3C9FD76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AWS</a:t>
            </a:r>
          </a:p>
        </p:txBody>
      </p:sp>
      <p:sp>
        <p:nvSpPr>
          <p:cNvPr id="4" name="Rectangle: Rounded Corners 5">
            <a:extLst>
              <a:ext uri="{FF2B5EF4-FFF2-40B4-BE49-F238E27FC236}">
                <a16:creationId xmlns:a16="http://schemas.microsoft.com/office/drawing/2014/main" id="{78CCAEE7-61F5-65AA-DCCD-9964C5338FAE}"/>
              </a:ext>
            </a:extLst>
          </p:cNvPr>
          <p:cNvSpPr/>
          <p:nvPr/>
        </p:nvSpPr>
        <p:spPr>
          <a:xfrm>
            <a:off x="1164594" y="4466010"/>
            <a:ext cx="1704110" cy="768927"/>
          </a:xfrm>
          <a:prstGeom prst="roundRect">
            <a:avLst/>
          </a:prstGeom>
          <a:solidFill>
            <a:srgbClr val="2088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Push</a:t>
            </a:r>
          </a:p>
        </p:txBody>
      </p:sp>
      <p:sp>
        <p:nvSpPr>
          <p:cNvPr id="5" name="Rectangle: Rounded Corners 6">
            <a:extLst>
              <a:ext uri="{FF2B5EF4-FFF2-40B4-BE49-F238E27FC236}">
                <a16:creationId xmlns:a16="http://schemas.microsoft.com/office/drawing/2014/main" id="{264CA49D-6F4B-C4CF-E420-1104249827C0}"/>
              </a:ext>
            </a:extLst>
          </p:cNvPr>
          <p:cNvSpPr/>
          <p:nvPr/>
        </p:nvSpPr>
        <p:spPr>
          <a:xfrm>
            <a:off x="3619766" y="4466012"/>
            <a:ext cx="2558017" cy="768927"/>
          </a:xfrm>
          <a:prstGeom prst="roundRect">
            <a:avLst/>
          </a:prstGeom>
          <a:solidFill>
            <a:srgbClr val="2088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Create Infrastructure </a:t>
            </a:r>
            <a:r>
              <a:rPr lang="de-DE" dirty="0" err="1"/>
              <a:t>with</a:t>
            </a:r>
            <a:r>
              <a:rPr lang="de-DE" dirty="0"/>
              <a:t> Terraform</a:t>
            </a:r>
          </a:p>
        </p:txBody>
      </p:sp>
      <p:sp>
        <p:nvSpPr>
          <p:cNvPr id="6" name="Rectangle: Rounded Corners 7">
            <a:extLst>
              <a:ext uri="{FF2B5EF4-FFF2-40B4-BE49-F238E27FC236}">
                <a16:creationId xmlns:a16="http://schemas.microsoft.com/office/drawing/2014/main" id="{7245DBC1-1583-905A-477C-077D529C85D9}"/>
              </a:ext>
            </a:extLst>
          </p:cNvPr>
          <p:cNvSpPr/>
          <p:nvPr/>
        </p:nvSpPr>
        <p:spPr>
          <a:xfrm>
            <a:off x="7639731" y="4466009"/>
            <a:ext cx="2558015" cy="768927"/>
          </a:xfrm>
          <a:prstGeom prst="roundRect">
            <a:avLst/>
          </a:prstGeom>
          <a:solidFill>
            <a:srgbClr val="2088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Deploy </a:t>
            </a:r>
            <a:r>
              <a:rPr lang="de-DE" dirty="0" err="1"/>
              <a:t>app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docker</a:t>
            </a:r>
            <a:r>
              <a:rPr lang="de-DE" dirty="0"/>
              <a:t> </a:t>
            </a:r>
            <a:r>
              <a:rPr lang="de-DE" dirty="0" err="1"/>
              <a:t>compose</a:t>
            </a:r>
            <a:endParaRPr lang="de-DE" dirty="0"/>
          </a:p>
        </p:txBody>
      </p:sp>
      <p:cxnSp>
        <p:nvCxnSpPr>
          <p:cNvPr id="7" name="Straight Arrow Connector 11">
            <a:extLst>
              <a:ext uri="{FF2B5EF4-FFF2-40B4-BE49-F238E27FC236}">
                <a16:creationId xmlns:a16="http://schemas.microsoft.com/office/drawing/2014/main" id="{F501AB0B-B3CB-38AA-624C-ED414CEFB3A8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868704" y="4850474"/>
            <a:ext cx="751062" cy="2"/>
          </a:xfrm>
          <a:prstGeom prst="straightConnector1">
            <a:avLst/>
          </a:prstGeom>
          <a:ln>
            <a:solidFill>
              <a:srgbClr val="2088F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13">
            <a:extLst>
              <a:ext uri="{FF2B5EF4-FFF2-40B4-BE49-F238E27FC236}">
                <a16:creationId xmlns:a16="http://schemas.microsoft.com/office/drawing/2014/main" id="{15D2F7F9-D527-3673-F73F-11C0FEC9E142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6177783" y="4850473"/>
            <a:ext cx="1461948" cy="3"/>
          </a:xfrm>
          <a:prstGeom prst="straightConnector1">
            <a:avLst/>
          </a:prstGeom>
          <a:ln>
            <a:solidFill>
              <a:srgbClr val="2088F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: Rounded Corners 17">
            <a:extLst>
              <a:ext uri="{FF2B5EF4-FFF2-40B4-BE49-F238E27FC236}">
                <a16:creationId xmlns:a16="http://schemas.microsoft.com/office/drawing/2014/main" id="{433EC4C8-5652-8E37-1388-42FECF4CA3D7}"/>
              </a:ext>
            </a:extLst>
          </p:cNvPr>
          <p:cNvSpPr/>
          <p:nvPr/>
        </p:nvSpPr>
        <p:spPr>
          <a:xfrm flipH="1" flipV="1">
            <a:off x="3034753" y="3977640"/>
            <a:ext cx="7433721" cy="1594946"/>
          </a:xfrm>
          <a:prstGeom prst="roundRect">
            <a:avLst/>
          </a:prstGeom>
          <a:noFill/>
          <a:ln>
            <a:solidFill>
              <a:srgbClr val="2088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" name="Picture 19">
            <a:extLst>
              <a:ext uri="{FF2B5EF4-FFF2-40B4-BE49-F238E27FC236}">
                <a16:creationId xmlns:a16="http://schemas.microsoft.com/office/drawing/2014/main" id="{B187C7EC-CE9C-D136-07DC-CC38CA9DE4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3900" y="4123214"/>
            <a:ext cx="426720" cy="426720"/>
          </a:xfrm>
          <a:prstGeom prst="rect">
            <a:avLst/>
          </a:prstGeom>
        </p:spPr>
      </p:pic>
      <p:cxnSp>
        <p:nvCxnSpPr>
          <p:cNvPr id="19" name="Straight Arrow Connector 11">
            <a:extLst>
              <a:ext uri="{FF2B5EF4-FFF2-40B4-BE49-F238E27FC236}">
                <a16:creationId xmlns:a16="http://schemas.microsoft.com/office/drawing/2014/main" id="{2BE4D3C3-2C05-2D6B-EB00-0B569B104FB4}"/>
              </a:ext>
            </a:extLst>
          </p:cNvPr>
          <p:cNvCxnSpPr>
            <a:cxnSpLocks/>
            <a:stCxn id="5" idx="0"/>
            <a:endCxn id="20" idx="2"/>
          </p:cNvCxnSpPr>
          <p:nvPr/>
        </p:nvCxnSpPr>
        <p:spPr>
          <a:xfrm flipH="1" flipV="1">
            <a:off x="4898774" y="3300716"/>
            <a:ext cx="1" cy="1165296"/>
          </a:xfrm>
          <a:prstGeom prst="straightConnector1">
            <a:avLst/>
          </a:prstGeom>
          <a:ln>
            <a:solidFill>
              <a:srgbClr val="5C4EE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: Rounded Corners 6">
            <a:extLst>
              <a:ext uri="{FF2B5EF4-FFF2-40B4-BE49-F238E27FC236}">
                <a16:creationId xmlns:a16="http://schemas.microsoft.com/office/drawing/2014/main" id="{B811BC74-BB0A-7701-99C2-0D2003A48E60}"/>
              </a:ext>
            </a:extLst>
          </p:cNvPr>
          <p:cNvSpPr/>
          <p:nvPr/>
        </p:nvSpPr>
        <p:spPr>
          <a:xfrm>
            <a:off x="3619765" y="2531789"/>
            <a:ext cx="2558017" cy="768927"/>
          </a:xfrm>
          <a:prstGeom prst="roundRect">
            <a:avLst/>
          </a:prstGeom>
          <a:solidFill>
            <a:srgbClr val="5C4E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Create EC2 </a:t>
            </a:r>
            <a:r>
              <a:rPr lang="de-DE" dirty="0" err="1"/>
              <a:t>machine</a:t>
            </a:r>
            <a:endParaRPr lang="de-DE" dirty="0"/>
          </a:p>
        </p:txBody>
      </p:sp>
      <p:sp>
        <p:nvSpPr>
          <p:cNvPr id="21" name="Rectangle: Rounded Corners 17">
            <a:extLst>
              <a:ext uri="{FF2B5EF4-FFF2-40B4-BE49-F238E27FC236}">
                <a16:creationId xmlns:a16="http://schemas.microsoft.com/office/drawing/2014/main" id="{865E96C3-898B-ABE0-91DC-5A88AEAE32A1}"/>
              </a:ext>
            </a:extLst>
          </p:cNvPr>
          <p:cNvSpPr/>
          <p:nvPr/>
        </p:nvSpPr>
        <p:spPr>
          <a:xfrm flipH="1" flipV="1">
            <a:off x="3034754" y="1946276"/>
            <a:ext cx="3424355" cy="1594946"/>
          </a:xfrm>
          <a:prstGeom prst="roundRect">
            <a:avLst/>
          </a:prstGeom>
          <a:noFill/>
          <a:ln>
            <a:solidFill>
              <a:srgbClr val="5C4E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4" name="Picture 4">
            <a:extLst>
              <a:ext uri="{FF2B5EF4-FFF2-40B4-BE49-F238E27FC236}">
                <a16:creationId xmlns:a16="http://schemas.microsoft.com/office/drawing/2014/main" id="{F668A630-DDE5-F7FD-292A-06605BED7F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4504" y="2049410"/>
            <a:ext cx="426720" cy="482379"/>
          </a:xfrm>
          <a:prstGeom prst="rect">
            <a:avLst/>
          </a:prstGeom>
        </p:spPr>
      </p:pic>
      <p:pic>
        <p:nvPicPr>
          <p:cNvPr id="28" name="Picture 6">
            <a:extLst>
              <a:ext uri="{FF2B5EF4-FFF2-40B4-BE49-F238E27FC236}">
                <a16:creationId xmlns:a16="http://schemas.microsoft.com/office/drawing/2014/main" id="{97D45E23-90AD-A028-05E6-6586A5843E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9750" y="2094178"/>
            <a:ext cx="549008" cy="336268"/>
          </a:xfrm>
          <a:prstGeom prst="rect">
            <a:avLst/>
          </a:prstGeom>
        </p:spPr>
      </p:pic>
      <p:sp>
        <p:nvSpPr>
          <p:cNvPr id="29" name="Rectangle: Rounded Corners 6">
            <a:extLst>
              <a:ext uri="{FF2B5EF4-FFF2-40B4-BE49-F238E27FC236}">
                <a16:creationId xmlns:a16="http://schemas.microsoft.com/office/drawing/2014/main" id="{8A69E514-DFCE-BDFC-FE4E-7567049EB630}"/>
              </a:ext>
            </a:extLst>
          </p:cNvPr>
          <p:cNvSpPr/>
          <p:nvPr/>
        </p:nvSpPr>
        <p:spPr>
          <a:xfrm>
            <a:off x="7639732" y="2531789"/>
            <a:ext cx="2558017" cy="768927"/>
          </a:xfrm>
          <a:prstGeom prst="round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EC2 </a:t>
            </a:r>
            <a:r>
              <a:rPr lang="de-DE" dirty="0" err="1"/>
              <a:t>machine</a:t>
            </a:r>
            <a:endParaRPr lang="de-DE" dirty="0"/>
          </a:p>
        </p:txBody>
      </p:sp>
      <p:sp>
        <p:nvSpPr>
          <p:cNvPr id="30" name="Rectangle: Rounded Corners 17">
            <a:extLst>
              <a:ext uri="{FF2B5EF4-FFF2-40B4-BE49-F238E27FC236}">
                <a16:creationId xmlns:a16="http://schemas.microsoft.com/office/drawing/2014/main" id="{C3D25223-D404-A957-180D-7C74A93E192A}"/>
              </a:ext>
            </a:extLst>
          </p:cNvPr>
          <p:cNvSpPr/>
          <p:nvPr/>
        </p:nvSpPr>
        <p:spPr>
          <a:xfrm flipH="1" flipV="1">
            <a:off x="7044120" y="1946276"/>
            <a:ext cx="3424355" cy="1594946"/>
          </a:xfrm>
          <a:prstGeom prst="roundRect">
            <a:avLst/>
          </a:prstGeom>
          <a:noFill/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1" name="Straight Arrow Connector 11">
            <a:extLst>
              <a:ext uri="{FF2B5EF4-FFF2-40B4-BE49-F238E27FC236}">
                <a16:creationId xmlns:a16="http://schemas.microsoft.com/office/drawing/2014/main" id="{227B2E06-2BE5-7007-A654-EBE79D0F9520}"/>
              </a:ext>
            </a:extLst>
          </p:cNvPr>
          <p:cNvCxnSpPr>
            <a:cxnSpLocks/>
            <a:stCxn id="20" idx="3"/>
            <a:endCxn id="29" idx="1"/>
          </p:cNvCxnSpPr>
          <p:nvPr/>
        </p:nvCxnSpPr>
        <p:spPr>
          <a:xfrm>
            <a:off x="6177782" y="2916253"/>
            <a:ext cx="1461950" cy="0"/>
          </a:xfrm>
          <a:prstGeom prst="straightConnector1">
            <a:avLst/>
          </a:prstGeom>
          <a:ln>
            <a:solidFill>
              <a:srgbClr val="FF9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11">
            <a:extLst>
              <a:ext uri="{FF2B5EF4-FFF2-40B4-BE49-F238E27FC236}">
                <a16:creationId xmlns:a16="http://schemas.microsoft.com/office/drawing/2014/main" id="{0939BA32-55A3-5025-F860-5D4857282D4C}"/>
              </a:ext>
            </a:extLst>
          </p:cNvPr>
          <p:cNvCxnSpPr>
            <a:cxnSpLocks/>
            <a:stCxn id="6" idx="0"/>
            <a:endCxn id="29" idx="2"/>
          </p:cNvCxnSpPr>
          <p:nvPr/>
        </p:nvCxnSpPr>
        <p:spPr>
          <a:xfrm flipV="1">
            <a:off x="8918739" y="3300716"/>
            <a:ext cx="2" cy="1165293"/>
          </a:xfrm>
          <a:prstGeom prst="straightConnector1">
            <a:avLst/>
          </a:prstGeom>
          <a:ln>
            <a:solidFill>
              <a:srgbClr val="FF9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hteck 2">
            <a:extLst>
              <a:ext uri="{FF2B5EF4-FFF2-40B4-BE49-F238E27FC236}">
                <a16:creationId xmlns:a16="http://schemas.microsoft.com/office/drawing/2014/main" id="{6EEB4DD0-E328-9220-C30A-35E53E4C7453}"/>
              </a:ext>
            </a:extLst>
          </p:cNvPr>
          <p:cNvSpPr/>
          <p:nvPr/>
        </p:nvSpPr>
        <p:spPr>
          <a:xfrm>
            <a:off x="763327" y="3886229"/>
            <a:ext cx="10122009" cy="2248483"/>
          </a:xfrm>
          <a:prstGeom prst="rect">
            <a:avLst/>
          </a:prstGeom>
          <a:solidFill>
            <a:schemeClr val="bg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814D3013-1923-2DCD-A95E-6FA7FDC431EF}"/>
              </a:ext>
            </a:extLst>
          </p:cNvPr>
          <p:cNvSpPr/>
          <p:nvPr/>
        </p:nvSpPr>
        <p:spPr>
          <a:xfrm>
            <a:off x="2740769" y="1836262"/>
            <a:ext cx="3901927" cy="2040191"/>
          </a:xfrm>
          <a:prstGeom prst="rect">
            <a:avLst/>
          </a:prstGeom>
          <a:solidFill>
            <a:schemeClr val="bg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3" name="Picture 6">
            <a:extLst>
              <a:ext uri="{FF2B5EF4-FFF2-40B4-BE49-F238E27FC236}">
                <a16:creationId xmlns:a16="http://schemas.microsoft.com/office/drawing/2014/main" id="{28A139B5-3B63-4EFF-59AF-FB99946116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91753" y="457654"/>
            <a:ext cx="1862047" cy="1140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0466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5D7EC3-CD42-4551-8940-B2E7B1FA1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AWS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F5D699-940E-4DE9-8183-FAB1BE3156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Amazon Elastic Compute Cloud (EC2) to deploy our application</a:t>
            </a:r>
          </a:p>
          <a:p>
            <a:pPr lvl="1"/>
            <a:r>
              <a:rPr lang="en-US" dirty="0"/>
              <a:t>Security groups</a:t>
            </a:r>
          </a:p>
          <a:p>
            <a:pPr lvl="1"/>
            <a:r>
              <a:rPr lang="en-US" dirty="0"/>
              <a:t>Elastic IP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1C1E508-A52A-4971-A179-36A48ADFB1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91753" y="457654"/>
            <a:ext cx="1862047" cy="1140504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407EBDAD-1FD3-B40A-87C5-9B67DBCF65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3913" y="3360266"/>
            <a:ext cx="9944173" cy="234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8565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3EE35B-33E3-42A0-BBDA-368E8D825D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Solution</a:t>
            </a:r>
          </a:p>
        </p:txBody>
      </p:sp>
      <p:sp>
        <p:nvSpPr>
          <p:cNvPr id="5" name="Untertitel 4">
            <a:extLst>
              <a:ext uri="{FF2B5EF4-FFF2-40B4-BE49-F238E27FC236}">
                <a16:creationId xmlns:a16="http://schemas.microsoft.com/office/drawing/2014/main" id="{B11A7254-9FA9-40F3-BD35-E1C8D97446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36752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7310EA-0D36-8797-94D6-7E3C9FD76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Critical Points</a:t>
            </a:r>
          </a:p>
        </p:txBody>
      </p:sp>
      <p:sp>
        <p:nvSpPr>
          <p:cNvPr id="4" name="Rectangle: Rounded Corners 5">
            <a:extLst>
              <a:ext uri="{FF2B5EF4-FFF2-40B4-BE49-F238E27FC236}">
                <a16:creationId xmlns:a16="http://schemas.microsoft.com/office/drawing/2014/main" id="{78CCAEE7-61F5-65AA-DCCD-9964C5338FAE}"/>
              </a:ext>
            </a:extLst>
          </p:cNvPr>
          <p:cNvSpPr/>
          <p:nvPr/>
        </p:nvSpPr>
        <p:spPr>
          <a:xfrm>
            <a:off x="941957" y="4402400"/>
            <a:ext cx="1704110" cy="768927"/>
          </a:xfrm>
          <a:prstGeom prst="roundRect">
            <a:avLst/>
          </a:prstGeom>
          <a:solidFill>
            <a:srgbClr val="2088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Push</a:t>
            </a:r>
          </a:p>
        </p:txBody>
      </p:sp>
      <p:sp>
        <p:nvSpPr>
          <p:cNvPr id="5" name="Rectangle: Rounded Corners 6">
            <a:extLst>
              <a:ext uri="{FF2B5EF4-FFF2-40B4-BE49-F238E27FC236}">
                <a16:creationId xmlns:a16="http://schemas.microsoft.com/office/drawing/2014/main" id="{264CA49D-6F4B-C4CF-E420-1104249827C0}"/>
              </a:ext>
            </a:extLst>
          </p:cNvPr>
          <p:cNvSpPr/>
          <p:nvPr/>
        </p:nvSpPr>
        <p:spPr>
          <a:xfrm>
            <a:off x="3397129" y="4402402"/>
            <a:ext cx="2558017" cy="768927"/>
          </a:xfrm>
          <a:prstGeom prst="roundRect">
            <a:avLst/>
          </a:prstGeom>
          <a:solidFill>
            <a:srgbClr val="2088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Create Infrastructure </a:t>
            </a:r>
            <a:r>
              <a:rPr lang="de-DE" dirty="0" err="1"/>
              <a:t>with</a:t>
            </a:r>
            <a:r>
              <a:rPr lang="de-DE" dirty="0"/>
              <a:t> Terraform</a:t>
            </a:r>
          </a:p>
        </p:txBody>
      </p:sp>
      <p:sp>
        <p:nvSpPr>
          <p:cNvPr id="6" name="Rectangle: Rounded Corners 7">
            <a:extLst>
              <a:ext uri="{FF2B5EF4-FFF2-40B4-BE49-F238E27FC236}">
                <a16:creationId xmlns:a16="http://schemas.microsoft.com/office/drawing/2014/main" id="{7245DBC1-1583-905A-477C-077D529C85D9}"/>
              </a:ext>
            </a:extLst>
          </p:cNvPr>
          <p:cNvSpPr/>
          <p:nvPr/>
        </p:nvSpPr>
        <p:spPr>
          <a:xfrm>
            <a:off x="7417094" y="4402399"/>
            <a:ext cx="2558015" cy="768927"/>
          </a:xfrm>
          <a:prstGeom prst="roundRect">
            <a:avLst/>
          </a:prstGeom>
          <a:solidFill>
            <a:srgbClr val="2088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Deploy </a:t>
            </a:r>
            <a:r>
              <a:rPr lang="de-DE" dirty="0" err="1"/>
              <a:t>app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docker</a:t>
            </a:r>
            <a:r>
              <a:rPr lang="de-DE" dirty="0"/>
              <a:t> </a:t>
            </a:r>
            <a:r>
              <a:rPr lang="de-DE" dirty="0" err="1"/>
              <a:t>compose</a:t>
            </a:r>
            <a:endParaRPr lang="de-DE" dirty="0"/>
          </a:p>
        </p:txBody>
      </p:sp>
      <p:cxnSp>
        <p:nvCxnSpPr>
          <p:cNvPr id="7" name="Straight Arrow Connector 11">
            <a:extLst>
              <a:ext uri="{FF2B5EF4-FFF2-40B4-BE49-F238E27FC236}">
                <a16:creationId xmlns:a16="http://schemas.microsoft.com/office/drawing/2014/main" id="{F501AB0B-B3CB-38AA-624C-ED414CEFB3A8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646067" y="4786864"/>
            <a:ext cx="751062" cy="2"/>
          </a:xfrm>
          <a:prstGeom prst="straightConnector1">
            <a:avLst/>
          </a:prstGeom>
          <a:ln>
            <a:solidFill>
              <a:srgbClr val="2088F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13">
            <a:extLst>
              <a:ext uri="{FF2B5EF4-FFF2-40B4-BE49-F238E27FC236}">
                <a16:creationId xmlns:a16="http://schemas.microsoft.com/office/drawing/2014/main" id="{15D2F7F9-D527-3673-F73F-11C0FEC9E142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5955146" y="4786863"/>
            <a:ext cx="1461948" cy="3"/>
          </a:xfrm>
          <a:prstGeom prst="straightConnector1">
            <a:avLst/>
          </a:prstGeom>
          <a:ln>
            <a:solidFill>
              <a:srgbClr val="2088F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: Rounded Corners 17">
            <a:extLst>
              <a:ext uri="{FF2B5EF4-FFF2-40B4-BE49-F238E27FC236}">
                <a16:creationId xmlns:a16="http://schemas.microsoft.com/office/drawing/2014/main" id="{433EC4C8-5652-8E37-1388-42FECF4CA3D7}"/>
              </a:ext>
            </a:extLst>
          </p:cNvPr>
          <p:cNvSpPr/>
          <p:nvPr/>
        </p:nvSpPr>
        <p:spPr>
          <a:xfrm flipH="1" flipV="1">
            <a:off x="2812116" y="3914030"/>
            <a:ext cx="7433721" cy="1594946"/>
          </a:xfrm>
          <a:prstGeom prst="roundRect">
            <a:avLst/>
          </a:prstGeom>
          <a:noFill/>
          <a:ln>
            <a:solidFill>
              <a:srgbClr val="2088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" name="Picture 19">
            <a:extLst>
              <a:ext uri="{FF2B5EF4-FFF2-40B4-BE49-F238E27FC236}">
                <a16:creationId xmlns:a16="http://schemas.microsoft.com/office/drawing/2014/main" id="{B187C7EC-CE9C-D136-07DC-CC38CA9DE4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1263" y="4059604"/>
            <a:ext cx="426720" cy="426720"/>
          </a:xfrm>
          <a:prstGeom prst="rect">
            <a:avLst/>
          </a:prstGeom>
        </p:spPr>
      </p:pic>
      <p:cxnSp>
        <p:nvCxnSpPr>
          <p:cNvPr id="19" name="Straight Arrow Connector 11">
            <a:extLst>
              <a:ext uri="{FF2B5EF4-FFF2-40B4-BE49-F238E27FC236}">
                <a16:creationId xmlns:a16="http://schemas.microsoft.com/office/drawing/2014/main" id="{2BE4D3C3-2C05-2D6B-EB00-0B569B104FB4}"/>
              </a:ext>
            </a:extLst>
          </p:cNvPr>
          <p:cNvCxnSpPr>
            <a:cxnSpLocks/>
            <a:stCxn id="5" idx="0"/>
            <a:endCxn id="20" idx="2"/>
          </p:cNvCxnSpPr>
          <p:nvPr/>
        </p:nvCxnSpPr>
        <p:spPr>
          <a:xfrm flipH="1" flipV="1">
            <a:off x="4676137" y="3237106"/>
            <a:ext cx="1" cy="1165296"/>
          </a:xfrm>
          <a:prstGeom prst="straightConnector1">
            <a:avLst/>
          </a:prstGeom>
          <a:ln>
            <a:solidFill>
              <a:srgbClr val="5C4EE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: Rounded Corners 6">
            <a:extLst>
              <a:ext uri="{FF2B5EF4-FFF2-40B4-BE49-F238E27FC236}">
                <a16:creationId xmlns:a16="http://schemas.microsoft.com/office/drawing/2014/main" id="{B811BC74-BB0A-7701-99C2-0D2003A48E60}"/>
              </a:ext>
            </a:extLst>
          </p:cNvPr>
          <p:cNvSpPr/>
          <p:nvPr/>
        </p:nvSpPr>
        <p:spPr>
          <a:xfrm>
            <a:off x="3397128" y="2468179"/>
            <a:ext cx="2558017" cy="768927"/>
          </a:xfrm>
          <a:prstGeom prst="roundRect">
            <a:avLst/>
          </a:prstGeom>
          <a:solidFill>
            <a:srgbClr val="5C4E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Create EC2 </a:t>
            </a:r>
            <a:r>
              <a:rPr lang="de-DE" dirty="0" err="1"/>
              <a:t>machine</a:t>
            </a:r>
            <a:endParaRPr lang="de-DE" dirty="0"/>
          </a:p>
        </p:txBody>
      </p:sp>
      <p:sp>
        <p:nvSpPr>
          <p:cNvPr id="21" name="Rectangle: Rounded Corners 17">
            <a:extLst>
              <a:ext uri="{FF2B5EF4-FFF2-40B4-BE49-F238E27FC236}">
                <a16:creationId xmlns:a16="http://schemas.microsoft.com/office/drawing/2014/main" id="{865E96C3-898B-ABE0-91DC-5A88AEAE32A1}"/>
              </a:ext>
            </a:extLst>
          </p:cNvPr>
          <p:cNvSpPr/>
          <p:nvPr/>
        </p:nvSpPr>
        <p:spPr>
          <a:xfrm flipH="1" flipV="1">
            <a:off x="2812117" y="1882666"/>
            <a:ext cx="3424355" cy="1594946"/>
          </a:xfrm>
          <a:prstGeom prst="roundRect">
            <a:avLst/>
          </a:prstGeom>
          <a:noFill/>
          <a:ln>
            <a:solidFill>
              <a:srgbClr val="5C4E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4" name="Picture 4">
            <a:extLst>
              <a:ext uri="{FF2B5EF4-FFF2-40B4-BE49-F238E27FC236}">
                <a16:creationId xmlns:a16="http://schemas.microsoft.com/office/drawing/2014/main" id="{F668A630-DDE5-F7FD-292A-06605BED7F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1867" y="1985800"/>
            <a:ext cx="426720" cy="482379"/>
          </a:xfrm>
          <a:prstGeom prst="rect">
            <a:avLst/>
          </a:prstGeom>
        </p:spPr>
      </p:pic>
      <p:pic>
        <p:nvPicPr>
          <p:cNvPr id="28" name="Picture 6">
            <a:extLst>
              <a:ext uri="{FF2B5EF4-FFF2-40B4-BE49-F238E27FC236}">
                <a16:creationId xmlns:a16="http://schemas.microsoft.com/office/drawing/2014/main" id="{97D45E23-90AD-A028-05E6-6586A5843E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7113" y="2030568"/>
            <a:ext cx="549008" cy="336268"/>
          </a:xfrm>
          <a:prstGeom prst="rect">
            <a:avLst/>
          </a:prstGeom>
        </p:spPr>
      </p:pic>
      <p:sp>
        <p:nvSpPr>
          <p:cNvPr id="29" name="Rectangle: Rounded Corners 6">
            <a:extLst>
              <a:ext uri="{FF2B5EF4-FFF2-40B4-BE49-F238E27FC236}">
                <a16:creationId xmlns:a16="http://schemas.microsoft.com/office/drawing/2014/main" id="{8A69E514-DFCE-BDFC-FE4E-7567049EB630}"/>
              </a:ext>
            </a:extLst>
          </p:cNvPr>
          <p:cNvSpPr/>
          <p:nvPr/>
        </p:nvSpPr>
        <p:spPr>
          <a:xfrm>
            <a:off x="7417095" y="2468179"/>
            <a:ext cx="2558017" cy="768927"/>
          </a:xfrm>
          <a:prstGeom prst="round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EC2 </a:t>
            </a:r>
            <a:r>
              <a:rPr lang="de-DE" dirty="0" err="1"/>
              <a:t>machine</a:t>
            </a:r>
            <a:endParaRPr lang="de-DE" dirty="0"/>
          </a:p>
        </p:txBody>
      </p:sp>
      <p:sp>
        <p:nvSpPr>
          <p:cNvPr id="30" name="Rectangle: Rounded Corners 17">
            <a:extLst>
              <a:ext uri="{FF2B5EF4-FFF2-40B4-BE49-F238E27FC236}">
                <a16:creationId xmlns:a16="http://schemas.microsoft.com/office/drawing/2014/main" id="{C3D25223-D404-A957-180D-7C74A93E192A}"/>
              </a:ext>
            </a:extLst>
          </p:cNvPr>
          <p:cNvSpPr/>
          <p:nvPr/>
        </p:nvSpPr>
        <p:spPr>
          <a:xfrm flipH="1" flipV="1">
            <a:off x="6821483" y="1882666"/>
            <a:ext cx="3424355" cy="1594946"/>
          </a:xfrm>
          <a:prstGeom prst="roundRect">
            <a:avLst/>
          </a:prstGeom>
          <a:noFill/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1" name="Straight Arrow Connector 11">
            <a:extLst>
              <a:ext uri="{FF2B5EF4-FFF2-40B4-BE49-F238E27FC236}">
                <a16:creationId xmlns:a16="http://schemas.microsoft.com/office/drawing/2014/main" id="{227B2E06-2BE5-7007-A654-EBE79D0F9520}"/>
              </a:ext>
            </a:extLst>
          </p:cNvPr>
          <p:cNvCxnSpPr>
            <a:cxnSpLocks/>
            <a:stCxn id="20" idx="3"/>
            <a:endCxn id="29" idx="1"/>
          </p:cNvCxnSpPr>
          <p:nvPr/>
        </p:nvCxnSpPr>
        <p:spPr>
          <a:xfrm>
            <a:off x="5955145" y="2852643"/>
            <a:ext cx="1461950" cy="0"/>
          </a:xfrm>
          <a:prstGeom prst="straightConnector1">
            <a:avLst/>
          </a:prstGeom>
          <a:ln>
            <a:solidFill>
              <a:srgbClr val="FF9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11">
            <a:extLst>
              <a:ext uri="{FF2B5EF4-FFF2-40B4-BE49-F238E27FC236}">
                <a16:creationId xmlns:a16="http://schemas.microsoft.com/office/drawing/2014/main" id="{0939BA32-55A3-5025-F860-5D4857282D4C}"/>
              </a:ext>
            </a:extLst>
          </p:cNvPr>
          <p:cNvCxnSpPr>
            <a:cxnSpLocks/>
            <a:stCxn id="6" idx="0"/>
            <a:endCxn id="29" idx="2"/>
          </p:cNvCxnSpPr>
          <p:nvPr/>
        </p:nvCxnSpPr>
        <p:spPr>
          <a:xfrm flipV="1">
            <a:off x="8696102" y="3237106"/>
            <a:ext cx="2" cy="116529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60151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7310EA-0D36-8797-94D6-7E3C9FD76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Critical Points</a:t>
            </a:r>
          </a:p>
        </p:txBody>
      </p:sp>
      <p:sp>
        <p:nvSpPr>
          <p:cNvPr id="4" name="Rectangle: Rounded Corners 5">
            <a:extLst>
              <a:ext uri="{FF2B5EF4-FFF2-40B4-BE49-F238E27FC236}">
                <a16:creationId xmlns:a16="http://schemas.microsoft.com/office/drawing/2014/main" id="{78CCAEE7-61F5-65AA-DCCD-9964C5338FAE}"/>
              </a:ext>
            </a:extLst>
          </p:cNvPr>
          <p:cNvSpPr/>
          <p:nvPr/>
        </p:nvSpPr>
        <p:spPr>
          <a:xfrm>
            <a:off x="941957" y="4402400"/>
            <a:ext cx="1704110" cy="768927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Push</a:t>
            </a:r>
          </a:p>
        </p:txBody>
      </p:sp>
      <p:sp>
        <p:nvSpPr>
          <p:cNvPr id="5" name="Rectangle: Rounded Corners 6">
            <a:extLst>
              <a:ext uri="{FF2B5EF4-FFF2-40B4-BE49-F238E27FC236}">
                <a16:creationId xmlns:a16="http://schemas.microsoft.com/office/drawing/2014/main" id="{264CA49D-6F4B-C4CF-E420-1104249827C0}"/>
              </a:ext>
            </a:extLst>
          </p:cNvPr>
          <p:cNvSpPr/>
          <p:nvPr/>
        </p:nvSpPr>
        <p:spPr>
          <a:xfrm>
            <a:off x="3397129" y="4402402"/>
            <a:ext cx="2558017" cy="768927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Create Infrastructure </a:t>
            </a:r>
            <a:r>
              <a:rPr lang="de-DE" dirty="0" err="1"/>
              <a:t>with</a:t>
            </a:r>
            <a:r>
              <a:rPr lang="de-DE" dirty="0"/>
              <a:t> Terraform</a:t>
            </a:r>
          </a:p>
        </p:txBody>
      </p:sp>
      <p:sp>
        <p:nvSpPr>
          <p:cNvPr id="6" name="Rectangle: Rounded Corners 7">
            <a:extLst>
              <a:ext uri="{FF2B5EF4-FFF2-40B4-BE49-F238E27FC236}">
                <a16:creationId xmlns:a16="http://schemas.microsoft.com/office/drawing/2014/main" id="{7245DBC1-1583-905A-477C-077D529C85D9}"/>
              </a:ext>
            </a:extLst>
          </p:cNvPr>
          <p:cNvSpPr/>
          <p:nvPr/>
        </p:nvSpPr>
        <p:spPr>
          <a:xfrm>
            <a:off x="7417094" y="4402399"/>
            <a:ext cx="2558015" cy="768927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Deploy </a:t>
            </a:r>
            <a:r>
              <a:rPr lang="de-DE" dirty="0" err="1"/>
              <a:t>app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docker</a:t>
            </a:r>
            <a:r>
              <a:rPr lang="de-DE" dirty="0"/>
              <a:t> </a:t>
            </a:r>
            <a:r>
              <a:rPr lang="de-DE" dirty="0" err="1"/>
              <a:t>compose</a:t>
            </a:r>
            <a:endParaRPr lang="de-DE" dirty="0"/>
          </a:p>
        </p:txBody>
      </p:sp>
      <p:cxnSp>
        <p:nvCxnSpPr>
          <p:cNvPr id="7" name="Straight Arrow Connector 11">
            <a:extLst>
              <a:ext uri="{FF2B5EF4-FFF2-40B4-BE49-F238E27FC236}">
                <a16:creationId xmlns:a16="http://schemas.microsoft.com/office/drawing/2014/main" id="{F501AB0B-B3CB-38AA-624C-ED414CEFB3A8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646067" y="4786864"/>
            <a:ext cx="751062" cy="2"/>
          </a:xfrm>
          <a:prstGeom prst="straightConnector1">
            <a:avLst/>
          </a:prstGeom>
          <a:noFill/>
          <a:ln>
            <a:solidFill>
              <a:schemeClr val="bg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" name="Straight Arrow Connector 13">
            <a:extLst>
              <a:ext uri="{FF2B5EF4-FFF2-40B4-BE49-F238E27FC236}">
                <a16:creationId xmlns:a16="http://schemas.microsoft.com/office/drawing/2014/main" id="{15D2F7F9-D527-3673-F73F-11C0FEC9E142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5955146" y="4786863"/>
            <a:ext cx="1461948" cy="3"/>
          </a:xfrm>
          <a:prstGeom prst="straightConnector1">
            <a:avLst/>
          </a:prstGeom>
          <a:noFill/>
          <a:ln>
            <a:solidFill>
              <a:schemeClr val="bg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" name="Rectangle: Rounded Corners 17">
            <a:extLst>
              <a:ext uri="{FF2B5EF4-FFF2-40B4-BE49-F238E27FC236}">
                <a16:creationId xmlns:a16="http://schemas.microsoft.com/office/drawing/2014/main" id="{433EC4C8-5652-8E37-1388-42FECF4CA3D7}"/>
              </a:ext>
            </a:extLst>
          </p:cNvPr>
          <p:cNvSpPr/>
          <p:nvPr/>
        </p:nvSpPr>
        <p:spPr>
          <a:xfrm flipH="1" flipV="1">
            <a:off x="2812116" y="3914030"/>
            <a:ext cx="7433721" cy="1594946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" name="Picture 19">
            <a:extLst>
              <a:ext uri="{FF2B5EF4-FFF2-40B4-BE49-F238E27FC236}">
                <a16:creationId xmlns:a16="http://schemas.microsoft.com/office/drawing/2014/main" id="{B187C7EC-CE9C-D136-07DC-CC38CA9DE4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1263" y="4059604"/>
            <a:ext cx="426720" cy="426720"/>
          </a:xfrm>
          <a:prstGeom prst="rect">
            <a:avLst/>
          </a:prstGeom>
        </p:spPr>
      </p:pic>
      <p:cxnSp>
        <p:nvCxnSpPr>
          <p:cNvPr id="19" name="Straight Arrow Connector 11">
            <a:extLst>
              <a:ext uri="{FF2B5EF4-FFF2-40B4-BE49-F238E27FC236}">
                <a16:creationId xmlns:a16="http://schemas.microsoft.com/office/drawing/2014/main" id="{2BE4D3C3-2C05-2D6B-EB00-0B569B104FB4}"/>
              </a:ext>
            </a:extLst>
          </p:cNvPr>
          <p:cNvCxnSpPr>
            <a:cxnSpLocks/>
            <a:stCxn id="5" idx="0"/>
            <a:endCxn id="20" idx="2"/>
          </p:cNvCxnSpPr>
          <p:nvPr/>
        </p:nvCxnSpPr>
        <p:spPr>
          <a:xfrm flipH="1" flipV="1">
            <a:off x="4676137" y="3237106"/>
            <a:ext cx="1" cy="1165296"/>
          </a:xfrm>
          <a:prstGeom prst="straightConnector1">
            <a:avLst/>
          </a:prstGeom>
          <a:noFill/>
          <a:ln>
            <a:solidFill>
              <a:schemeClr val="bg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0" name="Rectangle: Rounded Corners 6">
            <a:extLst>
              <a:ext uri="{FF2B5EF4-FFF2-40B4-BE49-F238E27FC236}">
                <a16:creationId xmlns:a16="http://schemas.microsoft.com/office/drawing/2014/main" id="{B811BC74-BB0A-7701-99C2-0D2003A48E60}"/>
              </a:ext>
            </a:extLst>
          </p:cNvPr>
          <p:cNvSpPr/>
          <p:nvPr/>
        </p:nvSpPr>
        <p:spPr>
          <a:xfrm>
            <a:off x="3397128" y="2468179"/>
            <a:ext cx="2558017" cy="768927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Create EC2 </a:t>
            </a:r>
            <a:r>
              <a:rPr lang="de-DE" dirty="0" err="1"/>
              <a:t>machine</a:t>
            </a:r>
            <a:endParaRPr lang="de-DE" dirty="0"/>
          </a:p>
        </p:txBody>
      </p:sp>
      <p:sp>
        <p:nvSpPr>
          <p:cNvPr id="21" name="Rectangle: Rounded Corners 17">
            <a:extLst>
              <a:ext uri="{FF2B5EF4-FFF2-40B4-BE49-F238E27FC236}">
                <a16:creationId xmlns:a16="http://schemas.microsoft.com/office/drawing/2014/main" id="{865E96C3-898B-ABE0-91DC-5A88AEAE32A1}"/>
              </a:ext>
            </a:extLst>
          </p:cNvPr>
          <p:cNvSpPr/>
          <p:nvPr/>
        </p:nvSpPr>
        <p:spPr>
          <a:xfrm flipH="1" flipV="1">
            <a:off x="2812117" y="1882666"/>
            <a:ext cx="3424355" cy="1594946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4" name="Picture 4">
            <a:extLst>
              <a:ext uri="{FF2B5EF4-FFF2-40B4-BE49-F238E27FC236}">
                <a16:creationId xmlns:a16="http://schemas.microsoft.com/office/drawing/2014/main" id="{F668A630-DDE5-F7FD-292A-06605BED7F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1867" y="1985800"/>
            <a:ext cx="426720" cy="482379"/>
          </a:xfrm>
          <a:prstGeom prst="rect">
            <a:avLst/>
          </a:prstGeom>
        </p:spPr>
      </p:pic>
      <p:pic>
        <p:nvPicPr>
          <p:cNvPr id="28" name="Picture 6">
            <a:extLst>
              <a:ext uri="{FF2B5EF4-FFF2-40B4-BE49-F238E27FC236}">
                <a16:creationId xmlns:a16="http://schemas.microsoft.com/office/drawing/2014/main" id="{97D45E23-90AD-A028-05E6-6586A5843E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7113" y="2030568"/>
            <a:ext cx="549008" cy="336268"/>
          </a:xfrm>
          <a:prstGeom prst="rect">
            <a:avLst/>
          </a:prstGeom>
        </p:spPr>
      </p:pic>
      <p:sp>
        <p:nvSpPr>
          <p:cNvPr id="29" name="Rectangle: Rounded Corners 6">
            <a:extLst>
              <a:ext uri="{FF2B5EF4-FFF2-40B4-BE49-F238E27FC236}">
                <a16:creationId xmlns:a16="http://schemas.microsoft.com/office/drawing/2014/main" id="{8A69E514-DFCE-BDFC-FE4E-7567049EB630}"/>
              </a:ext>
            </a:extLst>
          </p:cNvPr>
          <p:cNvSpPr/>
          <p:nvPr/>
        </p:nvSpPr>
        <p:spPr>
          <a:xfrm>
            <a:off x="7417095" y="2468179"/>
            <a:ext cx="2558017" cy="768927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EC2 </a:t>
            </a:r>
            <a:r>
              <a:rPr lang="de-DE" dirty="0" err="1"/>
              <a:t>machine</a:t>
            </a:r>
            <a:endParaRPr lang="de-DE" dirty="0"/>
          </a:p>
        </p:txBody>
      </p:sp>
      <p:sp>
        <p:nvSpPr>
          <p:cNvPr id="30" name="Rectangle: Rounded Corners 17">
            <a:extLst>
              <a:ext uri="{FF2B5EF4-FFF2-40B4-BE49-F238E27FC236}">
                <a16:creationId xmlns:a16="http://schemas.microsoft.com/office/drawing/2014/main" id="{C3D25223-D404-A957-180D-7C74A93E192A}"/>
              </a:ext>
            </a:extLst>
          </p:cNvPr>
          <p:cNvSpPr/>
          <p:nvPr/>
        </p:nvSpPr>
        <p:spPr>
          <a:xfrm flipH="1" flipV="1">
            <a:off x="6821483" y="1882666"/>
            <a:ext cx="3424355" cy="1594946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1" name="Straight Arrow Connector 11">
            <a:extLst>
              <a:ext uri="{FF2B5EF4-FFF2-40B4-BE49-F238E27FC236}">
                <a16:creationId xmlns:a16="http://schemas.microsoft.com/office/drawing/2014/main" id="{227B2E06-2BE5-7007-A654-EBE79D0F9520}"/>
              </a:ext>
            </a:extLst>
          </p:cNvPr>
          <p:cNvCxnSpPr>
            <a:cxnSpLocks/>
            <a:stCxn id="20" idx="3"/>
            <a:endCxn id="29" idx="1"/>
          </p:cNvCxnSpPr>
          <p:nvPr/>
        </p:nvCxnSpPr>
        <p:spPr>
          <a:xfrm>
            <a:off x="5955145" y="2852643"/>
            <a:ext cx="1461950" cy="0"/>
          </a:xfrm>
          <a:prstGeom prst="straightConnector1">
            <a:avLst/>
          </a:prstGeom>
          <a:noFill/>
          <a:ln>
            <a:solidFill>
              <a:schemeClr val="bg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6" name="Straight Arrow Connector 11">
            <a:extLst>
              <a:ext uri="{FF2B5EF4-FFF2-40B4-BE49-F238E27FC236}">
                <a16:creationId xmlns:a16="http://schemas.microsoft.com/office/drawing/2014/main" id="{0939BA32-55A3-5025-F860-5D4857282D4C}"/>
              </a:ext>
            </a:extLst>
          </p:cNvPr>
          <p:cNvCxnSpPr>
            <a:cxnSpLocks/>
            <a:stCxn id="6" idx="0"/>
            <a:endCxn id="29" idx="2"/>
          </p:cNvCxnSpPr>
          <p:nvPr/>
        </p:nvCxnSpPr>
        <p:spPr>
          <a:xfrm flipV="1">
            <a:off x="8696102" y="3237106"/>
            <a:ext cx="2" cy="1165293"/>
          </a:xfrm>
          <a:prstGeom prst="straightConnector1">
            <a:avLst/>
          </a:prstGeom>
          <a:noFill/>
          <a:ln>
            <a:solidFill>
              <a:schemeClr val="bg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2716002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7310EA-0D36-8797-94D6-7E3C9FD76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Critical Points</a:t>
            </a:r>
          </a:p>
        </p:txBody>
      </p:sp>
      <p:sp>
        <p:nvSpPr>
          <p:cNvPr id="4" name="Rectangle: Rounded Corners 5">
            <a:extLst>
              <a:ext uri="{FF2B5EF4-FFF2-40B4-BE49-F238E27FC236}">
                <a16:creationId xmlns:a16="http://schemas.microsoft.com/office/drawing/2014/main" id="{78CCAEE7-61F5-65AA-DCCD-9964C5338FAE}"/>
              </a:ext>
            </a:extLst>
          </p:cNvPr>
          <p:cNvSpPr/>
          <p:nvPr/>
        </p:nvSpPr>
        <p:spPr>
          <a:xfrm>
            <a:off x="941957" y="4402400"/>
            <a:ext cx="1704110" cy="768927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Push</a:t>
            </a:r>
          </a:p>
        </p:txBody>
      </p:sp>
      <p:sp>
        <p:nvSpPr>
          <p:cNvPr id="5" name="Rectangle: Rounded Corners 6">
            <a:extLst>
              <a:ext uri="{FF2B5EF4-FFF2-40B4-BE49-F238E27FC236}">
                <a16:creationId xmlns:a16="http://schemas.microsoft.com/office/drawing/2014/main" id="{264CA49D-6F4B-C4CF-E420-1104249827C0}"/>
              </a:ext>
            </a:extLst>
          </p:cNvPr>
          <p:cNvSpPr/>
          <p:nvPr/>
        </p:nvSpPr>
        <p:spPr>
          <a:xfrm>
            <a:off x="3397130" y="4402402"/>
            <a:ext cx="2256248" cy="768927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Create Infrastructure </a:t>
            </a:r>
            <a:r>
              <a:rPr lang="de-DE" dirty="0" err="1"/>
              <a:t>with</a:t>
            </a:r>
            <a:r>
              <a:rPr lang="de-DE" dirty="0"/>
              <a:t> Terraform</a:t>
            </a:r>
          </a:p>
        </p:txBody>
      </p:sp>
      <p:sp>
        <p:nvSpPr>
          <p:cNvPr id="6" name="Rectangle: Rounded Corners 7">
            <a:extLst>
              <a:ext uri="{FF2B5EF4-FFF2-40B4-BE49-F238E27FC236}">
                <a16:creationId xmlns:a16="http://schemas.microsoft.com/office/drawing/2014/main" id="{7245DBC1-1583-905A-477C-077D529C85D9}"/>
              </a:ext>
            </a:extLst>
          </p:cNvPr>
          <p:cNvSpPr/>
          <p:nvPr/>
        </p:nvSpPr>
        <p:spPr>
          <a:xfrm>
            <a:off x="8896038" y="4402399"/>
            <a:ext cx="2558014" cy="768927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Deploy </a:t>
            </a:r>
            <a:r>
              <a:rPr lang="de-DE" dirty="0" err="1"/>
              <a:t>app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docker</a:t>
            </a:r>
            <a:r>
              <a:rPr lang="de-DE" dirty="0"/>
              <a:t> </a:t>
            </a:r>
            <a:r>
              <a:rPr lang="de-DE" dirty="0" err="1"/>
              <a:t>compose</a:t>
            </a:r>
            <a:endParaRPr lang="de-DE" dirty="0"/>
          </a:p>
        </p:txBody>
      </p:sp>
      <p:cxnSp>
        <p:nvCxnSpPr>
          <p:cNvPr id="7" name="Straight Arrow Connector 11">
            <a:extLst>
              <a:ext uri="{FF2B5EF4-FFF2-40B4-BE49-F238E27FC236}">
                <a16:creationId xmlns:a16="http://schemas.microsoft.com/office/drawing/2014/main" id="{F501AB0B-B3CB-38AA-624C-ED414CEFB3A8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646067" y="4786864"/>
            <a:ext cx="751063" cy="2"/>
          </a:xfrm>
          <a:prstGeom prst="straightConnector1">
            <a:avLst/>
          </a:prstGeom>
          <a:noFill/>
          <a:ln>
            <a:solidFill>
              <a:schemeClr val="bg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" name="Straight Arrow Connector 13">
            <a:extLst>
              <a:ext uri="{FF2B5EF4-FFF2-40B4-BE49-F238E27FC236}">
                <a16:creationId xmlns:a16="http://schemas.microsoft.com/office/drawing/2014/main" id="{15D2F7F9-D527-3673-F73F-11C0FEC9E142}"/>
              </a:ext>
            </a:extLst>
          </p:cNvPr>
          <p:cNvCxnSpPr>
            <a:cxnSpLocks/>
            <a:stCxn id="5" idx="3"/>
            <a:endCxn id="22" idx="1"/>
          </p:cNvCxnSpPr>
          <p:nvPr/>
        </p:nvCxnSpPr>
        <p:spPr>
          <a:xfrm flipV="1">
            <a:off x="5653378" y="4786863"/>
            <a:ext cx="510480" cy="3"/>
          </a:xfrm>
          <a:prstGeom prst="straightConnector1">
            <a:avLst/>
          </a:prstGeom>
          <a:noFill/>
          <a:ln>
            <a:solidFill>
              <a:schemeClr val="bg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" name="Rectangle: Rounded Corners 17">
            <a:extLst>
              <a:ext uri="{FF2B5EF4-FFF2-40B4-BE49-F238E27FC236}">
                <a16:creationId xmlns:a16="http://schemas.microsoft.com/office/drawing/2014/main" id="{433EC4C8-5652-8E37-1388-42FECF4CA3D7}"/>
              </a:ext>
            </a:extLst>
          </p:cNvPr>
          <p:cNvSpPr/>
          <p:nvPr/>
        </p:nvSpPr>
        <p:spPr>
          <a:xfrm flipH="1" flipV="1">
            <a:off x="2727297" y="4035928"/>
            <a:ext cx="8997484" cy="1594946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" name="Picture 19">
            <a:extLst>
              <a:ext uri="{FF2B5EF4-FFF2-40B4-BE49-F238E27FC236}">
                <a16:creationId xmlns:a16="http://schemas.microsoft.com/office/drawing/2014/main" id="{B187C7EC-CE9C-D136-07DC-CC38CA9DE4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1263" y="4059604"/>
            <a:ext cx="426720" cy="426720"/>
          </a:xfrm>
          <a:prstGeom prst="rect">
            <a:avLst/>
          </a:prstGeom>
        </p:spPr>
      </p:pic>
      <p:cxnSp>
        <p:nvCxnSpPr>
          <p:cNvPr id="19" name="Straight Arrow Connector 11">
            <a:extLst>
              <a:ext uri="{FF2B5EF4-FFF2-40B4-BE49-F238E27FC236}">
                <a16:creationId xmlns:a16="http://schemas.microsoft.com/office/drawing/2014/main" id="{2BE4D3C3-2C05-2D6B-EB00-0B569B104FB4}"/>
              </a:ext>
            </a:extLst>
          </p:cNvPr>
          <p:cNvCxnSpPr>
            <a:cxnSpLocks/>
            <a:endCxn id="20" idx="2"/>
          </p:cNvCxnSpPr>
          <p:nvPr/>
        </p:nvCxnSpPr>
        <p:spPr>
          <a:xfrm flipV="1">
            <a:off x="4676135" y="3237106"/>
            <a:ext cx="2" cy="1165293"/>
          </a:xfrm>
          <a:prstGeom prst="straightConnector1">
            <a:avLst/>
          </a:prstGeom>
          <a:noFill/>
          <a:ln>
            <a:solidFill>
              <a:schemeClr val="bg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0" name="Rectangle: Rounded Corners 6">
            <a:extLst>
              <a:ext uri="{FF2B5EF4-FFF2-40B4-BE49-F238E27FC236}">
                <a16:creationId xmlns:a16="http://schemas.microsoft.com/office/drawing/2014/main" id="{B811BC74-BB0A-7701-99C2-0D2003A48E60}"/>
              </a:ext>
            </a:extLst>
          </p:cNvPr>
          <p:cNvSpPr/>
          <p:nvPr/>
        </p:nvSpPr>
        <p:spPr>
          <a:xfrm>
            <a:off x="3397128" y="2468179"/>
            <a:ext cx="2558017" cy="768927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Create EC2 </a:t>
            </a:r>
            <a:r>
              <a:rPr lang="de-DE" dirty="0" err="1"/>
              <a:t>machine</a:t>
            </a:r>
            <a:endParaRPr lang="de-DE" dirty="0"/>
          </a:p>
        </p:txBody>
      </p:sp>
      <p:sp>
        <p:nvSpPr>
          <p:cNvPr id="21" name="Rectangle: Rounded Corners 17">
            <a:extLst>
              <a:ext uri="{FF2B5EF4-FFF2-40B4-BE49-F238E27FC236}">
                <a16:creationId xmlns:a16="http://schemas.microsoft.com/office/drawing/2014/main" id="{865E96C3-898B-ABE0-91DC-5A88AEAE32A1}"/>
              </a:ext>
            </a:extLst>
          </p:cNvPr>
          <p:cNvSpPr/>
          <p:nvPr/>
        </p:nvSpPr>
        <p:spPr>
          <a:xfrm flipH="1" flipV="1">
            <a:off x="2812117" y="1882666"/>
            <a:ext cx="3424355" cy="1594946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4" name="Picture 4">
            <a:extLst>
              <a:ext uri="{FF2B5EF4-FFF2-40B4-BE49-F238E27FC236}">
                <a16:creationId xmlns:a16="http://schemas.microsoft.com/office/drawing/2014/main" id="{F668A630-DDE5-F7FD-292A-06605BED7F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1867" y="1985800"/>
            <a:ext cx="426720" cy="482379"/>
          </a:xfrm>
          <a:prstGeom prst="rect">
            <a:avLst/>
          </a:prstGeom>
        </p:spPr>
      </p:pic>
      <p:pic>
        <p:nvPicPr>
          <p:cNvPr id="28" name="Picture 6">
            <a:extLst>
              <a:ext uri="{FF2B5EF4-FFF2-40B4-BE49-F238E27FC236}">
                <a16:creationId xmlns:a16="http://schemas.microsoft.com/office/drawing/2014/main" id="{97D45E23-90AD-A028-05E6-6586A5843E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06056" y="2030568"/>
            <a:ext cx="549008" cy="336268"/>
          </a:xfrm>
          <a:prstGeom prst="rect">
            <a:avLst/>
          </a:prstGeom>
        </p:spPr>
      </p:pic>
      <p:sp>
        <p:nvSpPr>
          <p:cNvPr id="29" name="Rectangle: Rounded Corners 6">
            <a:extLst>
              <a:ext uri="{FF2B5EF4-FFF2-40B4-BE49-F238E27FC236}">
                <a16:creationId xmlns:a16="http://schemas.microsoft.com/office/drawing/2014/main" id="{8A69E514-DFCE-BDFC-FE4E-7567049EB630}"/>
              </a:ext>
            </a:extLst>
          </p:cNvPr>
          <p:cNvSpPr/>
          <p:nvPr/>
        </p:nvSpPr>
        <p:spPr>
          <a:xfrm>
            <a:off x="8896038" y="2468179"/>
            <a:ext cx="2558017" cy="768927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EC2 </a:t>
            </a:r>
            <a:r>
              <a:rPr lang="de-DE" dirty="0" err="1"/>
              <a:t>machine</a:t>
            </a:r>
            <a:endParaRPr lang="de-DE" dirty="0"/>
          </a:p>
        </p:txBody>
      </p:sp>
      <p:sp>
        <p:nvSpPr>
          <p:cNvPr id="30" name="Rectangle: Rounded Corners 17">
            <a:extLst>
              <a:ext uri="{FF2B5EF4-FFF2-40B4-BE49-F238E27FC236}">
                <a16:creationId xmlns:a16="http://schemas.microsoft.com/office/drawing/2014/main" id="{C3D25223-D404-A957-180D-7C74A93E192A}"/>
              </a:ext>
            </a:extLst>
          </p:cNvPr>
          <p:cNvSpPr/>
          <p:nvPr/>
        </p:nvSpPr>
        <p:spPr>
          <a:xfrm flipH="1" flipV="1">
            <a:off x="8300426" y="1882666"/>
            <a:ext cx="3424355" cy="1594946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1" name="Straight Arrow Connector 11">
            <a:extLst>
              <a:ext uri="{FF2B5EF4-FFF2-40B4-BE49-F238E27FC236}">
                <a16:creationId xmlns:a16="http://schemas.microsoft.com/office/drawing/2014/main" id="{227B2E06-2BE5-7007-A654-EBE79D0F9520}"/>
              </a:ext>
            </a:extLst>
          </p:cNvPr>
          <p:cNvCxnSpPr>
            <a:cxnSpLocks/>
            <a:stCxn id="20" idx="3"/>
            <a:endCxn id="29" idx="1"/>
          </p:cNvCxnSpPr>
          <p:nvPr/>
        </p:nvCxnSpPr>
        <p:spPr>
          <a:xfrm>
            <a:off x="5955145" y="2852643"/>
            <a:ext cx="2940893" cy="0"/>
          </a:xfrm>
          <a:prstGeom prst="straightConnector1">
            <a:avLst/>
          </a:prstGeom>
          <a:noFill/>
          <a:ln>
            <a:solidFill>
              <a:schemeClr val="bg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6" name="Straight Arrow Connector 11">
            <a:extLst>
              <a:ext uri="{FF2B5EF4-FFF2-40B4-BE49-F238E27FC236}">
                <a16:creationId xmlns:a16="http://schemas.microsoft.com/office/drawing/2014/main" id="{0939BA32-55A3-5025-F860-5D4857282D4C}"/>
              </a:ext>
            </a:extLst>
          </p:cNvPr>
          <p:cNvCxnSpPr>
            <a:cxnSpLocks/>
            <a:stCxn id="6" idx="0"/>
            <a:endCxn id="29" idx="2"/>
          </p:cNvCxnSpPr>
          <p:nvPr/>
        </p:nvCxnSpPr>
        <p:spPr>
          <a:xfrm flipV="1">
            <a:off x="10175045" y="3237106"/>
            <a:ext cx="2" cy="1165293"/>
          </a:xfrm>
          <a:prstGeom prst="straightConnector1">
            <a:avLst/>
          </a:prstGeom>
          <a:noFill/>
          <a:ln>
            <a:solidFill>
              <a:schemeClr val="bg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2" name="Rectangle: Rounded Corners 7">
            <a:extLst>
              <a:ext uri="{FF2B5EF4-FFF2-40B4-BE49-F238E27FC236}">
                <a16:creationId xmlns:a16="http://schemas.microsoft.com/office/drawing/2014/main" id="{70D14B7E-B2E8-D44D-9F76-43A117366100}"/>
              </a:ext>
            </a:extLst>
          </p:cNvPr>
          <p:cNvSpPr/>
          <p:nvPr/>
        </p:nvSpPr>
        <p:spPr>
          <a:xfrm>
            <a:off x="6163858" y="4402399"/>
            <a:ext cx="2153842" cy="768927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Push </a:t>
            </a:r>
            <a:r>
              <a:rPr lang="de-DE" dirty="0" err="1"/>
              <a:t>docker</a:t>
            </a:r>
            <a:r>
              <a:rPr lang="de-DE" dirty="0"/>
              <a:t> </a:t>
            </a:r>
            <a:r>
              <a:rPr lang="de-DE" dirty="0" err="1"/>
              <a:t>images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dockerhub</a:t>
            </a:r>
            <a:endParaRPr lang="de-DE" dirty="0"/>
          </a:p>
        </p:txBody>
      </p:sp>
      <p:cxnSp>
        <p:nvCxnSpPr>
          <p:cNvPr id="26" name="Straight Arrow Connector 13">
            <a:extLst>
              <a:ext uri="{FF2B5EF4-FFF2-40B4-BE49-F238E27FC236}">
                <a16:creationId xmlns:a16="http://schemas.microsoft.com/office/drawing/2014/main" id="{D9F0D3DE-92F8-BAFA-2875-037DC3C725F9}"/>
              </a:ext>
            </a:extLst>
          </p:cNvPr>
          <p:cNvCxnSpPr>
            <a:cxnSpLocks/>
            <a:stCxn id="22" idx="3"/>
            <a:endCxn id="6" idx="1"/>
          </p:cNvCxnSpPr>
          <p:nvPr/>
        </p:nvCxnSpPr>
        <p:spPr>
          <a:xfrm>
            <a:off x="8317700" y="4786863"/>
            <a:ext cx="578338" cy="0"/>
          </a:xfrm>
          <a:prstGeom prst="straightConnector1">
            <a:avLst/>
          </a:prstGeom>
          <a:noFill/>
          <a:ln>
            <a:solidFill>
              <a:schemeClr val="bg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3806958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7310EA-0D36-8797-94D6-7E3C9FD76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Critical Points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767958CC-0830-D63A-2BC6-C0B189A4BC9F}"/>
              </a:ext>
            </a:extLst>
          </p:cNvPr>
          <p:cNvSpPr txBox="1"/>
          <p:nvPr/>
        </p:nvSpPr>
        <p:spPr>
          <a:xfrm>
            <a:off x="6965343" y="2725695"/>
            <a:ext cx="4715123" cy="1698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dirty="0" err="1">
                <a:latin typeface="+mj-lt"/>
              </a:rPr>
              <a:t>How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can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we</a:t>
            </a:r>
            <a:r>
              <a:rPr lang="de-DE" dirty="0">
                <a:latin typeface="+mj-lt"/>
              </a:rPr>
              <a:t>…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>
                <a:latin typeface="+mj-lt"/>
              </a:rPr>
              <a:t>…</a:t>
            </a:r>
            <a:r>
              <a:rPr lang="de-DE" dirty="0" err="1">
                <a:latin typeface="+mj-lt"/>
              </a:rPr>
              <a:t>install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docker</a:t>
            </a:r>
            <a:r>
              <a:rPr lang="de-DE" dirty="0">
                <a:latin typeface="+mj-lt"/>
              </a:rPr>
              <a:t> &amp; </a:t>
            </a:r>
            <a:r>
              <a:rPr lang="de-DE" dirty="0" err="1">
                <a:latin typeface="+mj-lt"/>
              </a:rPr>
              <a:t>docker-compose</a:t>
            </a:r>
            <a:r>
              <a:rPr lang="de-DE" dirty="0">
                <a:latin typeface="+mj-lt"/>
              </a:rPr>
              <a:t> in </a:t>
            </a:r>
            <a:r>
              <a:rPr lang="de-DE" dirty="0" err="1">
                <a:latin typeface="+mj-lt"/>
              </a:rPr>
              <a:t>the</a:t>
            </a:r>
            <a:r>
              <a:rPr lang="de-DE" dirty="0">
                <a:latin typeface="+mj-lt"/>
              </a:rPr>
              <a:t> EC2?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>
                <a:latin typeface="+mj-lt"/>
              </a:rPr>
              <a:t>…</a:t>
            </a:r>
            <a:r>
              <a:rPr lang="de-DE" dirty="0" err="1">
                <a:latin typeface="+mj-lt"/>
              </a:rPr>
              <a:t>put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our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containers</a:t>
            </a:r>
            <a:r>
              <a:rPr lang="de-DE" dirty="0">
                <a:latin typeface="+mj-lt"/>
              </a:rPr>
              <a:t> in </a:t>
            </a:r>
            <a:r>
              <a:rPr lang="de-DE" dirty="0" err="1">
                <a:latin typeface="+mj-lt"/>
              </a:rPr>
              <a:t>the</a:t>
            </a:r>
            <a:r>
              <a:rPr lang="de-DE" dirty="0">
                <a:latin typeface="+mj-lt"/>
              </a:rPr>
              <a:t> EC2?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>
                <a:latin typeface="+mj-lt"/>
              </a:rPr>
              <a:t>…</a:t>
            </a:r>
            <a:r>
              <a:rPr lang="de-DE" dirty="0" err="1">
                <a:latin typeface="+mj-lt"/>
              </a:rPr>
              <a:t>start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the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application</a:t>
            </a:r>
            <a:r>
              <a:rPr lang="de-DE" dirty="0">
                <a:latin typeface="+mj-lt"/>
              </a:rPr>
              <a:t> via </a:t>
            </a:r>
            <a:r>
              <a:rPr lang="de-DE" dirty="0" err="1">
                <a:latin typeface="+mj-lt"/>
              </a:rPr>
              <a:t>docker-compose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up</a:t>
            </a:r>
            <a:r>
              <a:rPr lang="de-DE" dirty="0">
                <a:latin typeface="+mj-lt"/>
              </a:rPr>
              <a:t>? 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093B13FD-5A14-A2A1-D001-6EA7953F36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1534" y="2362197"/>
            <a:ext cx="6269107" cy="24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6971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7310EA-0D36-8797-94D6-7E3C9FD76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Solution 1</a:t>
            </a:r>
          </a:p>
        </p:txBody>
      </p:sp>
      <p:pic>
        <p:nvPicPr>
          <p:cNvPr id="38" name="Grafik 37">
            <a:extLst>
              <a:ext uri="{FF2B5EF4-FFF2-40B4-BE49-F238E27FC236}">
                <a16:creationId xmlns:a16="http://schemas.microsoft.com/office/drawing/2014/main" id="{6199A442-C040-E2A2-6523-D9500BEF3C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2036" y="2786037"/>
            <a:ext cx="7941076" cy="3114784"/>
          </a:xfrm>
          <a:prstGeom prst="rect">
            <a:avLst/>
          </a:prstGeom>
        </p:spPr>
      </p:pic>
      <p:sp>
        <p:nvSpPr>
          <p:cNvPr id="39" name="Textfeld 38">
            <a:extLst>
              <a:ext uri="{FF2B5EF4-FFF2-40B4-BE49-F238E27FC236}">
                <a16:creationId xmlns:a16="http://schemas.microsoft.com/office/drawing/2014/main" id="{695DB685-95D5-A78F-2B63-74114659637B}"/>
              </a:ext>
            </a:extLst>
          </p:cNvPr>
          <p:cNvSpPr txBox="1"/>
          <p:nvPr/>
        </p:nvSpPr>
        <p:spPr>
          <a:xfrm>
            <a:off x="2748501" y="1690688"/>
            <a:ext cx="2719346" cy="646331"/>
          </a:xfrm>
          <a:prstGeom prst="rect">
            <a:avLst/>
          </a:prstGeom>
          <a:solidFill>
            <a:srgbClr val="CCCCFF"/>
          </a:solidFill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5C4EE5"/>
                </a:solidFill>
                <a:latin typeface="+mj-lt"/>
              </a:rPr>
              <a:t>1) </a:t>
            </a:r>
            <a:r>
              <a:rPr lang="de-DE" dirty="0" err="1">
                <a:solidFill>
                  <a:srgbClr val="5C4EE5"/>
                </a:solidFill>
                <a:latin typeface="+mj-lt"/>
              </a:rPr>
              <a:t>Install</a:t>
            </a:r>
            <a:r>
              <a:rPr lang="de-DE" dirty="0">
                <a:solidFill>
                  <a:srgbClr val="5C4EE5"/>
                </a:solidFill>
                <a:latin typeface="+mj-lt"/>
              </a:rPr>
              <a:t> </a:t>
            </a:r>
            <a:r>
              <a:rPr lang="de-DE" dirty="0" err="1">
                <a:solidFill>
                  <a:srgbClr val="5C4EE5"/>
                </a:solidFill>
                <a:latin typeface="+mj-lt"/>
              </a:rPr>
              <a:t>docker</a:t>
            </a:r>
            <a:r>
              <a:rPr lang="de-DE" dirty="0">
                <a:solidFill>
                  <a:srgbClr val="5C4EE5"/>
                </a:solidFill>
                <a:latin typeface="+mj-lt"/>
              </a:rPr>
              <a:t> &amp; </a:t>
            </a:r>
            <a:r>
              <a:rPr lang="de-DE" dirty="0" err="1">
                <a:solidFill>
                  <a:srgbClr val="5C4EE5"/>
                </a:solidFill>
                <a:latin typeface="+mj-lt"/>
              </a:rPr>
              <a:t>docker-compose</a:t>
            </a:r>
            <a:r>
              <a:rPr lang="de-DE" dirty="0">
                <a:solidFill>
                  <a:srgbClr val="5C4EE5"/>
                </a:solidFill>
                <a:latin typeface="+mj-lt"/>
              </a:rPr>
              <a:t> in </a:t>
            </a:r>
            <a:r>
              <a:rPr lang="de-DE" dirty="0" err="1">
                <a:solidFill>
                  <a:srgbClr val="5C4EE5"/>
                </a:solidFill>
                <a:latin typeface="+mj-lt"/>
              </a:rPr>
              <a:t>user_data</a:t>
            </a:r>
            <a:endParaRPr lang="de-DE" dirty="0">
              <a:solidFill>
                <a:srgbClr val="5C4EE5"/>
              </a:solidFill>
              <a:latin typeface="+mj-lt"/>
            </a:endParaRPr>
          </a:p>
        </p:txBody>
      </p:sp>
      <p:pic>
        <p:nvPicPr>
          <p:cNvPr id="41" name="Grafik 40" descr="Pfeil: Kurve im Uhrzeigersinn">
            <a:extLst>
              <a:ext uri="{FF2B5EF4-FFF2-40B4-BE49-F238E27FC236}">
                <a16:creationId xmlns:a16="http://schemas.microsoft.com/office/drawing/2014/main" id="{9096820B-E352-BBBB-0D9B-9D03650E26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>
            <a:off x="4108174" y="2337019"/>
            <a:ext cx="914400" cy="914400"/>
          </a:xfrm>
          <a:prstGeom prst="rect">
            <a:avLst/>
          </a:prstGeom>
        </p:spPr>
      </p:pic>
      <p:sp>
        <p:nvSpPr>
          <p:cNvPr id="42" name="Textfeld 41">
            <a:extLst>
              <a:ext uri="{FF2B5EF4-FFF2-40B4-BE49-F238E27FC236}">
                <a16:creationId xmlns:a16="http://schemas.microsoft.com/office/drawing/2014/main" id="{E5644BF3-453B-A266-43DB-4E6B8B5F70DA}"/>
              </a:ext>
            </a:extLst>
          </p:cNvPr>
          <p:cNvSpPr txBox="1"/>
          <p:nvPr/>
        </p:nvSpPr>
        <p:spPr>
          <a:xfrm>
            <a:off x="9692409" y="4829676"/>
            <a:ext cx="1758565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0070C0"/>
                </a:solidFill>
                <a:latin typeface="+mj-lt"/>
              </a:rPr>
              <a:t>2) SSH </a:t>
            </a:r>
            <a:r>
              <a:rPr lang="de-DE" dirty="0" err="1">
                <a:solidFill>
                  <a:srgbClr val="0070C0"/>
                </a:solidFill>
                <a:latin typeface="+mj-lt"/>
              </a:rPr>
              <a:t>into</a:t>
            </a:r>
            <a:r>
              <a:rPr lang="de-DE" dirty="0">
                <a:solidFill>
                  <a:srgbClr val="0070C0"/>
                </a:solidFill>
                <a:latin typeface="+mj-lt"/>
              </a:rPr>
              <a:t> EC2</a:t>
            </a:r>
          </a:p>
        </p:txBody>
      </p:sp>
      <p:pic>
        <p:nvPicPr>
          <p:cNvPr id="43" name="Grafik 42" descr="Pfeil: Kurve im Uhrzeigersinn">
            <a:extLst>
              <a:ext uri="{FF2B5EF4-FFF2-40B4-BE49-F238E27FC236}">
                <a16:creationId xmlns:a16="http://schemas.microsoft.com/office/drawing/2014/main" id="{F1BDDEB8-7110-E081-F645-DB8C0B756A2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6008384">
            <a:off x="8753248" y="4852820"/>
            <a:ext cx="914400" cy="914400"/>
          </a:xfrm>
          <a:prstGeom prst="rect">
            <a:avLst/>
          </a:prstGeom>
        </p:spPr>
      </p:pic>
      <p:sp>
        <p:nvSpPr>
          <p:cNvPr id="44" name="Textfeld 43">
            <a:extLst>
              <a:ext uri="{FF2B5EF4-FFF2-40B4-BE49-F238E27FC236}">
                <a16:creationId xmlns:a16="http://schemas.microsoft.com/office/drawing/2014/main" id="{C7FB633A-15C0-45C9-D522-A0A4AE83189B}"/>
              </a:ext>
            </a:extLst>
          </p:cNvPr>
          <p:cNvSpPr txBox="1"/>
          <p:nvPr/>
        </p:nvSpPr>
        <p:spPr>
          <a:xfrm>
            <a:off x="9364547" y="2501226"/>
            <a:ext cx="2613142" cy="9233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2"/>
                </a:solidFill>
                <a:latin typeface="+mj-lt"/>
              </a:rPr>
              <a:t>3) Upload </a:t>
            </a:r>
            <a:r>
              <a:rPr lang="de-DE" dirty="0" err="1">
                <a:solidFill>
                  <a:schemeClr val="accent2"/>
                </a:solidFill>
                <a:latin typeface="+mj-lt"/>
              </a:rPr>
              <a:t>app</a:t>
            </a:r>
            <a:r>
              <a:rPr lang="de-DE" dirty="0">
                <a:solidFill>
                  <a:schemeClr val="accent2"/>
                </a:solidFill>
                <a:latin typeface="+mj-lt"/>
              </a:rPr>
              <a:t> via </a:t>
            </a:r>
            <a:r>
              <a:rPr lang="de-DE" dirty="0" err="1">
                <a:solidFill>
                  <a:schemeClr val="accent2"/>
                </a:solidFill>
                <a:latin typeface="+mj-lt"/>
              </a:rPr>
              <a:t>github</a:t>
            </a:r>
            <a:r>
              <a:rPr lang="de-DE" dirty="0">
                <a:solidFill>
                  <a:schemeClr val="accent2"/>
                </a:solidFill>
                <a:latin typeface="+mj-lt"/>
              </a:rPr>
              <a:t> .</a:t>
            </a:r>
            <a:r>
              <a:rPr lang="de-DE" dirty="0" err="1">
                <a:solidFill>
                  <a:schemeClr val="accent2"/>
                </a:solidFill>
                <a:latin typeface="+mj-lt"/>
              </a:rPr>
              <a:t>zip</a:t>
            </a:r>
            <a:r>
              <a:rPr lang="de-DE" dirty="0">
                <a:solidFill>
                  <a:schemeClr val="accent2"/>
                </a:solidFill>
                <a:latin typeface="+mj-lt"/>
              </a:rPr>
              <a:t>-Link and </a:t>
            </a:r>
            <a:r>
              <a:rPr lang="de-DE" dirty="0" err="1">
                <a:solidFill>
                  <a:schemeClr val="accent2"/>
                </a:solidFill>
                <a:latin typeface="+mj-lt"/>
              </a:rPr>
              <a:t>docker-compose</a:t>
            </a:r>
            <a:r>
              <a:rPr lang="de-DE" dirty="0">
                <a:solidFill>
                  <a:schemeClr val="accent2"/>
                </a:solidFill>
                <a:latin typeface="+mj-lt"/>
              </a:rPr>
              <a:t> </a:t>
            </a:r>
            <a:r>
              <a:rPr lang="de-DE" dirty="0" err="1">
                <a:solidFill>
                  <a:schemeClr val="accent2"/>
                </a:solidFill>
                <a:latin typeface="+mj-lt"/>
              </a:rPr>
              <a:t>up</a:t>
            </a:r>
            <a:endParaRPr lang="de-DE" dirty="0">
              <a:solidFill>
                <a:schemeClr val="accent2"/>
              </a:solidFill>
              <a:latin typeface="+mj-lt"/>
            </a:endParaRPr>
          </a:p>
        </p:txBody>
      </p:sp>
      <p:pic>
        <p:nvPicPr>
          <p:cNvPr id="45" name="Grafik 44" descr="Pfeil: Kurve im Uhrzeigersinn">
            <a:extLst>
              <a:ext uri="{FF2B5EF4-FFF2-40B4-BE49-F238E27FC236}">
                <a16:creationId xmlns:a16="http://schemas.microsoft.com/office/drawing/2014/main" id="{1819F6B2-AFDA-C582-2467-C2EDC7439D7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3055667" flipV="1">
            <a:off x="8400605" y="2487667"/>
            <a:ext cx="914400" cy="933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2573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F321A6-B27A-FCAB-B7CD-310195D9C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E501025-991A-F00D-93BA-8D3A9A360C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62DE989-020E-E6E4-E856-813516B718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4582" y="365125"/>
            <a:ext cx="8962835" cy="5811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493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5D7EC3-CD42-4551-8940-B2E7B1FA1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Contents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EC9941A-6BA6-4874-8167-DE2F3CDEA0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Basic </a:t>
            </a:r>
            <a:r>
              <a:rPr lang="de-DE" dirty="0" err="1"/>
              <a:t>Idea</a:t>
            </a:r>
            <a:r>
              <a:rPr lang="de-DE" dirty="0"/>
              <a:t> and Tools</a:t>
            </a:r>
          </a:p>
          <a:p>
            <a:r>
              <a:rPr lang="de-DE" dirty="0" err="1"/>
              <a:t>Our</a:t>
            </a:r>
            <a:r>
              <a:rPr lang="de-DE" dirty="0"/>
              <a:t> Solution</a:t>
            </a:r>
          </a:p>
          <a:p>
            <a:r>
              <a:rPr lang="de-DE" dirty="0"/>
              <a:t>Working Demo</a:t>
            </a:r>
          </a:p>
          <a:p>
            <a:r>
              <a:rPr lang="de-DE" dirty="0"/>
              <a:t>Possible </a:t>
            </a:r>
            <a:r>
              <a:rPr lang="de-DE" dirty="0" err="1"/>
              <a:t>Improvements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217261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73EAFD23-835D-BE75-950B-784D8824F7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6704" y="2787382"/>
            <a:ext cx="9294109" cy="3253758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FE7310EA-0D36-8797-94D6-7E3C9FD76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Solution 2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695DB685-95D5-A78F-2B63-74114659637B}"/>
              </a:ext>
            </a:extLst>
          </p:cNvPr>
          <p:cNvSpPr txBox="1"/>
          <p:nvPr/>
        </p:nvSpPr>
        <p:spPr>
          <a:xfrm>
            <a:off x="2056737" y="1663601"/>
            <a:ext cx="2719346" cy="646331"/>
          </a:xfrm>
          <a:prstGeom prst="rect">
            <a:avLst/>
          </a:prstGeom>
          <a:solidFill>
            <a:srgbClr val="CCCCFF"/>
          </a:solidFill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5C4EE5"/>
                </a:solidFill>
                <a:latin typeface="+mj-lt"/>
              </a:rPr>
              <a:t>1) </a:t>
            </a:r>
            <a:r>
              <a:rPr lang="de-DE" dirty="0" err="1">
                <a:solidFill>
                  <a:srgbClr val="5C4EE5"/>
                </a:solidFill>
                <a:latin typeface="+mj-lt"/>
              </a:rPr>
              <a:t>Install</a:t>
            </a:r>
            <a:r>
              <a:rPr lang="de-DE" dirty="0">
                <a:solidFill>
                  <a:srgbClr val="5C4EE5"/>
                </a:solidFill>
                <a:latin typeface="+mj-lt"/>
              </a:rPr>
              <a:t> </a:t>
            </a:r>
            <a:r>
              <a:rPr lang="de-DE" dirty="0" err="1">
                <a:solidFill>
                  <a:srgbClr val="5C4EE5"/>
                </a:solidFill>
                <a:latin typeface="+mj-lt"/>
              </a:rPr>
              <a:t>docker</a:t>
            </a:r>
            <a:r>
              <a:rPr lang="de-DE" dirty="0">
                <a:solidFill>
                  <a:srgbClr val="5C4EE5"/>
                </a:solidFill>
                <a:latin typeface="+mj-lt"/>
              </a:rPr>
              <a:t> &amp; </a:t>
            </a:r>
            <a:r>
              <a:rPr lang="de-DE" dirty="0" err="1">
                <a:solidFill>
                  <a:srgbClr val="5C4EE5"/>
                </a:solidFill>
                <a:latin typeface="+mj-lt"/>
              </a:rPr>
              <a:t>docker-compose</a:t>
            </a:r>
            <a:r>
              <a:rPr lang="de-DE" dirty="0">
                <a:solidFill>
                  <a:srgbClr val="5C4EE5"/>
                </a:solidFill>
                <a:latin typeface="+mj-lt"/>
              </a:rPr>
              <a:t> in </a:t>
            </a:r>
            <a:r>
              <a:rPr lang="de-DE" dirty="0" err="1">
                <a:solidFill>
                  <a:srgbClr val="5C4EE5"/>
                </a:solidFill>
                <a:latin typeface="+mj-lt"/>
              </a:rPr>
              <a:t>user_data</a:t>
            </a:r>
            <a:endParaRPr lang="de-DE" dirty="0">
              <a:solidFill>
                <a:srgbClr val="5C4EE5"/>
              </a:solidFill>
              <a:latin typeface="+mj-lt"/>
            </a:endParaRP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E5644BF3-453B-A266-43DB-4E6B8B5F70DA}"/>
              </a:ext>
            </a:extLst>
          </p:cNvPr>
          <p:cNvSpPr txBox="1"/>
          <p:nvPr/>
        </p:nvSpPr>
        <p:spPr>
          <a:xfrm>
            <a:off x="10372992" y="4828059"/>
            <a:ext cx="1758565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0070C0"/>
                </a:solidFill>
                <a:latin typeface="+mj-lt"/>
              </a:rPr>
              <a:t>2) SSH </a:t>
            </a:r>
            <a:r>
              <a:rPr lang="de-DE" dirty="0" err="1">
                <a:solidFill>
                  <a:srgbClr val="0070C0"/>
                </a:solidFill>
                <a:latin typeface="+mj-lt"/>
              </a:rPr>
              <a:t>into</a:t>
            </a:r>
            <a:r>
              <a:rPr lang="de-DE" dirty="0">
                <a:solidFill>
                  <a:srgbClr val="0070C0"/>
                </a:solidFill>
                <a:latin typeface="+mj-lt"/>
              </a:rPr>
              <a:t> EC2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C7FB633A-15C0-45C9-D522-A0A4AE83189B}"/>
              </a:ext>
            </a:extLst>
          </p:cNvPr>
          <p:cNvSpPr txBox="1"/>
          <p:nvPr/>
        </p:nvSpPr>
        <p:spPr>
          <a:xfrm>
            <a:off x="9253025" y="1273196"/>
            <a:ext cx="2613142" cy="12003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2"/>
                </a:solidFill>
                <a:latin typeface="+mj-lt"/>
              </a:rPr>
              <a:t>3) Upload </a:t>
            </a:r>
            <a:r>
              <a:rPr lang="de-DE" dirty="0" err="1">
                <a:solidFill>
                  <a:schemeClr val="accent2"/>
                </a:solidFill>
                <a:latin typeface="+mj-lt"/>
              </a:rPr>
              <a:t>composefile</a:t>
            </a:r>
            <a:r>
              <a:rPr lang="de-DE" dirty="0">
                <a:solidFill>
                  <a:schemeClr val="accent2"/>
                </a:solidFill>
                <a:latin typeface="+mj-lt"/>
              </a:rPr>
              <a:t> and </a:t>
            </a:r>
            <a:r>
              <a:rPr lang="de-DE" dirty="0" err="1">
                <a:solidFill>
                  <a:schemeClr val="accent2"/>
                </a:solidFill>
                <a:latin typeface="+mj-lt"/>
              </a:rPr>
              <a:t>database</a:t>
            </a:r>
            <a:r>
              <a:rPr lang="de-DE" dirty="0">
                <a:solidFill>
                  <a:schemeClr val="accent2"/>
                </a:solidFill>
                <a:latin typeface="+mj-lt"/>
              </a:rPr>
              <a:t> </a:t>
            </a:r>
            <a:r>
              <a:rPr lang="de-DE" dirty="0" err="1">
                <a:solidFill>
                  <a:schemeClr val="accent2"/>
                </a:solidFill>
                <a:latin typeface="+mj-lt"/>
              </a:rPr>
              <a:t>files</a:t>
            </a:r>
            <a:r>
              <a:rPr lang="de-DE" dirty="0">
                <a:solidFill>
                  <a:schemeClr val="accent2"/>
                </a:solidFill>
                <a:latin typeface="+mj-lt"/>
              </a:rPr>
              <a:t> </a:t>
            </a:r>
            <a:r>
              <a:rPr lang="de-DE" dirty="0" err="1">
                <a:solidFill>
                  <a:schemeClr val="accent2"/>
                </a:solidFill>
                <a:latin typeface="+mj-lt"/>
              </a:rPr>
              <a:t>with</a:t>
            </a:r>
            <a:r>
              <a:rPr lang="de-DE" dirty="0">
                <a:solidFill>
                  <a:schemeClr val="accent2"/>
                </a:solidFill>
                <a:latin typeface="+mj-lt"/>
              </a:rPr>
              <a:t> </a:t>
            </a:r>
            <a:r>
              <a:rPr lang="de-DE" dirty="0" err="1">
                <a:solidFill>
                  <a:schemeClr val="accent2"/>
                </a:solidFill>
                <a:latin typeface="+mj-lt"/>
              </a:rPr>
              <a:t>scp</a:t>
            </a:r>
            <a:r>
              <a:rPr lang="de-DE" dirty="0">
                <a:solidFill>
                  <a:schemeClr val="accent2"/>
                </a:solidFill>
                <a:latin typeface="+mj-lt"/>
              </a:rPr>
              <a:t>, and do </a:t>
            </a:r>
            <a:r>
              <a:rPr lang="de-DE" dirty="0" err="1">
                <a:solidFill>
                  <a:schemeClr val="accent2"/>
                </a:solidFill>
                <a:latin typeface="+mj-lt"/>
              </a:rPr>
              <a:t>docker-compose</a:t>
            </a:r>
            <a:r>
              <a:rPr lang="de-DE" dirty="0">
                <a:solidFill>
                  <a:schemeClr val="accent2"/>
                </a:solidFill>
                <a:latin typeface="+mj-lt"/>
              </a:rPr>
              <a:t> </a:t>
            </a:r>
            <a:r>
              <a:rPr lang="de-DE" dirty="0" err="1">
                <a:solidFill>
                  <a:schemeClr val="accent2"/>
                </a:solidFill>
                <a:latin typeface="+mj-lt"/>
              </a:rPr>
              <a:t>up</a:t>
            </a:r>
            <a:r>
              <a:rPr lang="de-DE" dirty="0">
                <a:solidFill>
                  <a:schemeClr val="accent2"/>
                </a:solidFill>
                <a:latin typeface="+mj-lt"/>
              </a:rPr>
              <a:t> </a:t>
            </a:r>
            <a:r>
              <a:rPr lang="de-DE" dirty="0" err="1">
                <a:solidFill>
                  <a:schemeClr val="accent2"/>
                </a:solidFill>
                <a:latin typeface="+mj-lt"/>
              </a:rPr>
              <a:t>with</a:t>
            </a:r>
            <a:r>
              <a:rPr lang="de-DE" dirty="0">
                <a:solidFill>
                  <a:schemeClr val="accent2"/>
                </a:solidFill>
                <a:latin typeface="+mj-lt"/>
              </a:rPr>
              <a:t> </a:t>
            </a:r>
            <a:r>
              <a:rPr lang="de-DE" dirty="0" err="1">
                <a:solidFill>
                  <a:schemeClr val="accent2"/>
                </a:solidFill>
                <a:latin typeface="+mj-lt"/>
              </a:rPr>
              <a:t>dockerhub</a:t>
            </a:r>
            <a:r>
              <a:rPr lang="de-DE" dirty="0">
                <a:solidFill>
                  <a:schemeClr val="accent2"/>
                </a:solidFill>
                <a:latin typeface="+mj-lt"/>
              </a:rPr>
              <a:t>-images</a:t>
            </a:r>
          </a:p>
        </p:txBody>
      </p:sp>
      <p:pic>
        <p:nvPicPr>
          <p:cNvPr id="45" name="Grafik 44" descr="Pfeil: Kurve im Uhrzeigersinn">
            <a:extLst>
              <a:ext uri="{FF2B5EF4-FFF2-40B4-BE49-F238E27FC236}">
                <a16:creationId xmlns:a16="http://schemas.microsoft.com/office/drawing/2014/main" id="{1819F6B2-AFDA-C582-2467-C2EDC7439D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488605" flipV="1">
            <a:off x="8475480" y="2046821"/>
            <a:ext cx="914400" cy="933703"/>
          </a:xfrm>
          <a:prstGeom prst="rect">
            <a:avLst/>
          </a:prstGeom>
        </p:spPr>
      </p:pic>
      <p:pic>
        <p:nvPicPr>
          <p:cNvPr id="41" name="Grafik 40" descr="Pfeil: Kurve im Uhrzeigersinn">
            <a:extLst>
              <a:ext uri="{FF2B5EF4-FFF2-40B4-BE49-F238E27FC236}">
                <a16:creationId xmlns:a16="http://schemas.microsoft.com/office/drawing/2014/main" id="{9096820B-E352-BBBB-0D9B-9D03650E261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0800000">
            <a:off x="3416410" y="2305314"/>
            <a:ext cx="914400" cy="914400"/>
          </a:xfrm>
          <a:prstGeom prst="rect">
            <a:avLst/>
          </a:prstGeom>
        </p:spPr>
      </p:pic>
      <p:pic>
        <p:nvPicPr>
          <p:cNvPr id="12" name="Grafik 11" descr="Pfeil: Kurve im Uhrzeigersinn">
            <a:extLst>
              <a:ext uri="{FF2B5EF4-FFF2-40B4-BE49-F238E27FC236}">
                <a16:creationId xmlns:a16="http://schemas.microsoft.com/office/drawing/2014/main" id="{3885A69E-1144-105D-A882-2A31C7FAD38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6008384">
            <a:off x="9533181" y="477627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0504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158C91-19AA-8C26-FF2D-FB4E99CF5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90FCECD-0788-ABC3-E9C1-7BEF15A4F3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4E7E60F-208E-42B0-52E7-8E0F87AA17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3547" y="365125"/>
            <a:ext cx="9044905" cy="5741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2770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Graphical user interface&#10;&#10;Description automatically generated">
            <a:extLst>
              <a:ext uri="{FF2B5EF4-FFF2-40B4-BE49-F238E27FC236}">
                <a16:creationId xmlns:a16="http://schemas.microsoft.com/office/drawing/2014/main" id="{ED725C0A-64A6-40CB-92B2-245C3C8F3B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673" y="128750"/>
            <a:ext cx="8210654" cy="6600499"/>
          </a:xfrm>
        </p:spPr>
      </p:pic>
    </p:spTree>
    <p:extLst>
      <p:ext uri="{BB962C8B-B14F-4D97-AF65-F5344CB8AC3E}">
        <p14:creationId xmlns:p14="http://schemas.microsoft.com/office/powerpoint/2010/main" val="32133230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Graphical user interface&#10;&#10;Description automatically generated">
            <a:extLst>
              <a:ext uri="{FF2B5EF4-FFF2-40B4-BE49-F238E27FC236}">
                <a16:creationId xmlns:a16="http://schemas.microsoft.com/office/drawing/2014/main" id="{ED725C0A-64A6-40CB-92B2-245C3C8F3B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673" y="128750"/>
            <a:ext cx="8210654" cy="6600499"/>
          </a:xfr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4C43598-254E-42A3-A873-E9DE551DF40B}"/>
              </a:ext>
            </a:extLst>
          </p:cNvPr>
          <p:cNvSpPr/>
          <p:nvPr/>
        </p:nvSpPr>
        <p:spPr>
          <a:xfrm>
            <a:off x="1418897" y="2081048"/>
            <a:ext cx="7683062" cy="1040524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FF89D9B-D28C-4593-BCB5-8437E76ED3D2}"/>
              </a:ext>
            </a:extLst>
          </p:cNvPr>
          <p:cNvSpPr/>
          <p:nvPr/>
        </p:nvSpPr>
        <p:spPr>
          <a:xfrm>
            <a:off x="7147034" y="3121571"/>
            <a:ext cx="1613338" cy="1481959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2B05F31-F8A8-4C31-969B-B15C8141EB9C}"/>
              </a:ext>
            </a:extLst>
          </p:cNvPr>
          <p:cNvSpPr/>
          <p:nvPr/>
        </p:nvSpPr>
        <p:spPr>
          <a:xfrm>
            <a:off x="1644869" y="4382815"/>
            <a:ext cx="3547242" cy="2475186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79255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3EE35B-33E3-42A0-BBDA-368E8D825D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/>
              <a:t>Working Demo</a:t>
            </a:r>
            <a:endParaRPr lang="de-DE" dirty="0"/>
          </a:p>
        </p:txBody>
      </p:sp>
      <p:sp>
        <p:nvSpPr>
          <p:cNvPr id="5" name="Untertitel 4">
            <a:extLst>
              <a:ext uri="{FF2B5EF4-FFF2-40B4-BE49-F238E27FC236}">
                <a16:creationId xmlns:a16="http://schemas.microsoft.com/office/drawing/2014/main" id="{B11A7254-9FA9-40F3-BD35-E1C8D97446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See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magic</a:t>
            </a:r>
            <a:r>
              <a:rPr lang="de-DE" dirty="0"/>
              <a:t>… 🦄</a:t>
            </a:r>
          </a:p>
        </p:txBody>
      </p:sp>
    </p:spTree>
    <p:extLst>
      <p:ext uri="{BB962C8B-B14F-4D97-AF65-F5344CB8AC3E}">
        <p14:creationId xmlns:p14="http://schemas.microsoft.com/office/powerpoint/2010/main" val="38885145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3EE35B-33E3-42A0-BBDA-368E8D825D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32464"/>
            <a:ext cx="9144000" cy="2387600"/>
          </a:xfrm>
        </p:spPr>
        <p:txBody>
          <a:bodyPr>
            <a:normAutofit/>
          </a:bodyPr>
          <a:lstStyle/>
          <a:p>
            <a:r>
              <a:rPr lang="de-DE" sz="2800" dirty="0"/>
              <a:t>https://gitlab.inf.unibz.it/Jana.Karas/cloud-computing-project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BFCBC996-5DE8-D3B6-4865-A2B9DF3908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83858" y="4133532"/>
            <a:ext cx="1024284" cy="1024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8292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3EE35B-33E3-42A0-BBDA-368E8D825D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Possible </a:t>
            </a:r>
            <a:r>
              <a:rPr lang="de-DE" dirty="0" err="1"/>
              <a:t>Improvement</a:t>
            </a:r>
            <a:endParaRPr lang="de-DE" dirty="0"/>
          </a:p>
        </p:txBody>
      </p:sp>
      <p:sp>
        <p:nvSpPr>
          <p:cNvPr id="5" name="Untertitel 4">
            <a:extLst>
              <a:ext uri="{FF2B5EF4-FFF2-40B4-BE49-F238E27FC236}">
                <a16:creationId xmlns:a16="http://schemas.microsoft.com/office/drawing/2014/main" id="{B11A7254-9FA9-40F3-BD35-E1C8D97446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317623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9C6476EC-4750-8667-F207-30BF999ED6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32212337"/>
              </p:ext>
            </p:extLst>
          </p:nvPr>
        </p:nvGraphicFramePr>
        <p:xfrm>
          <a:off x="838200" y="1825625"/>
          <a:ext cx="10515600" cy="407424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128308769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816173545"/>
                    </a:ext>
                  </a:extLst>
                </a:gridCol>
              </a:tblGrid>
              <a:tr h="779206">
                <a:tc>
                  <a:txBody>
                    <a:bodyPr/>
                    <a:lstStyle/>
                    <a:p>
                      <a:pPr algn="ctr"/>
                      <a:r>
                        <a:rPr lang="de-DE" sz="2400" dirty="0" err="1"/>
                        <a:t>Current</a:t>
                      </a:r>
                      <a:r>
                        <a:rPr lang="de-DE" sz="2400" dirty="0"/>
                        <a:t> Solution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/>
                        <a:t>Problems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3205323"/>
                  </a:ext>
                </a:extLst>
              </a:tr>
              <a:tr h="3295037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2400" dirty="0"/>
                        <a:t>Lots of </a:t>
                      </a:r>
                      <a:r>
                        <a:rPr lang="de-DE" sz="2400" dirty="0" err="1"/>
                        <a:t>virtualization</a:t>
                      </a:r>
                      <a:r>
                        <a:rPr lang="de-DE" sz="2400" dirty="0"/>
                        <a:t> </a:t>
                      </a:r>
                      <a:r>
                        <a:rPr lang="de-DE" sz="2400" dirty="0" err="1"/>
                        <a:t>layers</a:t>
                      </a:r>
                      <a:r>
                        <a:rPr lang="de-DE" sz="2400" dirty="0"/>
                        <a:t> </a:t>
                      </a:r>
                      <a:r>
                        <a:rPr lang="de-DE" sz="2400" dirty="0" err="1"/>
                        <a:t>can</a:t>
                      </a:r>
                      <a:r>
                        <a:rPr lang="de-DE" sz="2400" dirty="0"/>
                        <a:t> </a:t>
                      </a:r>
                      <a:r>
                        <a:rPr lang="de-DE" sz="2400" dirty="0" err="1"/>
                        <a:t>lead</a:t>
                      </a:r>
                      <a:r>
                        <a:rPr lang="de-DE" sz="2400" dirty="0"/>
                        <a:t> </a:t>
                      </a:r>
                      <a:r>
                        <a:rPr lang="de-DE" sz="2400" dirty="0" err="1"/>
                        <a:t>to</a:t>
                      </a:r>
                      <a:r>
                        <a:rPr lang="de-DE" sz="2400" dirty="0"/>
                        <a:t> </a:t>
                      </a:r>
                      <a:r>
                        <a:rPr lang="de-DE" sz="2400" dirty="0" err="1"/>
                        <a:t>problems</a:t>
                      </a:r>
                      <a:endParaRPr lang="de-DE" sz="24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2400" dirty="0"/>
                        <a:t>Database </a:t>
                      </a:r>
                      <a:r>
                        <a:rPr lang="de-DE" sz="2400" dirty="0" err="1"/>
                        <a:t>synchronization</a:t>
                      </a:r>
                      <a:r>
                        <a:rPr lang="de-DE" sz="2400" dirty="0"/>
                        <a:t> </a:t>
                      </a:r>
                      <a:r>
                        <a:rPr lang="de-DE" sz="2400" dirty="0" err="1"/>
                        <a:t>is</a:t>
                      </a:r>
                      <a:r>
                        <a:rPr lang="de-DE" sz="2400" dirty="0"/>
                        <a:t> not possible </a:t>
                      </a:r>
                      <a:r>
                        <a:rPr lang="de-DE" sz="2400" dirty="0" err="1"/>
                        <a:t>when</a:t>
                      </a:r>
                      <a:r>
                        <a:rPr lang="de-DE" sz="2400" dirty="0"/>
                        <a:t> </a:t>
                      </a:r>
                      <a:r>
                        <a:rPr lang="de-DE" sz="2400" dirty="0" err="1"/>
                        <a:t>using</a:t>
                      </a:r>
                      <a:r>
                        <a:rPr lang="de-DE" sz="2400" dirty="0"/>
                        <a:t> </a:t>
                      </a:r>
                      <a:r>
                        <a:rPr lang="de-DE" sz="2400" dirty="0" err="1"/>
                        <a:t>Autoscaling</a:t>
                      </a:r>
                      <a:endParaRPr lang="de-DE" sz="24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2400" dirty="0"/>
                        <a:t>Not (</a:t>
                      </a:r>
                      <a:r>
                        <a:rPr lang="de-DE" sz="2400" dirty="0" err="1"/>
                        <a:t>easily</a:t>
                      </a:r>
                      <a:r>
                        <a:rPr lang="de-DE" sz="2400" dirty="0"/>
                        <a:t>) possible </a:t>
                      </a:r>
                      <a:r>
                        <a:rPr lang="de-DE" sz="2400" dirty="0" err="1"/>
                        <a:t>to</a:t>
                      </a:r>
                      <a:r>
                        <a:rPr lang="de-DE" sz="2400" dirty="0"/>
                        <a:t> </a:t>
                      </a:r>
                      <a:r>
                        <a:rPr lang="de-DE" sz="2400" dirty="0" err="1"/>
                        <a:t>use</a:t>
                      </a:r>
                      <a:r>
                        <a:rPr lang="de-DE" sz="2400" dirty="0"/>
                        <a:t> AWS Lambda </a:t>
                      </a:r>
                      <a:r>
                        <a:rPr lang="de-DE" sz="2400" dirty="0" err="1"/>
                        <a:t>or</a:t>
                      </a:r>
                      <a:r>
                        <a:rPr lang="de-DE" sz="2400" dirty="0"/>
                        <a:t> </a:t>
                      </a:r>
                      <a:r>
                        <a:rPr lang="de-DE" sz="2400" dirty="0" err="1"/>
                        <a:t>Beanstalk</a:t>
                      </a:r>
                      <a:endParaRPr lang="de-DE" sz="24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de-DE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8291314"/>
                  </a:ext>
                </a:extLst>
              </a:tr>
            </a:tbl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A96423E0-9761-213F-DD72-FDE2B3BFF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One</a:t>
            </a:r>
            <a:r>
              <a:rPr lang="de-DE" dirty="0"/>
              <a:t> EC2 </a:t>
            </a:r>
            <a:r>
              <a:rPr lang="de-DE" dirty="0" err="1"/>
              <a:t>instance</a:t>
            </a:r>
            <a:r>
              <a:rPr lang="de-DE" dirty="0"/>
              <a:t> per </a:t>
            </a:r>
            <a:r>
              <a:rPr lang="de-DE" dirty="0" err="1"/>
              <a:t>container</a:t>
            </a:r>
            <a:r>
              <a:rPr lang="de-DE" dirty="0"/>
              <a:t> </a:t>
            </a:r>
          </a:p>
        </p:txBody>
      </p:sp>
      <p:sp>
        <p:nvSpPr>
          <p:cNvPr id="6" name="Rectangle: Rounded Corners 17">
            <a:extLst>
              <a:ext uri="{FF2B5EF4-FFF2-40B4-BE49-F238E27FC236}">
                <a16:creationId xmlns:a16="http://schemas.microsoft.com/office/drawing/2014/main" id="{49945982-CAF8-4F41-4032-6CFBC53F41B9}"/>
              </a:ext>
            </a:extLst>
          </p:cNvPr>
          <p:cNvSpPr/>
          <p:nvPr/>
        </p:nvSpPr>
        <p:spPr>
          <a:xfrm rot="10800000" flipH="1" flipV="1">
            <a:off x="1438448" y="2916335"/>
            <a:ext cx="4079756" cy="2697286"/>
          </a:xfrm>
          <a:prstGeom prst="roundRect">
            <a:avLst/>
          </a:prstGeom>
          <a:noFill/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accent2"/>
              </a:solidFill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63DC7ECA-7283-7502-BFB5-5448D11E7212}"/>
              </a:ext>
            </a:extLst>
          </p:cNvPr>
          <p:cNvSpPr txBox="1"/>
          <p:nvPr/>
        </p:nvSpPr>
        <p:spPr>
          <a:xfrm>
            <a:off x="1606164" y="3027661"/>
            <a:ext cx="1152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2"/>
                </a:solidFill>
                <a:latin typeface="+mj-lt"/>
              </a:rPr>
              <a:t>EC2</a:t>
            </a:r>
          </a:p>
        </p:txBody>
      </p: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7381334C-86F0-22B7-385B-D2ACD6D96527}"/>
              </a:ext>
            </a:extLst>
          </p:cNvPr>
          <p:cNvGrpSpPr/>
          <p:nvPr/>
        </p:nvGrpSpPr>
        <p:grpSpPr>
          <a:xfrm>
            <a:off x="1762543" y="3704815"/>
            <a:ext cx="1561101" cy="891038"/>
            <a:chOff x="2812115" y="3895646"/>
            <a:chExt cx="1561101" cy="891038"/>
          </a:xfrm>
        </p:grpSpPr>
        <p:sp>
          <p:nvSpPr>
            <p:cNvPr id="8" name="Rectangle: Rounded Corners 17">
              <a:extLst>
                <a:ext uri="{FF2B5EF4-FFF2-40B4-BE49-F238E27FC236}">
                  <a16:creationId xmlns:a16="http://schemas.microsoft.com/office/drawing/2014/main" id="{9DE2D785-83EF-360D-F684-AC290370F20A}"/>
                </a:ext>
              </a:extLst>
            </p:cNvPr>
            <p:cNvSpPr/>
            <p:nvPr/>
          </p:nvSpPr>
          <p:spPr>
            <a:xfrm flipH="1" flipV="1">
              <a:off x="2812115" y="3914029"/>
              <a:ext cx="1561101" cy="872655"/>
            </a:xfrm>
            <a:prstGeom prst="roundRect">
              <a:avLst/>
            </a:prstGeom>
            <a:noFill/>
            <a:ln>
              <a:solidFill>
                <a:srgbClr val="2088F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94B2D766-6EEB-A4EC-985C-69007A5C5A6F}"/>
                </a:ext>
              </a:extLst>
            </p:cNvPr>
            <p:cNvSpPr txBox="1"/>
            <p:nvPr/>
          </p:nvSpPr>
          <p:spPr>
            <a:xfrm>
              <a:off x="2859824" y="3895646"/>
              <a:ext cx="11529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chemeClr val="accent5"/>
                  </a:solidFill>
                  <a:latin typeface="+mj-lt"/>
                </a:rPr>
                <a:t>Container</a:t>
              </a:r>
            </a:p>
          </p:txBody>
        </p:sp>
        <p:pic>
          <p:nvPicPr>
            <p:cNvPr id="11" name="Grafik 10" descr="Datenbank">
              <a:extLst>
                <a:ext uri="{FF2B5EF4-FFF2-40B4-BE49-F238E27FC236}">
                  <a16:creationId xmlns:a16="http://schemas.microsoft.com/office/drawing/2014/main" id="{6E70A209-C635-D014-5EA4-21A91F0B229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899751" y="4283361"/>
              <a:ext cx="369332" cy="369332"/>
            </a:xfrm>
            <a:prstGeom prst="rect">
              <a:avLst/>
            </a:prstGeom>
          </p:spPr>
        </p:pic>
      </p:grp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7D05BBFD-EF33-0971-7F58-4DCCF3BC26F2}"/>
              </a:ext>
            </a:extLst>
          </p:cNvPr>
          <p:cNvGrpSpPr/>
          <p:nvPr/>
        </p:nvGrpSpPr>
        <p:grpSpPr>
          <a:xfrm>
            <a:off x="3630729" y="3170040"/>
            <a:ext cx="1561101" cy="891038"/>
            <a:chOff x="2812115" y="3895646"/>
            <a:chExt cx="1561101" cy="891038"/>
          </a:xfrm>
        </p:grpSpPr>
        <p:sp>
          <p:nvSpPr>
            <p:cNvPr id="14" name="Rectangle: Rounded Corners 17">
              <a:extLst>
                <a:ext uri="{FF2B5EF4-FFF2-40B4-BE49-F238E27FC236}">
                  <a16:creationId xmlns:a16="http://schemas.microsoft.com/office/drawing/2014/main" id="{40E0B8DE-6842-5970-91F0-AA84C76B805D}"/>
                </a:ext>
              </a:extLst>
            </p:cNvPr>
            <p:cNvSpPr/>
            <p:nvPr/>
          </p:nvSpPr>
          <p:spPr>
            <a:xfrm flipH="1" flipV="1">
              <a:off x="2812115" y="3914029"/>
              <a:ext cx="1561101" cy="872655"/>
            </a:xfrm>
            <a:prstGeom prst="roundRect">
              <a:avLst/>
            </a:prstGeom>
            <a:noFill/>
            <a:ln>
              <a:solidFill>
                <a:srgbClr val="2088F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266D6032-8CAD-77A7-529F-8C6B36BCBED3}"/>
                </a:ext>
              </a:extLst>
            </p:cNvPr>
            <p:cNvSpPr txBox="1"/>
            <p:nvPr/>
          </p:nvSpPr>
          <p:spPr>
            <a:xfrm>
              <a:off x="2859824" y="3895646"/>
              <a:ext cx="11529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chemeClr val="accent5"/>
                  </a:solidFill>
                  <a:latin typeface="+mj-lt"/>
                </a:rPr>
                <a:t>Container</a:t>
              </a:r>
            </a:p>
          </p:txBody>
        </p:sp>
        <p:pic>
          <p:nvPicPr>
            <p:cNvPr id="16" name="Grafik 15" descr="Datenbank">
              <a:extLst>
                <a:ext uri="{FF2B5EF4-FFF2-40B4-BE49-F238E27FC236}">
                  <a16:creationId xmlns:a16="http://schemas.microsoft.com/office/drawing/2014/main" id="{4F8BA719-FD86-0A08-7E0C-7B2AA67A51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899751" y="4283361"/>
              <a:ext cx="369332" cy="369332"/>
            </a:xfrm>
            <a:prstGeom prst="rect">
              <a:avLst/>
            </a:prstGeom>
          </p:spPr>
        </p:pic>
      </p:grp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AF165BE8-A8ED-640E-99D5-23A2008FE966}"/>
              </a:ext>
            </a:extLst>
          </p:cNvPr>
          <p:cNvGrpSpPr/>
          <p:nvPr/>
        </p:nvGrpSpPr>
        <p:grpSpPr>
          <a:xfrm>
            <a:off x="3478325" y="4165006"/>
            <a:ext cx="1561101" cy="891038"/>
            <a:chOff x="2812115" y="3895646"/>
            <a:chExt cx="1561101" cy="891038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85C63CB8-3C00-023A-CBF7-62EF9A97F615}"/>
                </a:ext>
              </a:extLst>
            </p:cNvPr>
            <p:cNvSpPr/>
            <p:nvPr/>
          </p:nvSpPr>
          <p:spPr>
            <a:xfrm flipH="1" flipV="1">
              <a:off x="2812115" y="3914029"/>
              <a:ext cx="1561101" cy="872655"/>
            </a:xfrm>
            <a:prstGeom prst="roundRect">
              <a:avLst/>
            </a:prstGeom>
            <a:noFill/>
            <a:ln>
              <a:solidFill>
                <a:srgbClr val="2088F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Textfeld 18">
              <a:extLst>
                <a:ext uri="{FF2B5EF4-FFF2-40B4-BE49-F238E27FC236}">
                  <a16:creationId xmlns:a16="http://schemas.microsoft.com/office/drawing/2014/main" id="{C03CFA04-9F60-B5EF-8464-54EB0B889CEF}"/>
                </a:ext>
              </a:extLst>
            </p:cNvPr>
            <p:cNvSpPr txBox="1"/>
            <p:nvPr/>
          </p:nvSpPr>
          <p:spPr>
            <a:xfrm>
              <a:off x="2859824" y="3895646"/>
              <a:ext cx="11529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chemeClr val="accent5"/>
                  </a:solidFill>
                  <a:latin typeface="+mj-lt"/>
                </a:rPr>
                <a:t>Container</a:t>
              </a:r>
            </a:p>
          </p:txBody>
        </p:sp>
        <p:pic>
          <p:nvPicPr>
            <p:cNvPr id="20" name="Grafik 19" descr="Datenbank">
              <a:extLst>
                <a:ext uri="{FF2B5EF4-FFF2-40B4-BE49-F238E27FC236}">
                  <a16:creationId xmlns:a16="http://schemas.microsoft.com/office/drawing/2014/main" id="{303B4FC6-48CE-AF2A-7C43-421D2F0F82C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899751" y="4283361"/>
              <a:ext cx="369332" cy="369332"/>
            </a:xfrm>
            <a:prstGeom prst="rect">
              <a:avLst/>
            </a:prstGeom>
          </p:spPr>
        </p:pic>
      </p:grpSp>
      <p:sp>
        <p:nvSpPr>
          <p:cNvPr id="21" name="Textfeld 20">
            <a:extLst>
              <a:ext uri="{FF2B5EF4-FFF2-40B4-BE49-F238E27FC236}">
                <a16:creationId xmlns:a16="http://schemas.microsoft.com/office/drawing/2014/main" id="{F39F3E80-1F13-D819-4E6B-1830EEE4ABE5}"/>
              </a:ext>
            </a:extLst>
          </p:cNvPr>
          <p:cNvSpPr txBox="1"/>
          <p:nvPr/>
        </p:nvSpPr>
        <p:spPr>
          <a:xfrm>
            <a:off x="1963972" y="5138152"/>
            <a:ext cx="2588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chemeClr val="accent5"/>
                </a:solidFill>
                <a:latin typeface="+mj-lt"/>
              </a:rPr>
              <a:t>Build</a:t>
            </a:r>
            <a:r>
              <a:rPr lang="de-DE" dirty="0">
                <a:solidFill>
                  <a:schemeClr val="accent5"/>
                </a:solidFill>
                <a:latin typeface="+mj-lt"/>
              </a:rPr>
              <a:t>: </a:t>
            </a:r>
            <a:r>
              <a:rPr lang="de-DE" dirty="0" err="1">
                <a:solidFill>
                  <a:schemeClr val="accent5"/>
                </a:solidFill>
                <a:latin typeface="+mj-lt"/>
              </a:rPr>
              <a:t>docker-compose</a:t>
            </a:r>
            <a:r>
              <a:rPr lang="de-DE" dirty="0">
                <a:solidFill>
                  <a:schemeClr val="accent5"/>
                </a:solidFill>
                <a:latin typeface="+mj-lt"/>
              </a:rPr>
              <a:t> </a:t>
            </a:r>
            <a:r>
              <a:rPr lang="de-DE" dirty="0" err="1">
                <a:solidFill>
                  <a:schemeClr val="accent5"/>
                </a:solidFill>
                <a:latin typeface="+mj-lt"/>
              </a:rPr>
              <a:t>up</a:t>
            </a:r>
            <a:endParaRPr lang="de-DE" dirty="0">
              <a:solidFill>
                <a:schemeClr val="accent5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129547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9C6476EC-4750-8667-F207-30BF999ED6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1457541"/>
              </p:ext>
            </p:extLst>
          </p:nvPr>
        </p:nvGraphicFramePr>
        <p:xfrm>
          <a:off x="838200" y="1825625"/>
          <a:ext cx="10515600" cy="407424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128308769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816173545"/>
                    </a:ext>
                  </a:extLst>
                </a:gridCol>
              </a:tblGrid>
              <a:tr h="779206">
                <a:tc>
                  <a:txBody>
                    <a:bodyPr/>
                    <a:lstStyle/>
                    <a:p>
                      <a:pPr algn="ctr"/>
                      <a:r>
                        <a:rPr lang="de-DE" sz="2400" dirty="0" err="1"/>
                        <a:t>Current</a:t>
                      </a:r>
                      <a:r>
                        <a:rPr lang="de-DE" sz="2400" dirty="0"/>
                        <a:t> Solution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 err="1"/>
                        <a:t>Improvement</a:t>
                      </a:r>
                      <a:endParaRPr lang="de-DE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3205323"/>
                  </a:ext>
                </a:extLst>
              </a:tr>
              <a:tr h="3295037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8291314"/>
                  </a:ext>
                </a:extLst>
              </a:tr>
            </a:tbl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A96423E0-9761-213F-DD72-FDE2B3BFF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One</a:t>
            </a:r>
            <a:r>
              <a:rPr lang="de-DE" dirty="0"/>
              <a:t> EC2 </a:t>
            </a:r>
            <a:r>
              <a:rPr lang="de-DE" dirty="0" err="1"/>
              <a:t>instance</a:t>
            </a:r>
            <a:r>
              <a:rPr lang="de-DE" dirty="0"/>
              <a:t> per </a:t>
            </a:r>
            <a:r>
              <a:rPr lang="de-DE" dirty="0" err="1"/>
              <a:t>container</a:t>
            </a:r>
            <a:r>
              <a:rPr lang="de-DE" dirty="0"/>
              <a:t> </a:t>
            </a:r>
          </a:p>
        </p:txBody>
      </p:sp>
      <p:sp>
        <p:nvSpPr>
          <p:cNvPr id="6" name="Rectangle: Rounded Corners 17">
            <a:extLst>
              <a:ext uri="{FF2B5EF4-FFF2-40B4-BE49-F238E27FC236}">
                <a16:creationId xmlns:a16="http://schemas.microsoft.com/office/drawing/2014/main" id="{49945982-CAF8-4F41-4032-6CFBC53F41B9}"/>
              </a:ext>
            </a:extLst>
          </p:cNvPr>
          <p:cNvSpPr/>
          <p:nvPr/>
        </p:nvSpPr>
        <p:spPr>
          <a:xfrm rot="10800000" flipH="1" flipV="1">
            <a:off x="1438448" y="2916335"/>
            <a:ext cx="4079756" cy="2697286"/>
          </a:xfrm>
          <a:prstGeom prst="roundRect">
            <a:avLst/>
          </a:prstGeom>
          <a:noFill/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accent2"/>
              </a:solidFill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63DC7ECA-7283-7502-BFB5-5448D11E7212}"/>
              </a:ext>
            </a:extLst>
          </p:cNvPr>
          <p:cNvSpPr txBox="1"/>
          <p:nvPr/>
        </p:nvSpPr>
        <p:spPr>
          <a:xfrm>
            <a:off x="1606164" y="3027661"/>
            <a:ext cx="1152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2"/>
                </a:solidFill>
                <a:latin typeface="+mj-lt"/>
              </a:rPr>
              <a:t>EC2</a:t>
            </a:r>
          </a:p>
        </p:txBody>
      </p: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7381334C-86F0-22B7-385B-D2ACD6D96527}"/>
              </a:ext>
            </a:extLst>
          </p:cNvPr>
          <p:cNvGrpSpPr/>
          <p:nvPr/>
        </p:nvGrpSpPr>
        <p:grpSpPr>
          <a:xfrm>
            <a:off x="1762543" y="3704815"/>
            <a:ext cx="1561101" cy="891038"/>
            <a:chOff x="2812115" y="3895646"/>
            <a:chExt cx="1561101" cy="891038"/>
          </a:xfrm>
        </p:grpSpPr>
        <p:sp>
          <p:nvSpPr>
            <p:cNvPr id="8" name="Rectangle: Rounded Corners 17">
              <a:extLst>
                <a:ext uri="{FF2B5EF4-FFF2-40B4-BE49-F238E27FC236}">
                  <a16:creationId xmlns:a16="http://schemas.microsoft.com/office/drawing/2014/main" id="{9DE2D785-83EF-360D-F684-AC290370F20A}"/>
                </a:ext>
              </a:extLst>
            </p:cNvPr>
            <p:cNvSpPr/>
            <p:nvPr/>
          </p:nvSpPr>
          <p:spPr>
            <a:xfrm flipH="1" flipV="1">
              <a:off x="2812115" y="3914029"/>
              <a:ext cx="1561101" cy="872655"/>
            </a:xfrm>
            <a:prstGeom prst="roundRect">
              <a:avLst/>
            </a:prstGeom>
            <a:noFill/>
            <a:ln>
              <a:solidFill>
                <a:srgbClr val="2088F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94B2D766-6EEB-A4EC-985C-69007A5C5A6F}"/>
                </a:ext>
              </a:extLst>
            </p:cNvPr>
            <p:cNvSpPr txBox="1"/>
            <p:nvPr/>
          </p:nvSpPr>
          <p:spPr>
            <a:xfrm>
              <a:off x="2859824" y="3895646"/>
              <a:ext cx="11529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chemeClr val="accent5"/>
                  </a:solidFill>
                  <a:latin typeface="+mj-lt"/>
                </a:rPr>
                <a:t>Container</a:t>
              </a:r>
            </a:p>
          </p:txBody>
        </p:sp>
        <p:pic>
          <p:nvPicPr>
            <p:cNvPr id="11" name="Grafik 10" descr="Datenbank">
              <a:extLst>
                <a:ext uri="{FF2B5EF4-FFF2-40B4-BE49-F238E27FC236}">
                  <a16:creationId xmlns:a16="http://schemas.microsoft.com/office/drawing/2014/main" id="{6E70A209-C635-D014-5EA4-21A91F0B229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899751" y="4283361"/>
              <a:ext cx="369332" cy="369332"/>
            </a:xfrm>
            <a:prstGeom prst="rect">
              <a:avLst/>
            </a:prstGeom>
          </p:spPr>
        </p:pic>
      </p:grp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7D05BBFD-EF33-0971-7F58-4DCCF3BC26F2}"/>
              </a:ext>
            </a:extLst>
          </p:cNvPr>
          <p:cNvGrpSpPr/>
          <p:nvPr/>
        </p:nvGrpSpPr>
        <p:grpSpPr>
          <a:xfrm>
            <a:off x="3630729" y="3170040"/>
            <a:ext cx="1561101" cy="891038"/>
            <a:chOff x="2812115" y="3895646"/>
            <a:chExt cx="1561101" cy="891038"/>
          </a:xfrm>
        </p:grpSpPr>
        <p:sp>
          <p:nvSpPr>
            <p:cNvPr id="14" name="Rectangle: Rounded Corners 17">
              <a:extLst>
                <a:ext uri="{FF2B5EF4-FFF2-40B4-BE49-F238E27FC236}">
                  <a16:creationId xmlns:a16="http://schemas.microsoft.com/office/drawing/2014/main" id="{40E0B8DE-6842-5970-91F0-AA84C76B805D}"/>
                </a:ext>
              </a:extLst>
            </p:cNvPr>
            <p:cNvSpPr/>
            <p:nvPr/>
          </p:nvSpPr>
          <p:spPr>
            <a:xfrm flipH="1" flipV="1">
              <a:off x="2812115" y="3914029"/>
              <a:ext cx="1561101" cy="872655"/>
            </a:xfrm>
            <a:prstGeom prst="roundRect">
              <a:avLst/>
            </a:prstGeom>
            <a:noFill/>
            <a:ln>
              <a:solidFill>
                <a:srgbClr val="2088F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266D6032-8CAD-77A7-529F-8C6B36BCBED3}"/>
                </a:ext>
              </a:extLst>
            </p:cNvPr>
            <p:cNvSpPr txBox="1"/>
            <p:nvPr/>
          </p:nvSpPr>
          <p:spPr>
            <a:xfrm>
              <a:off x="2859824" y="3895646"/>
              <a:ext cx="11529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chemeClr val="accent5"/>
                  </a:solidFill>
                  <a:latin typeface="+mj-lt"/>
                </a:rPr>
                <a:t>Container</a:t>
              </a:r>
            </a:p>
          </p:txBody>
        </p:sp>
        <p:pic>
          <p:nvPicPr>
            <p:cNvPr id="16" name="Grafik 15" descr="Datenbank">
              <a:extLst>
                <a:ext uri="{FF2B5EF4-FFF2-40B4-BE49-F238E27FC236}">
                  <a16:creationId xmlns:a16="http://schemas.microsoft.com/office/drawing/2014/main" id="{4F8BA719-FD86-0A08-7E0C-7B2AA67A51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899751" y="4283361"/>
              <a:ext cx="369332" cy="369332"/>
            </a:xfrm>
            <a:prstGeom prst="rect">
              <a:avLst/>
            </a:prstGeom>
          </p:spPr>
        </p:pic>
      </p:grp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AF165BE8-A8ED-640E-99D5-23A2008FE966}"/>
              </a:ext>
            </a:extLst>
          </p:cNvPr>
          <p:cNvGrpSpPr/>
          <p:nvPr/>
        </p:nvGrpSpPr>
        <p:grpSpPr>
          <a:xfrm>
            <a:off x="3478325" y="4165006"/>
            <a:ext cx="1561101" cy="891038"/>
            <a:chOff x="2812115" y="3895646"/>
            <a:chExt cx="1561101" cy="891038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85C63CB8-3C00-023A-CBF7-62EF9A97F615}"/>
                </a:ext>
              </a:extLst>
            </p:cNvPr>
            <p:cNvSpPr/>
            <p:nvPr/>
          </p:nvSpPr>
          <p:spPr>
            <a:xfrm flipH="1" flipV="1">
              <a:off x="2812115" y="3914029"/>
              <a:ext cx="1561101" cy="872655"/>
            </a:xfrm>
            <a:prstGeom prst="roundRect">
              <a:avLst/>
            </a:prstGeom>
            <a:noFill/>
            <a:ln>
              <a:solidFill>
                <a:srgbClr val="2088F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Textfeld 18">
              <a:extLst>
                <a:ext uri="{FF2B5EF4-FFF2-40B4-BE49-F238E27FC236}">
                  <a16:creationId xmlns:a16="http://schemas.microsoft.com/office/drawing/2014/main" id="{C03CFA04-9F60-B5EF-8464-54EB0B889CEF}"/>
                </a:ext>
              </a:extLst>
            </p:cNvPr>
            <p:cNvSpPr txBox="1"/>
            <p:nvPr/>
          </p:nvSpPr>
          <p:spPr>
            <a:xfrm>
              <a:off x="2859824" y="3895646"/>
              <a:ext cx="11529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chemeClr val="accent5"/>
                  </a:solidFill>
                  <a:latin typeface="+mj-lt"/>
                </a:rPr>
                <a:t>Container</a:t>
              </a:r>
            </a:p>
          </p:txBody>
        </p:sp>
        <p:pic>
          <p:nvPicPr>
            <p:cNvPr id="20" name="Grafik 19" descr="Datenbank">
              <a:extLst>
                <a:ext uri="{FF2B5EF4-FFF2-40B4-BE49-F238E27FC236}">
                  <a16:creationId xmlns:a16="http://schemas.microsoft.com/office/drawing/2014/main" id="{303B4FC6-48CE-AF2A-7C43-421D2F0F82C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899751" y="4283361"/>
              <a:ext cx="369332" cy="369332"/>
            </a:xfrm>
            <a:prstGeom prst="rect">
              <a:avLst/>
            </a:prstGeom>
          </p:spPr>
        </p:pic>
      </p:grpSp>
      <p:sp>
        <p:nvSpPr>
          <p:cNvPr id="21" name="Textfeld 20">
            <a:extLst>
              <a:ext uri="{FF2B5EF4-FFF2-40B4-BE49-F238E27FC236}">
                <a16:creationId xmlns:a16="http://schemas.microsoft.com/office/drawing/2014/main" id="{F39F3E80-1F13-D819-4E6B-1830EEE4ABE5}"/>
              </a:ext>
            </a:extLst>
          </p:cNvPr>
          <p:cNvSpPr txBox="1"/>
          <p:nvPr/>
        </p:nvSpPr>
        <p:spPr>
          <a:xfrm>
            <a:off x="1963972" y="5138152"/>
            <a:ext cx="2588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chemeClr val="accent5"/>
                </a:solidFill>
                <a:latin typeface="+mj-lt"/>
              </a:rPr>
              <a:t>Build</a:t>
            </a:r>
            <a:r>
              <a:rPr lang="de-DE" dirty="0">
                <a:solidFill>
                  <a:schemeClr val="accent5"/>
                </a:solidFill>
                <a:latin typeface="+mj-lt"/>
              </a:rPr>
              <a:t>: </a:t>
            </a:r>
            <a:r>
              <a:rPr lang="de-DE" dirty="0" err="1">
                <a:solidFill>
                  <a:schemeClr val="accent5"/>
                </a:solidFill>
                <a:latin typeface="+mj-lt"/>
              </a:rPr>
              <a:t>docker-compose</a:t>
            </a:r>
            <a:r>
              <a:rPr lang="de-DE" dirty="0">
                <a:solidFill>
                  <a:schemeClr val="accent5"/>
                </a:solidFill>
                <a:latin typeface="+mj-lt"/>
              </a:rPr>
              <a:t> </a:t>
            </a:r>
            <a:r>
              <a:rPr lang="de-DE" dirty="0" err="1">
                <a:solidFill>
                  <a:schemeClr val="accent5"/>
                </a:solidFill>
                <a:latin typeface="+mj-lt"/>
              </a:rPr>
              <a:t>up</a:t>
            </a:r>
            <a:endParaRPr lang="de-DE" dirty="0">
              <a:solidFill>
                <a:schemeClr val="accent5"/>
              </a:solidFill>
              <a:latin typeface="+mj-lt"/>
            </a:endParaRPr>
          </a:p>
        </p:txBody>
      </p:sp>
      <p:grpSp>
        <p:nvGrpSpPr>
          <p:cNvPr id="37" name="Gruppieren 36">
            <a:extLst>
              <a:ext uri="{FF2B5EF4-FFF2-40B4-BE49-F238E27FC236}">
                <a16:creationId xmlns:a16="http://schemas.microsoft.com/office/drawing/2014/main" id="{1F12E16E-1C64-E727-7878-B20C3CFD1324}"/>
              </a:ext>
            </a:extLst>
          </p:cNvPr>
          <p:cNvGrpSpPr/>
          <p:nvPr/>
        </p:nvGrpSpPr>
        <p:grpSpPr>
          <a:xfrm>
            <a:off x="6805548" y="2787736"/>
            <a:ext cx="1758749" cy="1075010"/>
            <a:chOff x="6287971" y="2765471"/>
            <a:chExt cx="1758749" cy="1075010"/>
          </a:xfrm>
        </p:grpSpPr>
        <p:sp>
          <p:nvSpPr>
            <p:cNvPr id="22" name="Rectangle: Rounded Corners 17">
              <a:extLst>
                <a:ext uri="{FF2B5EF4-FFF2-40B4-BE49-F238E27FC236}">
                  <a16:creationId xmlns:a16="http://schemas.microsoft.com/office/drawing/2014/main" id="{5BED2B1B-A525-5DC3-667E-B41F3BF4DA77}"/>
                </a:ext>
              </a:extLst>
            </p:cNvPr>
            <p:cNvSpPr/>
            <p:nvPr/>
          </p:nvSpPr>
          <p:spPr>
            <a:xfrm rot="10800000" flipH="1" flipV="1">
              <a:off x="6287971" y="2765471"/>
              <a:ext cx="1758749" cy="1075010"/>
            </a:xfrm>
            <a:prstGeom prst="roundRect">
              <a:avLst/>
            </a:prstGeom>
            <a:noFill/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accent2"/>
                </a:solidFill>
              </a:endParaRPr>
            </a:p>
          </p:txBody>
        </p:sp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C4FB1E0D-BC16-30BC-742B-5ECF86D4838A}"/>
                </a:ext>
              </a:extLst>
            </p:cNvPr>
            <p:cNvSpPr txBox="1"/>
            <p:nvPr/>
          </p:nvSpPr>
          <p:spPr>
            <a:xfrm>
              <a:off x="6426062" y="2811567"/>
              <a:ext cx="6195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chemeClr val="accent2"/>
                  </a:solidFill>
                  <a:latin typeface="+mj-lt"/>
                </a:rPr>
                <a:t>EC2</a:t>
              </a:r>
            </a:p>
          </p:txBody>
        </p:sp>
        <p:grpSp>
          <p:nvGrpSpPr>
            <p:cNvPr id="24" name="Gruppieren 23">
              <a:extLst>
                <a:ext uri="{FF2B5EF4-FFF2-40B4-BE49-F238E27FC236}">
                  <a16:creationId xmlns:a16="http://schemas.microsoft.com/office/drawing/2014/main" id="{3A97BBE8-7021-5BF7-E2C7-A7575BE51C1C}"/>
                </a:ext>
              </a:extLst>
            </p:cNvPr>
            <p:cNvGrpSpPr/>
            <p:nvPr/>
          </p:nvGrpSpPr>
          <p:grpSpPr>
            <a:xfrm>
              <a:off x="6735828" y="3211833"/>
              <a:ext cx="1180631" cy="511365"/>
              <a:chOff x="2812113" y="3895644"/>
              <a:chExt cx="1251209" cy="637041"/>
            </a:xfrm>
          </p:grpSpPr>
          <p:sp>
            <p:nvSpPr>
              <p:cNvPr id="25" name="Rectangle: Rounded Corners 17">
                <a:extLst>
                  <a:ext uri="{FF2B5EF4-FFF2-40B4-BE49-F238E27FC236}">
                    <a16:creationId xmlns:a16="http://schemas.microsoft.com/office/drawing/2014/main" id="{D0D42745-3B22-4C28-EF0C-FEC89E90114B}"/>
                  </a:ext>
                </a:extLst>
              </p:cNvPr>
              <p:cNvSpPr/>
              <p:nvPr/>
            </p:nvSpPr>
            <p:spPr>
              <a:xfrm flipH="1" flipV="1">
                <a:off x="2812113" y="3895644"/>
                <a:ext cx="1251209" cy="637041"/>
              </a:xfrm>
              <a:prstGeom prst="roundRect">
                <a:avLst/>
              </a:prstGeom>
              <a:noFill/>
              <a:ln>
                <a:solidFill>
                  <a:srgbClr val="2088F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6" name="Textfeld 25">
                <a:extLst>
                  <a:ext uri="{FF2B5EF4-FFF2-40B4-BE49-F238E27FC236}">
                    <a16:creationId xmlns:a16="http://schemas.microsoft.com/office/drawing/2014/main" id="{E12B7DB6-1F5C-D2FC-1EB6-2E18E1E41B98}"/>
                  </a:ext>
                </a:extLst>
              </p:cNvPr>
              <p:cNvSpPr txBox="1"/>
              <p:nvPr/>
            </p:nvSpPr>
            <p:spPr>
              <a:xfrm>
                <a:off x="2859824" y="3895646"/>
                <a:ext cx="11529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>
                    <a:solidFill>
                      <a:schemeClr val="accent5"/>
                    </a:solidFill>
                    <a:latin typeface="+mj-lt"/>
                  </a:rPr>
                  <a:t>Container</a:t>
                </a:r>
              </a:p>
            </p:txBody>
          </p:sp>
        </p:grpSp>
      </p:grpSp>
      <p:sp>
        <p:nvSpPr>
          <p:cNvPr id="36" name="Textfeld 35">
            <a:extLst>
              <a:ext uri="{FF2B5EF4-FFF2-40B4-BE49-F238E27FC236}">
                <a16:creationId xmlns:a16="http://schemas.microsoft.com/office/drawing/2014/main" id="{6EA184F9-64E9-E6D0-0320-74D420A37A0B}"/>
              </a:ext>
            </a:extLst>
          </p:cNvPr>
          <p:cNvSpPr txBox="1"/>
          <p:nvPr/>
        </p:nvSpPr>
        <p:spPr>
          <a:xfrm>
            <a:off x="6542942" y="5438333"/>
            <a:ext cx="4326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chemeClr val="accent5"/>
                </a:solidFill>
                <a:latin typeface="+mj-lt"/>
              </a:rPr>
              <a:t>Build</a:t>
            </a:r>
            <a:r>
              <a:rPr lang="de-DE" dirty="0">
                <a:solidFill>
                  <a:schemeClr val="accent5"/>
                </a:solidFill>
                <a:latin typeface="+mj-lt"/>
              </a:rPr>
              <a:t> and Communication: Find </a:t>
            </a:r>
            <a:r>
              <a:rPr lang="de-DE" dirty="0" err="1">
                <a:solidFill>
                  <a:schemeClr val="accent5"/>
                </a:solidFill>
                <a:latin typeface="+mj-lt"/>
              </a:rPr>
              <a:t>other</a:t>
            </a:r>
            <a:r>
              <a:rPr lang="de-DE" dirty="0">
                <a:solidFill>
                  <a:schemeClr val="accent5"/>
                </a:solidFill>
                <a:latin typeface="+mj-lt"/>
              </a:rPr>
              <a:t> </a:t>
            </a:r>
            <a:r>
              <a:rPr lang="de-DE" dirty="0" err="1">
                <a:solidFill>
                  <a:schemeClr val="accent5"/>
                </a:solidFill>
                <a:latin typeface="+mj-lt"/>
              </a:rPr>
              <a:t>method</a:t>
            </a:r>
            <a:endParaRPr lang="de-DE" dirty="0">
              <a:solidFill>
                <a:schemeClr val="accent5"/>
              </a:solidFill>
              <a:latin typeface="+mj-lt"/>
            </a:endParaRPr>
          </a:p>
        </p:txBody>
      </p:sp>
      <p:grpSp>
        <p:nvGrpSpPr>
          <p:cNvPr id="38" name="Gruppieren 37">
            <a:extLst>
              <a:ext uri="{FF2B5EF4-FFF2-40B4-BE49-F238E27FC236}">
                <a16:creationId xmlns:a16="http://schemas.microsoft.com/office/drawing/2014/main" id="{69BC7E76-92AC-D3EA-FCA4-DDEFCBC7ACED}"/>
              </a:ext>
            </a:extLst>
          </p:cNvPr>
          <p:cNvGrpSpPr/>
          <p:nvPr/>
        </p:nvGrpSpPr>
        <p:grpSpPr>
          <a:xfrm>
            <a:off x="8994804" y="2988359"/>
            <a:ext cx="1758749" cy="1075010"/>
            <a:chOff x="6287971" y="2765471"/>
            <a:chExt cx="1758749" cy="1075010"/>
          </a:xfrm>
        </p:grpSpPr>
        <p:sp>
          <p:nvSpPr>
            <p:cNvPr id="39" name="Rectangle: Rounded Corners 17">
              <a:extLst>
                <a:ext uri="{FF2B5EF4-FFF2-40B4-BE49-F238E27FC236}">
                  <a16:creationId xmlns:a16="http://schemas.microsoft.com/office/drawing/2014/main" id="{DE75EBA1-FC97-226E-6103-67D0E7D16C44}"/>
                </a:ext>
              </a:extLst>
            </p:cNvPr>
            <p:cNvSpPr/>
            <p:nvPr/>
          </p:nvSpPr>
          <p:spPr>
            <a:xfrm rot="10800000" flipH="1" flipV="1">
              <a:off x="6287971" y="2765471"/>
              <a:ext cx="1758749" cy="1075010"/>
            </a:xfrm>
            <a:prstGeom prst="roundRect">
              <a:avLst/>
            </a:prstGeom>
            <a:noFill/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accent2"/>
                </a:solidFill>
              </a:endParaRPr>
            </a:p>
          </p:txBody>
        </p:sp>
        <p:sp>
          <p:nvSpPr>
            <p:cNvPr id="40" name="Textfeld 39">
              <a:extLst>
                <a:ext uri="{FF2B5EF4-FFF2-40B4-BE49-F238E27FC236}">
                  <a16:creationId xmlns:a16="http://schemas.microsoft.com/office/drawing/2014/main" id="{BCE97ECA-AE94-BCC6-3431-CE5457F9B2BE}"/>
                </a:ext>
              </a:extLst>
            </p:cNvPr>
            <p:cNvSpPr txBox="1"/>
            <p:nvPr/>
          </p:nvSpPr>
          <p:spPr>
            <a:xfrm>
              <a:off x="6426062" y="2811567"/>
              <a:ext cx="6195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chemeClr val="accent2"/>
                  </a:solidFill>
                  <a:latin typeface="+mj-lt"/>
                </a:rPr>
                <a:t>EC2</a:t>
              </a:r>
            </a:p>
          </p:txBody>
        </p:sp>
        <p:grpSp>
          <p:nvGrpSpPr>
            <p:cNvPr id="41" name="Gruppieren 40">
              <a:extLst>
                <a:ext uri="{FF2B5EF4-FFF2-40B4-BE49-F238E27FC236}">
                  <a16:creationId xmlns:a16="http://schemas.microsoft.com/office/drawing/2014/main" id="{9E6654A2-0EDD-8EC6-223B-754C2261BF04}"/>
                </a:ext>
              </a:extLst>
            </p:cNvPr>
            <p:cNvGrpSpPr/>
            <p:nvPr/>
          </p:nvGrpSpPr>
          <p:grpSpPr>
            <a:xfrm>
              <a:off x="6735828" y="3211833"/>
              <a:ext cx="1180631" cy="511365"/>
              <a:chOff x="2812113" y="3895644"/>
              <a:chExt cx="1251209" cy="637041"/>
            </a:xfrm>
          </p:grpSpPr>
          <p:sp>
            <p:nvSpPr>
              <p:cNvPr id="42" name="Rectangle: Rounded Corners 17">
                <a:extLst>
                  <a:ext uri="{FF2B5EF4-FFF2-40B4-BE49-F238E27FC236}">
                    <a16:creationId xmlns:a16="http://schemas.microsoft.com/office/drawing/2014/main" id="{8F8228AF-4D0E-1B90-AD56-BCE6520E7095}"/>
                  </a:ext>
                </a:extLst>
              </p:cNvPr>
              <p:cNvSpPr/>
              <p:nvPr/>
            </p:nvSpPr>
            <p:spPr>
              <a:xfrm flipH="1" flipV="1">
                <a:off x="2812113" y="3895644"/>
                <a:ext cx="1251209" cy="637041"/>
              </a:xfrm>
              <a:prstGeom prst="roundRect">
                <a:avLst/>
              </a:prstGeom>
              <a:noFill/>
              <a:ln>
                <a:solidFill>
                  <a:srgbClr val="2088F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3" name="Textfeld 42">
                <a:extLst>
                  <a:ext uri="{FF2B5EF4-FFF2-40B4-BE49-F238E27FC236}">
                    <a16:creationId xmlns:a16="http://schemas.microsoft.com/office/drawing/2014/main" id="{8380C25F-FF5C-A615-7C5A-7F96CD5B4532}"/>
                  </a:ext>
                </a:extLst>
              </p:cNvPr>
              <p:cNvSpPr txBox="1"/>
              <p:nvPr/>
            </p:nvSpPr>
            <p:spPr>
              <a:xfrm>
                <a:off x="2859824" y="3895646"/>
                <a:ext cx="11529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>
                    <a:solidFill>
                      <a:schemeClr val="accent5"/>
                    </a:solidFill>
                    <a:latin typeface="+mj-lt"/>
                  </a:rPr>
                  <a:t>Container</a:t>
                </a:r>
              </a:p>
            </p:txBody>
          </p:sp>
        </p:grpSp>
      </p:grpSp>
      <p:grpSp>
        <p:nvGrpSpPr>
          <p:cNvPr id="44" name="Gruppieren 43">
            <a:extLst>
              <a:ext uri="{FF2B5EF4-FFF2-40B4-BE49-F238E27FC236}">
                <a16:creationId xmlns:a16="http://schemas.microsoft.com/office/drawing/2014/main" id="{A072F6A1-D9C6-14F2-BC17-3055808346E6}"/>
              </a:ext>
            </a:extLst>
          </p:cNvPr>
          <p:cNvGrpSpPr/>
          <p:nvPr/>
        </p:nvGrpSpPr>
        <p:grpSpPr>
          <a:xfrm>
            <a:off x="7231708" y="4063142"/>
            <a:ext cx="1758749" cy="1075010"/>
            <a:chOff x="6287971" y="2765471"/>
            <a:chExt cx="1758749" cy="1075010"/>
          </a:xfrm>
        </p:grpSpPr>
        <p:sp>
          <p:nvSpPr>
            <p:cNvPr id="45" name="Rectangle: Rounded Corners 17">
              <a:extLst>
                <a:ext uri="{FF2B5EF4-FFF2-40B4-BE49-F238E27FC236}">
                  <a16:creationId xmlns:a16="http://schemas.microsoft.com/office/drawing/2014/main" id="{3FD74779-274A-A921-5186-31BB6C6EDD52}"/>
                </a:ext>
              </a:extLst>
            </p:cNvPr>
            <p:cNvSpPr/>
            <p:nvPr/>
          </p:nvSpPr>
          <p:spPr>
            <a:xfrm rot="10800000" flipH="1" flipV="1">
              <a:off x="6287971" y="2765471"/>
              <a:ext cx="1758749" cy="1075010"/>
            </a:xfrm>
            <a:prstGeom prst="roundRect">
              <a:avLst/>
            </a:prstGeom>
            <a:noFill/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accent2"/>
                </a:solidFill>
              </a:endParaRPr>
            </a:p>
          </p:txBody>
        </p:sp>
        <p:sp>
          <p:nvSpPr>
            <p:cNvPr id="46" name="Textfeld 45">
              <a:extLst>
                <a:ext uri="{FF2B5EF4-FFF2-40B4-BE49-F238E27FC236}">
                  <a16:creationId xmlns:a16="http://schemas.microsoft.com/office/drawing/2014/main" id="{70B6CB87-ED0D-6226-7EED-C6418D0C0493}"/>
                </a:ext>
              </a:extLst>
            </p:cNvPr>
            <p:cNvSpPr txBox="1"/>
            <p:nvPr/>
          </p:nvSpPr>
          <p:spPr>
            <a:xfrm>
              <a:off x="6426062" y="2811567"/>
              <a:ext cx="6195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chemeClr val="accent2"/>
                  </a:solidFill>
                  <a:latin typeface="+mj-lt"/>
                </a:rPr>
                <a:t>EC2</a:t>
              </a:r>
            </a:p>
          </p:txBody>
        </p:sp>
        <p:grpSp>
          <p:nvGrpSpPr>
            <p:cNvPr id="47" name="Gruppieren 46">
              <a:extLst>
                <a:ext uri="{FF2B5EF4-FFF2-40B4-BE49-F238E27FC236}">
                  <a16:creationId xmlns:a16="http://schemas.microsoft.com/office/drawing/2014/main" id="{D3FF6E01-BE48-27D5-69E8-0545CD7D298A}"/>
                </a:ext>
              </a:extLst>
            </p:cNvPr>
            <p:cNvGrpSpPr/>
            <p:nvPr/>
          </p:nvGrpSpPr>
          <p:grpSpPr>
            <a:xfrm>
              <a:off x="6735828" y="3211833"/>
              <a:ext cx="1180631" cy="511365"/>
              <a:chOff x="2812113" y="3895644"/>
              <a:chExt cx="1251209" cy="637041"/>
            </a:xfrm>
          </p:grpSpPr>
          <p:sp>
            <p:nvSpPr>
              <p:cNvPr id="48" name="Rectangle: Rounded Corners 17">
                <a:extLst>
                  <a:ext uri="{FF2B5EF4-FFF2-40B4-BE49-F238E27FC236}">
                    <a16:creationId xmlns:a16="http://schemas.microsoft.com/office/drawing/2014/main" id="{DA2AE152-2CD4-F97D-3DA1-F2E7E8B23591}"/>
                  </a:ext>
                </a:extLst>
              </p:cNvPr>
              <p:cNvSpPr/>
              <p:nvPr/>
            </p:nvSpPr>
            <p:spPr>
              <a:xfrm flipH="1" flipV="1">
                <a:off x="2812113" y="3895644"/>
                <a:ext cx="1251209" cy="637041"/>
              </a:xfrm>
              <a:prstGeom prst="roundRect">
                <a:avLst/>
              </a:prstGeom>
              <a:noFill/>
              <a:ln>
                <a:solidFill>
                  <a:srgbClr val="2088F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9" name="Textfeld 48">
                <a:extLst>
                  <a:ext uri="{FF2B5EF4-FFF2-40B4-BE49-F238E27FC236}">
                    <a16:creationId xmlns:a16="http://schemas.microsoft.com/office/drawing/2014/main" id="{B52D5686-919D-E4BA-15D8-1F25BF2931E2}"/>
                  </a:ext>
                </a:extLst>
              </p:cNvPr>
              <p:cNvSpPr txBox="1"/>
              <p:nvPr/>
            </p:nvSpPr>
            <p:spPr>
              <a:xfrm>
                <a:off x="2859824" y="3895646"/>
                <a:ext cx="11529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>
                    <a:solidFill>
                      <a:schemeClr val="accent5"/>
                    </a:solidFill>
                    <a:latin typeface="+mj-lt"/>
                  </a:rPr>
                  <a:t>Container</a:t>
                </a:r>
              </a:p>
            </p:txBody>
          </p:sp>
        </p:grpSp>
      </p:grpSp>
      <p:sp>
        <p:nvSpPr>
          <p:cNvPr id="50" name="Rectangle: Rounded Corners 17">
            <a:extLst>
              <a:ext uri="{FF2B5EF4-FFF2-40B4-BE49-F238E27FC236}">
                <a16:creationId xmlns:a16="http://schemas.microsoft.com/office/drawing/2014/main" id="{FBFBF6B4-0B3E-D136-6148-F1BBE074626C}"/>
              </a:ext>
            </a:extLst>
          </p:cNvPr>
          <p:cNvSpPr/>
          <p:nvPr/>
        </p:nvSpPr>
        <p:spPr>
          <a:xfrm rot="10800000" flipH="1" flipV="1">
            <a:off x="9280948" y="4344937"/>
            <a:ext cx="1758749" cy="1075010"/>
          </a:xfrm>
          <a:prstGeom prst="roundRect">
            <a:avLst/>
          </a:prstGeom>
          <a:noFill/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accent2"/>
              </a:solidFill>
            </a:endParaRPr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id="{CF08CFF7-54AB-DD47-C094-C3040AEFEC19}"/>
              </a:ext>
            </a:extLst>
          </p:cNvPr>
          <p:cNvSpPr txBox="1"/>
          <p:nvPr/>
        </p:nvSpPr>
        <p:spPr>
          <a:xfrm>
            <a:off x="9308053" y="4363322"/>
            <a:ext cx="1121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2"/>
                </a:solidFill>
                <a:latin typeface="+mj-lt"/>
              </a:rPr>
              <a:t>Database</a:t>
            </a:r>
          </a:p>
        </p:txBody>
      </p:sp>
      <p:pic>
        <p:nvPicPr>
          <p:cNvPr id="52" name="Grafik 51" descr="Datenbank">
            <a:extLst>
              <a:ext uri="{FF2B5EF4-FFF2-40B4-BE49-F238E27FC236}">
                <a16:creationId xmlns:a16="http://schemas.microsoft.com/office/drawing/2014/main" id="{594A872B-D77F-F6E3-5C59-5E8602B1D04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228028" y="4582477"/>
            <a:ext cx="599929" cy="599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8174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5D7EC3-CD42-4551-8940-B2E7B1FA1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Solution 1</a:t>
            </a:r>
            <a:endParaRPr lang="de-DE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F5D699-940E-4DE9-8183-FAB1BE3156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err="1"/>
              <a:t>Deployment</a:t>
            </a:r>
            <a:r>
              <a:rPr lang="de-DE" dirty="0"/>
              <a:t> via .</a:t>
            </a:r>
            <a:r>
              <a:rPr lang="de-DE" dirty="0" err="1"/>
              <a:t>zip</a:t>
            </a:r>
            <a:r>
              <a:rPr lang="de-DE" dirty="0"/>
              <a:t> link:</a:t>
            </a:r>
          </a:p>
          <a:p>
            <a:pPr marL="0" indent="0">
              <a:buNone/>
            </a:pPr>
            <a:endParaRPr lang="de-DE" dirty="0"/>
          </a:p>
          <a:p>
            <a:pPr marL="457200" lvl="1" indent="0">
              <a:buNone/>
            </a:pPr>
            <a:r>
              <a:rPr lang="de-DE" dirty="0"/>
              <a:t>1) Installation of Docker and Docker </a:t>
            </a:r>
            <a:r>
              <a:rPr lang="de-DE" dirty="0" err="1"/>
              <a:t>Compose</a:t>
            </a:r>
            <a:r>
              <a:rPr lang="de-DE" dirty="0"/>
              <a:t> SSH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access</a:t>
            </a:r>
            <a:r>
              <a:rPr lang="de-DE" dirty="0"/>
              <a:t> EC2 </a:t>
            </a:r>
            <a:r>
              <a:rPr lang="de-DE" dirty="0" err="1"/>
              <a:t>instance</a:t>
            </a:r>
            <a:endParaRPr lang="de-DE" dirty="0"/>
          </a:p>
          <a:p>
            <a:pPr lvl="1"/>
            <a:r>
              <a:rPr lang="de-DE" dirty="0"/>
              <a:t>Installation of Docker and Docker </a:t>
            </a:r>
            <a:r>
              <a:rPr lang="de-DE" dirty="0" err="1"/>
              <a:t>Compose</a:t>
            </a:r>
            <a:r>
              <a:rPr lang="de-DE" dirty="0"/>
              <a:t> on EC2</a:t>
            </a:r>
          </a:p>
          <a:p>
            <a:pPr lvl="1"/>
            <a:r>
              <a:rPr lang="de-DE" dirty="0"/>
              <a:t>Upload of </a:t>
            </a:r>
            <a:r>
              <a:rPr lang="de-DE" dirty="0" err="1"/>
              <a:t>application</a:t>
            </a:r>
            <a:r>
              <a:rPr lang="de-DE" dirty="0"/>
              <a:t> via .</a:t>
            </a:r>
            <a:r>
              <a:rPr lang="de-DE" dirty="0" err="1"/>
              <a:t>zip</a:t>
            </a:r>
            <a:r>
              <a:rPr lang="de-DE" dirty="0"/>
              <a:t> link </a:t>
            </a:r>
            <a:r>
              <a:rPr lang="de-DE" dirty="0" err="1"/>
              <a:t>from</a:t>
            </a:r>
            <a:r>
              <a:rPr lang="de-DE" dirty="0"/>
              <a:t> GitHub Repo </a:t>
            </a:r>
            <a:r>
              <a:rPr lang="de-DE" dirty="0" err="1"/>
              <a:t>to</a:t>
            </a:r>
            <a:r>
              <a:rPr lang="de-DE" dirty="0"/>
              <a:t> EC2</a:t>
            </a:r>
          </a:p>
          <a:p>
            <a:pPr lvl="1"/>
            <a:r>
              <a:rPr lang="de-DE" dirty="0"/>
              <a:t>Docker-</a:t>
            </a:r>
            <a:r>
              <a:rPr lang="de-DE" dirty="0" err="1"/>
              <a:t>compose</a:t>
            </a:r>
            <a:r>
              <a:rPr lang="de-DE" dirty="0"/>
              <a:t> </a:t>
            </a:r>
            <a:r>
              <a:rPr lang="de-DE" dirty="0" err="1"/>
              <a:t>up</a:t>
            </a:r>
            <a:r>
              <a:rPr lang="de-DE" dirty="0"/>
              <a:t> on EC2</a:t>
            </a:r>
          </a:p>
        </p:txBody>
      </p:sp>
    </p:spTree>
    <p:extLst>
      <p:ext uri="{BB962C8B-B14F-4D97-AF65-F5344CB8AC3E}">
        <p14:creationId xmlns:p14="http://schemas.microsoft.com/office/powerpoint/2010/main" val="3653631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164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3EE35B-33E3-42A0-BBDA-368E8D825D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Basic </a:t>
            </a:r>
            <a:r>
              <a:rPr lang="de-DE" dirty="0" err="1"/>
              <a:t>Idea</a:t>
            </a:r>
            <a:r>
              <a:rPr lang="de-DE" dirty="0"/>
              <a:t> &amp; Tools</a:t>
            </a:r>
          </a:p>
        </p:txBody>
      </p:sp>
      <p:sp>
        <p:nvSpPr>
          <p:cNvPr id="5" name="Untertitel 4">
            <a:extLst>
              <a:ext uri="{FF2B5EF4-FFF2-40B4-BE49-F238E27FC236}">
                <a16:creationId xmlns:a16="http://schemas.microsoft.com/office/drawing/2014/main" id="{B11A7254-9FA9-40F3-BD35-E1C8D97446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34463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5D7EC3-CD42-4551-8940-B2E7B1FA1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Solution 2</a:t>
            </a:r>
            <a:endParaRPr lang="de-DE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F5D699-940E-4DE9-8183-FAB1BE3156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/>
              <a:t>Deployment via DockerHub:</a:t>
            </a:r>
          </a:p>
          <a:p>
            <a:pPr marL="0" indent="0">
              <a:buNone/>
            </a:pPr>
            <a:endParaRPr lang="de-DE"/>
          </a:p>
          <a:p>
            <a:pPr lvl="1"/>
            <a:r>
              <a:rPr lang="de-DE"/>
              <a:t>1. workflow</a:t>
            </a:r>
          </a:p>
          <a:p>
            <a:pPr lvl="2"/>
            <a:r>
              <a:rPr lang="de-DE"/>
              <a:t>Push images to DockerHub</a:t>
            </a:r>
          </a:p>
          <a:p>
            <a:pPr lvl="1"/>
            <a:r>
              <a:rPr lang="de-DE"/>
              <a:t>2. workflow:</a:t>
            </a:r>
          </a:p>
          <a:p>
            <a:pPr lvl="2"/>
            <a:r>
              <a:rPr lang="de-DE"/>
              <a:t>SSH to access EC2 instance</a:t>
            </a:r>
          </a:p>
          <a:p>
            <a:pPr lvl="2"/>
            <a:r>
              <a:rPr lang="de-DE"/>
              <a:t>Installation of Docker and Docker Compose on EC2</a:t>
            </a:r>
          </a:p>
          <a:p>
            <a:pPr lvl="2"/>
            <a:r>
              <a:rPr lang="de-DE"/>
              <a:t>Loading of images from DockerHub to EC2</a:t>
            </a:r>
          </a:p>
          <a:p>
            <a:pPr lvl="2"/>
            <a:r>
              <a:rPr lang="de-DE"/>
              <a:t>Docker-compose up on EC2 with docker-compose.dockerhub.yml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114F07-129D-42EC-AD24-46C50F0532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1708" y="2246038"/>
            <a:ext cx="2791864" cy="780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375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5D7EC3-CD42-4551-8940-B2E7B1FA1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Starting Point</a:t>
            </a:r>
            <a:endParaRPr lang="de-DE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F5D699-940E-4DE9-8183-FAB1BE3156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6512"/>
            <a:ext cx="10515600" cy="1408907"/>
          </a:xfrm>
        </p:spPr>
        <p:txBody>
          <a:bodyPr/>
          <a:lstStyle/>
          <a:p>
            <a:r>
              <a:rPr lang="en-US" dirty="0"/>
              <a:t>Docker-based web application for managing apartments</a:t>
            </a:r>
          </a:p>
          <a:p>
            <a:r>
              <a:rPr lang="en-US" dirty="0"/>
              <a:t>Consists of several containers</a:t>
            </a:r>
            <a:endParaRPr lang="de-DE" dirty="0"/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F190E0C8-ED1A-8E6C-64F0-1D921312E6FB}"/>
              </a:ext>
            </a:extLst>
          </p:cNvPr>
          <p:cNvSpPr/>
          <p:nvPr/>
        </p:nvSpPr>
        <p:spPr>
          <a:xfrm>
            <a:off x="2657724" y="2955492"/>
            <a:ext cx="2234433" cy="947015"/>
          </a:xfrm>
          <a:prstGeom prst="roundRect">
            <a:avLst/>
          </a:prstGeom>
          <a:solidFill>
            <a:srgbClr val="5164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/>
              <a:t>      Apartments    </a:t>
            </a:r>
          </a:p>
        </p:txBody>
      </p:sp>
      <p:pic>
        <p:nvPicPr>
          <p:cNvPr id="12" name="Grafik 11" descr="Datenbank">
            <a:extLst>
              <a:ext uri="{FF2B5EF4-FFF2-40B4-BE49-F238E27FC236}">
                <a16:creationId xmlns:a16="http://schemas.microsoft.com/office/drawing/2014/main" id="{2354B38B-1F58-2DB2-BD6A-B8E64D0DF3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17883" y="3186890"/>
            <a:ext cx="499568" cy="499568"/>
          </a:xfrm>
          <a:prstGeom prst="rect">
            <a:avLst/>
          </a:prstGeom>
        </p:spPr>
      </p:pic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521961B4-16F3-C528-70EE-818E4631F9FC}"/>
              </a:ext>
            </a:extLst>
          </p:cNvPr>
          <p:cNvSpPr/>
          <p:nvPr/>
        </p:nvSpPr>
        <p:spPr>
          <a:xfrm>
            <a:off x="838200" y="5000003"/>
            <a:ext cx="2234433" cy="947015"/>
          </a:xfrm>
          <a:prstGeom prst="roundRect">
            <a:avLst/>
          </a:prstGeom>
          <a:solidFill>
            <a:srgbClr val="5164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/>
              <a:t>      Reserve    </a:t>
            </a:r>
          </a:p>
        </p:txBody>
      </p:sp>
      <p:pic>
        <p:nvPicPr>
          <p:cNvPr id="14" name="Grafik 13" descr="Datenbank">
            <a:extLst>
              <a:ext uri="{FF2B5EF4-FFF2-40B4-BE49-F238E27FC236}">
                <a16:creationId xmlns:a16="http://schemas.microsoft.com/office/drawing/2014/main" id="{418EEC16-AAE2-A1BF-645F-C277A803B8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279089" y="5223726"/>
            <a:ext cx="499568" cy="499568"/>
          </a:xfrm>
          <a:prstGeom prst="rect">
            <a:avLst/>
          </a:prstGeom>
        </p:spPr>
      </p:pic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5B7D9DB4-02AC-919A-78CE-10618A0D520D}"/>
              </a:ext>
            </a:extLst>
          </p:cNvPr>
          <p:cNvSpPr/>
          <p:nvPr/>
        </p:nvSpPr>
        <p:spPr>
          <a:xfrm>
            <a:off x="4492003" y="5000003"/>
            <a:ext cx="2234433" cy="947015"/>
          </a:xfrm>
          <a:prstGeom prst="roundRect">
            <a:avLst/>
          </a:prstGeom>
          <a:solidFill>
            <a:srgbClr val="5164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/>
              <a:t>      Search    </a:t>
            </a:r>
          </a:p>
        </p:txBody>
      </p:sp>
      <p:pic>
        <p:nvPicPr>
          <p:cNvPr id="17" name="Grafik 16" descr="Datenbank">
            <a:extLst>
              <a:ext uri="{FF2B5EF4-FFF2-40B4-BE49-F238E27FC236}">
                <a16:creationId xmlns:a16="http://schemas.microsoft.com/office/drawing/2014/main" id="{DC4E3FAF-9367-6CAB-6440-7BF4287AFF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932892" y="5223726"/>
            <a:ext cx="499568" cy="499568"/>
          </a:xfrm>
          <a:prstGeom prst="rect">
            <a:avLst/>
          </a:prstGeom>
        </p:spPr>
      </p:pic>
      <p:pic>
        <p:nvPicPr>
          <p:cNvPr id="19" name="Grafik 18" descr="Übertragen">
            <a:extLst>
              <a:ext uri="{FF2B5EF4-FFF2-40B4-BE49-F238E27FC236}">
                <a16:creationId xmlns:a16="http://schemas.microsoft.com/office/drawing/2014/main" id="{1B159B4A-78EF-F865-5F39-9DDA1784C83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8131053">
            <a:off x="2120987" y="4107298"/>
            <a:ext cx="631445" cy="631445"/>
          </a:xfrm>
          <a:prstGeom prst="rect">
            <a:avLst/>
          </a:prstGeom>
        </p:spPr>
      </p:pic>
      <p:pic>
        <p:nvPicPr>
          <p:cNvPr id="23" name="Grafik 22">
            <a:extLst>
              <a:ext uri="{FF2B5EF4-FFF2-40B4-BE49-F238E27FC236}">
                <a16:creationId xmlns:a16="http://schemas.microsoft.com/office/drawing/2014/main" id="{C35F219E-EF28-6EDE-E179-950A551CEF1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2704" y="4104767"/>
            <a:ext cx="2235071" cy="350976"/>
          </a:xfrm>
          <a:prstGeom prst="rect">
            <a:avLst/>
          </a:prstGeom>
        </p:spPr>
      </p:pic>
      <p:sp>
        <p:nvSpPr>
          <p:cNvPr id="26" name="Rechteck: abgerundete Ecken 25">
            <a:extLst>
              <a:ext uri="{FF2B5EF4-FFF2-40B4-BE49-F238E27FC236}">
                <a16:creationId xmlns:a16="http://schemas.microsoft.com/office/drawing/2014/main" id="{D814E692-3425-F3A9-DE46-FA9C85EAF53E}"/>
              </a:ext>
            </a:extLst>
          </p:cNvPr>
          <p:cNvSpPr/>
          <p:nvPr/>
        </p:nvSpPr>
        <p:spPr>
          <a:xfrm>
            <a:off x="8770984" y="3110776"/>
            <a:ext cx="2174966" cy="2689934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innerShdw blurRad="5588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7" name="Picture 4" descr="data:image/png;base64,iVBORw0KGgoAAAANSUhEUgAAAPMAAADQCAMAAADlEKeVAAAAbFBMVEX///8kl+0AjuwAkOz8//8XlO2/3PkAkuwble0Ajey72fjb6/uZyPV5ufKUxvXn8fy01ffv9/7n8vymz/aHv/P1+v52t/LK4vrV6PvX6fsvm+5irvGQw/RSp/BCoe+jzfZfrPA6n+5Lpe9ssvFIIBcuAAAOgUlEQVR4nO1da4OqLBBOiMAum+attSyt//8fXy+AyCXtvCrubs/5co6H1McZhmEYhtXKHq7E6YI8Lb7NPHAdGe7J9jtNDaBwhkfb7zQ1NJz/opz/Iue/qNt/kfNHt38hPpz/rG7/Rc5/Ubf/Iudfr9vqvOr3y9nBMty17XeaGr4n49eL+YMfjLWEl5flqz+yN++QbJVgUl4+Q/ky2pWXD/JlmNkm8A/YY3n0QXF5+YDky/i60sYAf6AR2yvk0GGl44y+Vr/FD/vfnH+gHzYf58ifjsV7mE+3n+59OhpvYTY5b6ED0/OETIZjLs5RPT6A65RchmIu3Y6bG8JsAV7MTJx3bGRHRTQpnyGYSbdzvohLUuuk55HzTvghSW2r9zycO7dDtn30WXQ7gt3fhBOT6sEsnD1pIgOSiVm9hoazfl5Vc/7HGGAmpaEQZ2JWr+G5UAKoyO2Vy65XXnbkqxgMsMKRoh7Yrm+SbCVs6ssb+XKtjr58dTtEtTfKHN0Bi5lwTIRQzrAqe4plMzY5HipnB9sepCeGYg8rzt4cT764oAs3L6/uIJBR9dxEbgzgd3k5Vi4/qlvflFsfhAf7UMOZzOGYqMazNiTDY4D6sarKA9ypt8bCk791nJ0hBv9/c1afDP1xfM+demskPDlRzXb1VTY/l/Opl7NmqKpazDBE25OznjPJ/cTbh/Hz8ozDvXeeQtXn5Sz2Z71uOwRijAgihCCEMIRFOLoXbk+39TZMBYI4HNc9s6fb2rHKQBuEY/oq9jhrfRITcDriYpBFzvJU8jXc8bq1vf68+npH0A5cPucBcj4P79DjxhMscl6RN5R7TF/Fom6vrm8oNxxxuLIp55P6OxNGjRppOAM95xcxwH/kzFar+jFydFCJ38HKQdyqwb59efmujwGmagxwXU1TsXy96D57sFsychTY38ioe85Zvto8NdFejvT3OCmX5RlDOEzQ+PeEyZJsGGWU237TcRBtDgQOG6vQY5xHKol7syHyvzf3OIXlhHEQYwePEiILlODcnChNGRrKtwSMx6D8eMfnswwERwn+5m+59lZBYD6K+5UMd34sA8HHSMOyZpVogSAIgudoaWOXJXMmdegPY+DE2xGjQfmCOZNLnl/ia5CMvCS7YM7o0P/6/4QF63a93jcFnssdqor+t/83qFPgpWAc90OH5Y5V0+UYvBdhnRETrkgG+qUx+5gwZ2i7UM5owrJMhiVQ6wC76ThropFLwKTJM5rg7hIw4nKUBou022SkmJcBN9v8dJhWzIt0PicWs2ZZxj4mFvNqszwjRvJpKa9Oy+M85djcYHGc0Sgh7Jd4L3dlBoy5nm7AO8v7cwDvJ6e8OI87nZ7y0rzPeXZVLcoTm8GAVVhShyZonl0nbyWjTQwwQ15+jeXIeSbNXr2RozQ95qK8Spai3GCqlQsNFiJnOGdpkoF5WRMDXWakPHgvxLSYwwETsAS3ZO46TJ59Qc+/k9/6PAPMsgO2A9tRMTjDBFKG5cmVnbocVicaeKrMkddYW+zReDYvW0JgTbuhHSlXSG1Rtph1f7aT+Wm3/p+NKSWBcwUJDLBAGc04e9Ridu3GN+vV4Fb3eW03sGewBVxm7NLWuzLDbTbSMFtK0ah1Os+KHYGBbaotojlIk+UIuUZUTK7e2NnaZikjm3a6geqyekvDYcJxGsHDotSaY4sn0m/kxoutMu/nAzepvgNSynjRNea3zsi9mmC0t+9p9uCOR2SNQLY4W61FkI6i4aVOp/vFdmMFycXF/492Sdi52p4wvonIyyB8Y092lzCGj/3kSX1TINoeHPju6EUQBkWoVKb4STh6hwIOKjpASrYYoss++cl8Gdbf3vVS11vBqC5B0Fa/d1i5PgjTLBx9I6t1nM6b4Ct85o+0dCSB65ZfIC0e+TP8CjbnRfscH3zwwQcffPDBBx988MEHH3zwwTAEt/Qy5Zmdpzi9LeUkVIoYEkLc6RIcjhA5Dpx1w0EfmvNnCJnsAc0mY8unynVBKw1NtyWgOepnjtNbBoNxnmpVZd2sYpMlFVH+cB4fH87LwIfz+PhwXgY+nMfHh/My8OE8Pj6cLcHf7XantuTJa87+sWw8NCOkanyUG/dwXn8bJnT+8XgyFmZZ77qvW3PSv+Z6cyhAcwhP+vSabA8z5yR80MO8yTPom2qerw9Y3xrg/C7e6zXnqwvdh/yyp+CZ1scGAXS563Ks9tWvfJkTQN0nVzgecJvqRBCGdTl+A+foitp8MEIwyF5EUtZ7R0geIwjc2gzHV5zPafVw1K2wvckAT0wiBMFC2b4QVLdEqcLJKV/zIn7AdQzk3C4E8pOB815JgCPwZgqaBVjOEiQ4ZXGRF5xZgri48+ZcKImWkEib3+kbe6tIwwm3yUoJ0mWzEeB5SOW8S7V5ra5WP/2btjGIezgnDnsj1Gbsa/PkpX0bftMG3Te6hMy2qvEXMKSxYboPVuS8UU9upo01G94SUwIsKvwXnEu147/DTHsj/ecr7yVuLqRnepHUsPWNfb7enXEC58BEuXy2I6e5bU0fkx2dpue8EdWO1dg+mY8cJEKlKXaOmaFxqlKuchI1yYstZ0+kLDcmTlfSHZWozu0QDyeq5afjHF0E5UCE2glfpEykewmBU/XsNpETPb2s3f9IMMzCwAuuOZZ+yDknLQsEb+HdC/ZP1L4i6ZSJEUpYlwb2UDWOHd4YhXrOnpgpCw50FBb2sRGM8us9+Ho6sG3Jy33KnDHMryWnrxyVvGFa367d54qdgIlpvS06fYdxjrhdQPjKB+Uka4kIVQfWAuOQK8qZ7eKobZPC2c+Fd8YOHwzaTZow5zL9Fro966hdzrDwuOuyiXO6YNJ+qW6MuVO6gHHmZzrBZ0eLE8L+Q4jO8+3h8NLp59Qku0cN50C0eaCV/pa9DUo7Y+Ix4/8RazjrNx/uqTwJlsfXk2AGKGdeQwzI91o/GEGu3VyBgLwctc4BxvWBixLnk3g0GE4FJ4v1XahU0L/yd/qWORNH6zJHTIWh6sX5ipwLdnvNVhFGGjMXgZV+Vb5PieRO3dUO570gZALEojNMMrqCHcwe0aLFopz12dJ3ejNtYecj/3nDmYkZavf1sbZU0Dsq5tfnPAqcd4Uo5EdHRNRm6wvoHygHcOxyNlUxpj6Hoawg79MNZ9ZBb9rGTJfpqTusxNrrA2lazlfBHBGpGBwrhY31gqPqVw8ELWdTeVsmSWiYELJyJA1n1tjgWdNi7HS9jVqDnsrgjPNF9LGUTcD0vB1kYEH1r/FyWp/E8EiveZLxECiPqX7FmZb4NNZ0Z8Nx/f/sa/acO0Q5d7wmrFTMYt/PNGOm1dzq1VPGGZsW8qkCmiTHK0nVnOkcCxs3n1Mdg9XfqToan0yxVmYNpFCY0WmDc9t6Wmyf9JtsBM7GYtX0MC5sfCdqfGvOofB3LUJhEkZrjWmGgx7OGjHzGrLYAKolte77fQpWkJfa2uXJvqaxMe0JuOrCtAuCnsq6Gs5q0sEWqo10qLso5Wwu9krVyXxUzl0QXSNzYq68SIt01yrGbPxrylrOinJ4hjmkwjkWOBszF4S2eohxkl7OVAdh5bE0RvxFY5VzO7dA3b449CipOiDAOBvr6DVj0Qs5s25ZWUR6+qA5n4bKGQtyRsbGMufS1eTHlZK00yUGy/kqcDbWQ7g1NMwDCu2W9fgd93XRQOjP1J6Bnkgw51zPcDz2L9RxewaezkFqU93LmZkl45ux2FD1d1oN0Hy6YSx0/rvAfwDnounCez5LEjPGuN1WjpEXAZo5SS9netAcNkVqT6IbwhwY492QYNipnqOeBQp5LsljNmItPOYl3I67F6DT+V7OVGuM56hQ0TZvfhJdPN3NGprNRICF4no6tBIz4LEBsZhnQS8NyVLr5cy+oKGmddSddTEX0FBNlb4ZtZjUHzR7bTXU2BAv4CQUbaXGYVCB9V7OzM8i+qkSG2SpsKjUCdZ2/6AzpeOzVH1jBpVzG/hyuS1gHRoMSLbt58xnabp+x4oSs055pAYH6aaxbIbB5rgR6P5bD00M0Ocxt9Y3oSrkONoxo7Na18+5nS2qkwE+XHJ3nR3dpQlXHHn0hkmHHbiqORAxuj/Ds4mzEC4l7MFshNbp4xVAcQllAGc+9ikVNAM+WPL/ObFIL5aTj/nZMK1YeXVfnEnSOVdhV3dv4rzS+CZM0KiQ7Ng6r54sWPkBnNtQJr6JhuwkxFzbqzzghhxxeIsOPMghrnjwxki0euuwaayNezZofRM2++EBRSmEwpa1XO6tDuEctcsBMNs2P42SZxupcUXDceMLsPDGVp3PYespd4KrGbtMcBrQb7G7ssbGdYyV6Jvk9MqV+5/YYbVbou0Dyj1qEOfVuV2aIBCm+fNSiEU3umFLXwhoYOhkz8sNC6sJ3Y4u1tDDkGSX5wO1jetwgmldUvVNuD7WFVyyOK4qRfD7A65egzivNuJ8rjoRXvinA6U52RG/aCx38+4ak9TY/X7BWfBNmC7fOvfqrFaJtm0Y59XGNa74AWVKdjSXH1ED7r6DTI1x3di85s4XCVwmwodxekVQa9lkzkn4pfUQvon+1QjUBO/9Qv9sAjTT9Ehcmeg0bliaOfOO0YbUnob5FS4EVhJn7+u8y7Wko4vmdgTf9KGvULeqjB39FEq7no8QM/t0P4bGJfLZ+N6qmgc1siHdBIfI7fwqP14vR0P8YCOXxCKYGF3lXSY/HOvXNiocczmtA4GQj9iN86ut1krDxeK44cdA6loIZlIkqaivs6BafjrEJ2PMJLnUpYLqPwiC7OW5DN9xaa4RaRpjUNxfedW7A2oa13WGYCqWgttV6Tgw1/7uXNkZ2PX5TiHho0p1s1hxwctfkda0BHv/nL+o8hMl+zgr0iJ7fm36iwGdg0N+S4vH87rtzxJsGqe3Z+hJjY/P4mEKgu+eaaYq23dwyEphpo94n+j87115x/ZXm/DaeeJ/sWToJRlk4p8AAAAASUVORK5CYII=">
            <a:extLst>
              <a:ext uri="{FF2B5EF4-FFF2-40B4-BE49-F238E27FC236}">
                <a16:creationId xmlns:a16="http://schemas.microsoft.com/office/drawing/2014/main" id="{633D06FE-098F-4211-25E4-E6F392084C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2885" b="62019" l="9877" r="90535">
                        <a14:foregroundMark x1="26337" y1="21635" x2="26337" y2="21635"/>
                        <a14:foregroundMark x1="37449" y1="24038" x2="37449" y2="24038"/>
                        <a14:foregroundMark x1="37037" y1="14423" x2="37037" y2="14423"/>
                        <a14:foregroundMark x1="45267" y1="25962" x2="45267" y2="25962"/>
                        <a14:foregroundMark x1="46502" y1="14423" x2="46502" y2="14423"/>
                        <a14:foregroundMark x1="52263" y1="25000" x2="52263" y2="25000"/>
                        <a14:foregroundMark x1="61317" y1="25962" x2="61317" y2="25962"/>
                        <a14:foregroundMark x1="54321" y1="13462" x2="54321" y2="13462"/>
                        <a14:foregroundMark x1="53909" y1="6731" x2="53909" y2="6731"/>
                        <a14:foregroundMark x1="53909" y1="2885" x2="53909" y2="2885"/>
                        <a14:foregroundMark x1="90535" y1="25962" x2="90535" y2="25962"/>
                        <a14:foregroundMark x1="42387" y1="62019" x2="42387" y2="62019"/>
                      </a14:backgroundRemoval>
                    </a14:imgEffect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32040"/>
          <a:stretch/>
        </p:blipFill>
        <p:spPr bwMode="auto">
          <a:xfrm>
            <a:off x="8854013" y="3312357"/>
            <a:ext cx="858786" cy="499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feld 27">
            <a:extLst>
              <a:ext uri="{FF2B5EF4-FFF2-40B4-BE49-F238E27FC236}">
                <a16:creationId xmlns:a16="http://schemas.microsoft.com/office/drawing/2014/main" id="{91514754-4208-1CFB-F061-A9DF5EBC9569}"/>
              </a:ext>
            </a:extLst>
          </p:cNvPr>
          <p:cNvSpPr txBox="1"/>
          <p:nvPr/>
        </p:nvSpPr>
        <p:spPr>
          <a:xfrm>
            <a:off x="8804206" y="3971912"/>
            <a:ext cx="2201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docker-compose.yml</a:t>
            </a:r>
            <a:endParaRPr lang="de-DE" dirty="0"/>
          </a:p>
        </p:txBody>
      </p:sp>
      <p:pic>
        <p:nvPicPr>
          <p:cNvPr id="30" name="Grafik 29" descr="Wiedergeben">
            <a:extLst>
              <a:ext uri="{FF2B5EF4-FFF2-40B4-BE49-F238E27FC236}">
                <a16:creationId xmlns:a16="http://schemas.microsoft.com/office/drawing/2014/main" id="{F1308CAB-6F8C-D107-5D44-D025B652E80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545256" y="4581918"/>
            <a:ext cx="719748" cy="719748"/>
          </a:xfrm>
          <a:prstGeom prst="rect">
            <a:avLst/>
          </a:prstGeom>
        </p:spPr>
      </p:pic>
      <p:pic>
        <p:nvPicPr>
          <p:cNvPr id="31" name="Picture 4" descr="data:image/png;base64,iVBORw0KGgoAAAANSUhEUgAAAPMAAADQCAMAAADlEKeVAAAAbFBMVEX///8kl+0AjuwAkOz8//8XlO2/3PkAkuwble0Ajey72fjb6/uZyPV5ufKUxvXn8fy01ffv9/7n8vymz/aHv/P1+v52t/LK4vrV6PvX6fsvm+5irvGQw/RSp/BCoe+jzfZfrPA6n+5Lpe9ssvFIIBcuAAAOgUlEQVR4nO1da4OqLBBOiMAum+attSyt//8fXy+AyCXtvCrubs/5co6H1McZhmEYhtXKHq7E6YI8Lb7NPHAdGe7J9jtNDaBwhkfb7zQ1NJz/opz/Iue/qNt/kfNHt38hPpz/rG7/Rc5/Ubf/Iudfr9vqvOr3y9nBMty17XeaGr4n49eL+YMfjLWEl5flqz+yN++QbJVgUl4+Q/ky2pWXD/JlmNkm8A/YY3n0QXF5+YDky/i60sYAf6AR2yvk0GGl44y+Vr/FD/vfnH+gHzYf58ifjsV7mE+3n+59OhpvYTY5b6ED0/OETIZjLs5RPT6A65RchmIu3Y6bG8JsAV7MTJx3bGRHRTQpnyGYSbdzvohLUuuk55HzTvghSW2r9zycO7dDtn30WXQ7gt3fhBOT6sEsnD1pIgOSiVm9hoazfl5Vc/7HGGAmpaEQZ2JWr+G5UAKoyO2Vy65XXnbkqxgMsMKRoh7Yrm+SbCVs6ssb+XKtjr58dTtEtTfKHN0Bi5lwTIRQzrAqe4plMzY5HipnB9sepCeGYg8rzt4cT764oAs3L6/uIJBR9dxEbgzgd3k5Vi4/qlvflFsfhAf7UMOZzOGYqMazNiTDY4D6sarKA9ypt8bCk791nJ0hBv9/c1afDP1xfM+demskPDlRzXb1VTY/l/Opl7NmqKpazDBE25OznjPJ/cTbh/Hz8ozDvXeeQtXn5Sz2Z71uOwRijAgihCCEMIRFOLoXbk+39TZMBYI4HNc9s6fb2rHKQBuEY/oq9jhrfRITcDriYpBFzvJU8jXc8bq1vf68+npH0A5cPucBcj4P79DjxhMscl6RN5R7TF/Fom6vrm8oNxxxuLIp55P6OxNGjRppOAM95xcxwH/kzFar+jFydFCJ38HKQdyqwb59efmujwGmagxwXU1TsXy96D57sFsychTY38ioe85Zvto8NdFejvT3OCmX5RlDOEzQ+PeEyZJsGGWU237TcRBtDgQOG6vQY5xHKol7syHyvzf3OIXlhHEQYwePEiILlODcnChNGRrKtwSMx6D8eMfnswwERwn+5m+59lZBYD6K+5UMd34sA8HHSMOyZpVogSAIgudoaWOXJXMmdegPY+DE2xGjQfmCOZNLnl/ia5CMvCS7YM7o0P/6/4QF63a93jcFnssdqor+t/83qFPgpWAc90OH5Y5V0+UYvBdhnRETrkgG+qUx+5gwZ2i7UM5owrJMhiVQ6wC76ThropFLwKTJM5rg7hIw4nKUBou022SkmJcBN9v8dJhWzIt0PicWs2ZZxj4mFvNqszwjRvJpKa9Oy+M85djcYHGc0Sgh7Jd4L3dlBoy5nm7AO8v7cwDvJ6e8OI87nZ7y0rzPeXZVLcoTm8GAVVhShyZonl0nbyWjTQwwQ15+jeXIeSbNXr2RozQ95qK8Spai3GCqlQsNFiJnOGdpkoF5WRMDXWakPHgvxLSYwwETsAS3ZO46TJ59Qc+/k9/6PAPMsgO2A9tRMTjDBFKG5cmVnbocVicaeKrMkddYW+zReDYvW0JgTbuhHSlXSG1Rtph1f7aT+Wm3/p+NKSWBcwUJDLBAGc04e9Ridu3GN+vV4Fb3eW03sGewBVxm7NLWuzLDbTbSMFtK0ah1Os+KHYGBbaotojlIk+UIuUZUTK7e2NnaZikjm3a6geqyekvDYcJxGsHDotSaY4sn0m/kxoutMu/nAzepvgNSynjRNea3zsi9mmC0t+9p9uCOR2SNQLY4W61FkI6i4aVOp/vFdmMFycXF/492Sdi52p4wvonIyyB8Y092lzCGj/3kSX1TINoeHPju6EUQBkWoVKb4STh6hwIOKjpASrYYoss++cl8Gdbf3vVS11vBqC5B0Fa/d1i5PgjTLBx9I6t1nM6b4Ct85o+0dCSB65ZfIC0e+TP8CjbnRfscH3zwwQcffPDBBx988MEHH3zwwTAEt/Qy5Zmdpzi9LeUkVIoYEkLc6RIcjhA5Dpx1w0EfmvNnCJnsAc0mY8unynVBKw1NtyWgOepnjtNbBoNxnmpVZd2sYpMlFVH+cB4fH87LwIfz+PhwXgY+nMfHh/My8OE8Pj6cLcHf7XantuTJa87+sWw8NCOkanyUG/dwXn8bJnT+8XgyFmZZ77qvW3PSv+Z6cyhAcwhP+vSabA8z5yR80MO8yTPom2qerw9Y3xrg/C7e6zXnqwvdh/yyp+CZ1scGAXS563Ks9tWvfJkTQN0nVzgecJvqRBCGdTl+A+foitp8MEIwyF5EUtZ7R0geIwjc2gzHV5zPafVw1K2wvckAT0wiBMFC2b4QVLdEqcLJKV/zIn7AdQzk3C4E8pOB815JgCPwZgqaBVjOEiQ4ZXGRF5xZgri48+ZcKImWkEib3+kbe6tIwwm3yUoJ0mWzEeB5SOW8S7V5ra5WP/2btjGIezgnDnsj1Gbsa/PkpX0bftMG3Te6hMy2qvEXMKSxYboPVuS8UU9upo01G94SUwIsKvwXnEu147/DTHsj/ecr7yVuLqRnepHUsPWNfb7enXEC58BEuXy2I6e5bU0fkx2dpue8EdWO1dg+mY8cJEKlKXaOmaFxqlKuchI1yYstZ0+kLDcmTlfSHZWozu0QDyeq5afjHF0E5UCE2glfpEykewmBU/XsNpETPb2s3f9IMMzCwAuuOZZ+yDknLQsEb+HdC/ZP1L4i6ZSJEUpYlwb2UDWOHd4YhXrOnpgpCw50FBb2sRGM8us9+Ho6sG3Jy33KnDHMryWnrxyVvGFa367d54qdgIlpvS06fYdxjrhdQPjKB+Uka4kIVQfWAuOQK8qZ7eKobZPC2c+Fd8YOHwzaTZow5zL9Fro966hdzrDwuOuyiXO6YNJ+qW6MuVO6gHHmZzrBZ0eLE8L+Q4jO8+3h8NLp59Qku0cN50C0eaCV/pa9DUo7Y+Ix4/8RazjrNx/uqTwJlsfXk2AGKGdeQwzI91o/GEGu3VyBgLwctc4BxvWBixLnk3g0GE4FJ4v1XahU0L/yd/qWORNH6zJHTIWh6sX5ipwLdnvNVhFGGjMXgZV+Vb5PieRO3dUO570gZALEojNMMrqCHcwe0aLFopz12dJ3ejNtYecj/3nDmYkZavf1sbZU0Dsq5tfnPAqcd4Uo5EdHRNRm6wvoHygHcOxyNlUxpj6Hoawg79MNZ9ZBb9rGTJfpqTusxNrrA2lazlfBHBGpGBwrhY31gqPqVw8ELWdTeVsmSWiYELJyJA1n1tjgWdNi7HS9jVqDnsrgjPNF9LGUTcD0vB1kYEH1r/FyWp/E8EiveZLxECiPqX7FmZb4NNZ0Z8Nx/f/sa/acO0Q5d7wmrFTMYt/PNGOm1dzq1VPGGZsW8qkCmiTHK0nVnOkcCxs3n1Mdg9XfqToan0yxVmYNpFCY0WmDc9t6Wmyf9JtsBM7GYtX0MC5sfCdqfGvOofB3LUJhEkZrjWmGgx7OGjHzGrLYAKolte77fQpWkJfa2uXJvqaxMe0JuOrCtAuCnsq6Gs5q0sEWqo10qLso5Wwu9krVyXxUzl0QXSNzYq68SIt01yrGbPxrylrOinJ4hjmkwjkWOBszF4S2eohxkl7OVAdh5bE0RvxFY5VzO7dA3b449CipOiDAOBvr6DVj0Qs5s25ZWUR6+qA5n4bKGQtyRsbGMufS1eTHlZK00yUGy/kqcDbWQ7g1NMwDCu2W9fgd93XRQOjP1J6Bnkgw51zPcDz2L9RxewaezkFqU93LmZkl45ux2FD1d1oN0Hy6YSx0/rvAfwDnounCez5LEjPGuN1WjpEXAZo5SS9netAcNkVqT6IbwhwY492QYNipnqOeBQp5LsljNmItPOYl3I67F6DT+V7OVGuM56hQ0TZvfhJdPN3NGprNRICF4no6tBIz4LEBsZhnQS8NyVLr5cy+oKGmddSddTEX0FBNlb4ZtZjUHzR7bTXU2BAv4CQUbaXGYVCB9V7OzM8i+qkSG2SpsKjUCdZ2/6AzpeOzVH1jBpVzG/hyuS1gHRoMSLbt58xnabp+x4oSs055pAYH6aaxbIbB5rgR6P5bD00M0Ocxt9Y3oSrkONoxo7Na18+5nS2qkwE+XHJ3nR3dpQlXHHn0hkmHHbiqORAxuj/Ds4mzEC4l7MFshNbp4xVAcQllAGc+9ikVNAM+WPL/ObFIL5aTj/nZMK1YeXVfnEnSOVdhV3dv4rzS+CZM0KiQ7Ng6r54sWPkBnNtQJr6JhuwkxFzbqzzghhxxeIsOPMghrnjwxki0euuwaayNezZofRM2++EBRSmEwpa1XO6tDuEctcsBMNs2P42SZxupcUXDceMLsPDGVp3PYespd4KrGbtMcBrQb7G7ssbGdYyV6Jvk9MqV+5/YYbVbou0Dyj1qEOfVuV2aIBCm+fNSiEU3umFLXwhoYOhkz8sNC6sJ3Y4u1tDDkGSX5wO1jetwgmldUvVNuD7WFVyyOK4qRfD7A65egzivNuJ8rjoRXvinA6U52RG/aCx38+4ak9TY/X7BWfBNmC7fOvfqrFaJtm0Y59XGNa74AWVKdjSXH1ED7r6DTI1x3di85s4XCVwmwodxekVQa9lkzkn4pfUQvon+1QjUBO/9Qv9sAjTT9Ehcmeg0bliaOfOO0YbUnob5FS4EVhJn7+u8y7Wko4vmdgTf9KGvULeqjB39FEq7no8QM/t0P4bGJfLZ+N6qmgc1siHdBIfI7fwqP14vR0P8YCOXxCKYGF3lXSY/HOvXNiocczmtA4GQj9iN86ut1krDxeK44cdA6loIZlIkqaivs6BafjrEJ2PMJLnUpYLqPwiC7OW5DN9xaa4RaRpjUNxfedW7A2oa13WGYCqWgttV6Tgw1/7uXNkZ2PX5TiHho0p1s1hxwctfkda0BHv/nL+o8hMl+zgr0iJ7fm36iwGdg0N+S4vH87rtzxJsGqe3Z+hJjY/P4mEKgu+eaaYq23dwyEphpo94n+j87115x/ZXm/DaeeJ/sWToJRlk4p8AAAAASUVORK5CYII=">
            <a:extLst>
              <a:ext uri="{FF2B5EF4-FFF2-40B4-BE49-F238E27FC236}">
                <a16:creationId xmlns:a16="http://schemas.microsoft.com/office/drawing/2014/main" id="{B924EBBE-1A62-4CBB-3C18-A21A111F241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2885" b="62019" l="9877" r="90535">
                        <a14:foregroundMark x1="26337" y1="21635" x2="26337" y2="21635"/>
                        <a14:foregroundMark x1="37449" y1="24038" x2="37449" y2="24038"/>
                        <a14:foregroundMark x1="37037" y1="14423" x2="37037" y2="14423"/>
                        <a14:foregroundMark x1="45267" y1="25962" x2="45267" y2="25962"/>
                        <a14:foregroundMark x1="46502" y1="14423" x2="46502" y2="14423"/>
                        <a14:foregroundMark x1="52263" y1="25000" x2="52263" y2="25000"/>
                        <a14:foregroundMark x1="61317" y1="25962" x2="61317" y2="25962"/>
                        <a14:foregroundMark x1="54321" y1="13462" x2="54321" y2="13462"/>
                        <a14:foregroundMark x1="53909" y1="6731" x2="53909" y2="6731"/>
                        <a14:foregroundMark x1="53909" y1="2885" x2="53909" y2="2885"/>
                        <a14:foregroundMark x1="90535" y1="25962" x2="90535" y2="25962"/>
                        <a14:foregroundMark x1="42387" y1="62019" x2="42387" y2="62019"/>
                      </a14:backgroundRemoval>
                    </a14:imgEffect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32040"/>
          <a:stretch/>
        </p:blipFill>
        <p:spPr bwMode="auto">
          <a:xfrm>
            <a:off x="2353470" y="2759689"/>
            <a:ext cx="743824" cy="432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4" descr="data:image/png;base64,iVBORw0KGgoAAAANSUhEUgAAAPMAAADQCAMAAADlEKeVAAAAbFBMVEX///8kl+0AjuwAkOz8//8XlO2/3PkAkuwble0Ajey72fjb6/uZyPV5ufKUxvXn8fy01ffv9/7n8vymz/aHv/P1+v52t/LK4vrV6PvX6fsvm+5irvGQw/RSp/BCoe+jzfZfrPA6n+5Lpe9ssvFIIBcuAAAOgUlEQVR4nO1da4OqLBBOiMAum+attSyt//8fXy+AyCXtvCrubs/5co6H1McZhmEYhtXKHq7E6YI8Lb7NPHAdGe7J9jtNDaBwhkfb7zQ1NJz/opz/Iue/qNt/kfNHt38hPpz/rG7/Rc5/Ubf/Iudfr9vqvOr3y9nBMty17XeaGr4n49eL+YMfjLWEl5flqz+yN++QbJVgUl4+Q/ky2pWXD/JlmNkm8A/YY3n0QXF5+YDky/i60sYAf6AR2yvk0GGl44y+Vr/FD/vfnH+gHzYf58ifjsV7mE+3n+59OhpvYTY5b6ED0/OETIZjLs5RPT6A65RchmIu3Y6bG8JsAV7MTJx3bGRHRTQpnyGYSbdzvohLUuuk55HzTvghSW2r9zycO7dDtn30WXQ7gt3fhBOT6sEsnD1pIgOSiVm9hoazfl5Vc/7HGGAmpaEQZ2JWr+G5UAKoyO2Vy65XXnbkqxgMsMKRoh7Yrm+SbCVs6ssb+XKtjr58dTtEtTfKHN0Bi5lwTIRQzrAqe4plMzY5HipnB9sepCeGYg8rzt4cT764oAs3L6/uIJBR9dxEbgzgd3k5Vi4/qlvflFsfhAf7UMOZzOGYqMazNiTDY4D6sarKA9ypt8bCk791nJ0hBv9/c1afDP1xfM+demskPDlRzXb1VTY/l/Opl7NmqKpazDBE25OznjPJ/cTbh/Hz8ozDvXeeQtXn5Sz2Z71uOwRijAgihCCEMIRFOLoXbk+39TZMBYI4HNc9s6fb2rHKQBuEY/oq9jhrfRITcDriYpBFzvJU8jXc8bq1vf68+npH0A5cPucBcj4P79DjxhMscl6RN5R7TF/Fom6vrm8oNxxxuLIp55P6OxNGjRppOAM95xcxwH/kzFar+jFydFCJ38HKQdyqwb59efmujwGmagxwXU1TsXy96D57sFsychTY38ioe85Zvto8NdFejvT3OCmX5RlDOEzQ+PeEyZJsGGWU237TcRBtDgQOG6vQY5xHKol7syHyvzf3OIXlhHEQYwePEiILlODcnChNGRrKtwSMx6D8eMfnswwERwn+5m+59lZBYD6K+5UMd34sA8HHSMOyZpVogSAIgudoaWOXJXMmdegPY+DE2xGjQfmCOZNLnl/ia5CMvCS7YM7o0P/6/4QF63a93jcFnssdqor+t/83qFPgpWAc90OH5Y5V0+UYvBdhnRETrkgG+qUx+5gwZ2i7UM5owrJMhiVQ6wC76ThropFLwKTJM5rg7hIw4nKUBou022SkmJcBN9v8dJhWzIt0PicWs2ZZxj4mFvNqszwjRvJpKa9Oy+M85djcYHGc0Sgh7Jd4L3dlBoy5nm7AO8v7cwDvJ6e8OI87nZ7y0rzPeXZVLcoTm8GAVVhShyZonl0nbyWjTQwwQ15+jeXIeSbNXr2RozQ95qK8Spai3GCqlQsNFiJnOGdpkoF5WRMDXWakPHgvxLSYwwETsAS3ZO46TJ59Qc+/k9/6PAPMsgO2A9tRMTjDBFKG5cmVnbocVicaeKrMkddYW+zReDYvW0JgTbuhHSlXSG1Rtph1f7aT+Wm3/p+NKSWBcwUJDLBAGc04e9Ridu3GN+vV4Fb3eW03sGewBVxm7NLWuzLDbTbSMFtK0ah1Os+KHYGBbaotojlIk+UIuUZUTK7e2NnaZikjm3a6geqyekvDYcJxGsHDotSaY4sn0m/kxoutMu/nAzepvgNSynjRNea3zsi9mmC0t+9p9uCOR2SNQLY4W61FkI6i4aVOp/vFdmMFycXF/492Sdi52p4wvonIyyB8Y092lzCGj/3kSX1TINoeHPju6EUQBkWoVKb4STh6hwIOKjpASrYYoss++cl8Gdbf3vVS11vBqC5B0Fa/d1i5PgjTLBx9I6t1nM6b4Ct85o+0dCSB65ZfIC0e+TP8CjbnRfscH3zwwQcffPDBBx988MEHH3zwwTAEt/Qy5Zmdpzi9LeUkVIoYEkLc6RIcjhA5Dpx1w0EfmvNnCJnsAc0mY8unynVBKw1NtyWgOepnjtNbBoNxnmpVZd2sYpMlFVH+cB4fH87LwIfz+PhwXgY+nMfHh/My8OE8Pj6cLcHf7XantuTJa87+sWw8NCOkanyUG/dwXn8bJnT+8XgyFmZZ77qvW3PSv+Z6cyhAcwhP+vSabA8z5yR80MO8yTPom2qerw9Y3xrg/C7e6zXnqwvdh/yyp+CZ1scGAXS563Ks9tWvfJkTQN0nVzgecJvqRBCGdTl+A+foitp8MEIwyF5EUtZ7R0geIwjc2gzHV5zPafVw1K2wvckAT0wiBMFC2b4QVLdEqcLJKV/zIn7AdQzk3C4E8pOB815JgCPwZgqaBVjOEiQ4ZXGRF5xZgri48+ZcKImWkEib3+kbe6tIwwm3yUoJ0mWzEeB5SOW8S7V5ra5WP/2btjGIezgnDnsj1Gbsa/PkpX0bftMG3Te6hMy2qvEXMKSxYboPVuS8UU9upo01G94SUwIsKvwXnEu147/DTHsj/ecr7yVuLqRnepHUsPWNfb7enXEC58BEuXy2I6e5bU0fkx2dpue8EdWO1dg+mY8cJEKlKXaOmaFxqlKuchI1yYstZ0+kLDcmTlfSHZWozu0QDyeq5afjHF0E5UCE2glfpEykewmBU/XsNpETPb2s3f9IMMzCwAuuOZZ+yDknLQsEb+HdC/ZP1L4i6ZSJEUpYlwb2UDWOHd4YhXrOnpgpCw50FBb2sRGM8us9+Ho6sG3Jy33KnDHMryWnrxyVvGFa367d54qdgIlpvS06fYdxjrhdQPjKB+Uka4kIVQfWAuOQK8qZ7eKobZPC2c+Fd8YOHwzaTZow5zL9Fro966hdzrDwuOuyiXO6YNJ+qW6MuVO6gHHmZzrBZ0eLE8L+Q4jO8+3h8NLp59Qku0cN50C0eaCV/pa9DUo7Y+Ix4/8RazjrNx/uqTwJlsfXk2AGKGdeQwzI91o/GEGu3VyBgLwctc4BxvWBixLnk3g0GE4FJ4v1XahU0L/yd/qWORNH6zJHTIWh6sX5ipwLdnvNVhFGGjMXgZV+Vb5PieRO3dUO570gZALEojNMMrqCHcwe0aLFopz12dJ3ejNtYecj/3nDmYkZavf1sbZU0Dsq5tfnPAqcd4Uo5EdHRNRm6wvoHygHcOxyNlUxpj6Hoawg79MNZ9ZBb9rGTJfpqTusxNrrA2lazlfBHBGpGBwrhY31gqPqVw8ELWdTeVsmSWiYELJyJA1n1tjgWdNi7HS9jVqDnsrgjPNF9LGUTcD0vB1kYEH1r/FyWp/E8EiveZLxECiPqX7FmZb4NNZ0Z8Nx/f/sa/acO0Q5d7wmrFTMYt/PNGOm1dzq1VPGGZsW8qkCmiTHK0nVnOkcCxs3n1Mdg9XfqToan0yxVmYNpFCY0WmDc9t6Wmyf9JtsBM7GYtX0MC5sfCdqfGvOofB3LUJhEkZrjWmGgx7OGjHzGrLYAKolte77fQpWkJfa2uXJvqaxMe0JuOrCtAuCnsq6Gs5q0sEWqo10qLso5Wwu9krVyXxUzl0QXSNzYq68SIt01yrGbPxrylrOinJ4hjmkwjkWOBszF4S2eohxkl7OVAdh5bE0RvxFY5VzO7dA3b449CipOiDAOBvr6DVj0Qs5s25ZWUR6+qA5n4bKGQtyRsbGMufS1eTHlZK00yUGy/kqcDbWQ7g1NMwDCu2W9fgd93XRQOjP1J6Bnkgw51zPcDz2L9RxewaezkFqU93LmZkl45ux2FD1d1oN0Hy6YSx0/rvAfwDnounCez5LEjPGuN1WjpEXAZo5SS9netAcNkVqT6IbwhwY492QYNipnqOeBQp5LsljNmItPOYl3I67F6DT+V7OVGuM56hQ0TZvfhJdPN3NGprNRICF4no6tBIz4LEBsZhnQS8NyVLr5cy+oKGmddSddTEX0FBNlb4ZtZjUHzR7bTXU2BAv4CQUbaXGYVCB9V7OzM8i+qkSG2SpsKjUCdZ2/6AzpeOzVH1jBpVzG/hyuS1gHRoMSLbt58xnabp+x4oSs055pAYH6aaxbIbB5rgR6P5bD00M0Ocxt9Y3oSrkONoxo7Na18+5nS2qkwE+XHJ3nR3dpQlXHHn0hkmHHbiqORAxuj/Ds4mzEC4l7MFshNbp4xVAcQllAGc+9ikVNAM+WPL/ObFIL5aTj/nZMK1YeXVfnEnSOVdhV3dv4rzS+CZM0KiQ7Ng6r54sWPkBnNtQJr6JhuwkxFzbqzzghhxxeIsOPMghrnjwxki0euuwaayNezZofRM2++EBRSmEwpa1XO6tDuEctcsBMNs2P42SZxupcUXDceMLsPDGVp3PYespd4KrGbtMcBrQb7G7ssbGdYyV6Jvk9MqV+5/YYbVbou0Dyj1qEOfVuV2aIBCm+fNSiEU3umFLXwhoYOhkz8sNC6sJ3Y4u1tDDkGSX5wO1jetwgmldUvVNuD7WFVyyOK4qRfD7A65egzivNuJ8rjoRXvinA6U52RG/aCx38+4ak9TY/X7BWfBNmC7fOvfqrFaJtm0Y59XGNa74AWVKdjSXH1ED7r6DTI1x3di85s4XCVwmwodxekVQa9lkzkn4pfUQvon+1QjUBO/9Qv9sAjTT9Ehcmeg0bliaOfOO0YbUnob5FS4EVhJn7+u8y7Wko4vmdgTf9KGvULeqjB39FEq7no8QM/t0P4bGJfLZ+N6qmgc1siHdBIfI7fwqP14vR0P8YCOXxCKYGF3lXSY/HOvXNiocczmtA4GQj9iN86ut1krDxeK44cdA6loIZlIkqaivs6BafjrEJ2PMJLnUpYLqPwiC7OW5DN9xaa4RaRpjUNxfedW7A2oa13WGYCqWgttV6Tgw1/7uXNkZ2PX5TiHho0p1s1hxwctfkda0BHv/nL+o8hMl+zgr0iJ7fm36iwGdg0N+S4vH87rtzxJsGqe3Z+hJjY/P4mEKgu+eaaYq23dwyEphpo94n+j87115x/ZXm/DaeeJ/sWToJRlk4p8AAAAASUVORK5CYII=">
            <a:extLst>
              <a:ext uri="{FF2B5EF4-FFF2-40B4-BE49-F238E27FC236}">
                <a16:creationId xmlns:a16="http://schemas.microsoft.com/office/drawing/2014/main" id="{C58A9CFD-D360-6E64-002A-DF2C3A1436C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2885" b="62019" l="9877" r="90535">
                        <a14:foregroundMark x1="26337" y1="21635" x2="26337" y2="21635"/>
                        <a14:foregroundMark x1="37449" y1="24038" x2="37449" y2="24038"/>
                        <a14:foregroundMark x1="37037" y1="14423" x2="37037" y2="14423"/>
                        <a14:foregroundMark x1="45267" y1="25962" x2="45267" y2="25962"/>
                        <a14:foregroundMark x1="46502" y1="14423" x2="46502" y2="14423"/>
                        <a14:foregroundMark x1="52263" y1="25000" x2="52263" y2="25000"/>
                        <a14:foregroundMark x1="61317" y1="25962" x2="61317" y2="25962"/>
                        <a14:foregroundMark x1="54321" y1="13462" x2="54321" y2="13462"/>
                        <a14:foregroundMark x1="53909" y1="6731" x2="53909" y2="6731"/>
                        <a14:foregroundMark x1="53909" y1="2885" x2="53909" y2="2885"/>
                        <a14:foregroundMark x1="90535" y1="25962" x2="90535" y2="25962"/>
                        <a14:foregroundMark x1="42387" y1="62019" x2="42387" y2="62019"/>
                      </a14:backgroundRemoval>
                    </a14:imgEffect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32040"/>
          <a:stretch/>
        </p:blipFill>
        <p:spPr bwMode="auto">
          <a:xfrm>
            <a:off x="557460" y="4815438"/>
            <a:ext cx="743824" cy="432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4" descr="data:image/png;base64,iVBORw0KGgoAAAANSUhEUgAAAPMAAADQCAMAAADlEKeVAAAAbFBMVEX///8kl+0AjuwAkOz8//8XlO2/3PkAkuwble0Ajey72fjb6/uZyPV5ufKUxvXn8fy01ffv9/7n8vymz/aHv/P1+v52t/LK4vrV6PvX6fsvm+5irvGQw/RSp/BCoe+jzfZfrPA6n+5Lpe9ssvFIIBcuAAAOgUlEQVR4nO1da4OqLBBOiMAum+attSyt//8fXy+AyCXtvCrubs/5co6H1McZhmEYhtXKHq7E6YI8Lb7NPHAdGe7J9jtNDaBwhkfb7zQ1NJz/opz/Iue/qNt/kfNHt38hPpz/rG7/Rc5/Ubf/Iudfr9vqvOr3y9nBMty17XeaGr4n49eL+YMfjLWEl5flqz+yN++QbJVgUl4+Q/ky2pWXD/JlmNkm8A/YY3n0QXF5+YDky/i60sYAf6AR2yvk0GGl44y+Vr/FD/vfnH+gHzYf58ifjsV7mE+3n+59OhpvYTY5b6ED0/OETIZjLs5RPT6A65RchmIu3Y6bG8JsAV7MTJx3bGRHRTQpnyGYSbdzvohLUuuk55HzTvghSW2r9zycO7dDtn30WXQ7gt3fhBOT6sEsnD1pIgOSiVm9hoazfl5Vc/7HGGAmpaEQZ2JWr+G5UAKoyO2Vy65XXnbkqxgMsMKRoh7Yrm+SbCVs6ssb+XKtjr58dTtEtTfKHN0Bi5lwTIRQzrAqe4plMzY5HipnB9sepCeGYg8rzt4cT764oAs3L6/uIJBR9dxEbgzgd3k5Vi4/qlvflFsfhAf7UMOZzOGYqMazNiTDY4D6sarKA9ypt8bCk791nJ0hBv9/c1afDP1xfM+demskPDlRzXb1VTY/l/Opl7NmqKpazDBE25OznjPJ/cTbh/Hz8ozDvXeeQtXn5Sz2Z71uOwRijAgihCCEMIRFOLoXbk+39TZMBYI4HNc9s6fb2rHKQBuEY/oq9jhrfRITcDriYpBFzvJU8jXc8bq1vf68+npH0A5cPucBcj4P79DjxhMscl6RN5R7TF/Fom6vrm8oNxxxuLIp55P6OxNGjRppOAM95xcxwH/kzFar+jFydFCJ38HKQdyqwb59efmujwGmagxwXU1TsXy96D57sFsychTY38ioe85Zvto8NdFejvT3OCmX5RlDOEzQ+PeEyZJsGGWU237TcRBtDgQOG6vQY5xHKol7syHyvzf3OIXlhHEQYwePEiILlODcnChNGRrKtwSMx6D8eMfnswwERwn+5m+59lZBYD6K+5UMd34sA8HHSMOyZpVogSAIgudoaWOXJXMmdegPY+DE2xGjQfmCOZNLnl/ia5CMvCS7YM7o0P/6/4QF63a93jcFnssdqor+t/83qFPgpWAc90OH5Y5V0+UYvBdhnRETrkgG+qUx+5gwZ2i7UM5owrJMhiVQ6wC76ThropFLwKTJM5rg7hIw4nKUBou022SkmJcBN9v8dJhWzIt0PicWs2ZZxj4mFvNqszwjRvJpKa9Oy+M85djcYHGc0Sgh7Jd4L3dlBoy5nm7AO8v7cwDvJ6e8OI87nZ7y0rzPeXZVLcoTm8GAVVhShyZonl0nbyWjTQwwQ15+jeXIeSbNXr2RozQ95qK8Spai3GCqlQsNFiJnOGdpkoF5WRMDXWakPHgvxLSYwwETsAS3ZO46TJ59Qc+/k9/6PAPMsgO2A9tRMTjDBFKG5cmVnbocVicaeKrMkddYW+zReDYvW0JgTbuhHSlXSG1Rtph1f7aT+Wm3/p+NKSWBcwUJDLBAGc04e9Ridu3GN+vV4Fb3eW03sGewBVxm7NLWuzLDbTbSMFtK0ah1Os+KHYGBbaotojlIk+UIuUZUTK7e2NnaZikjm3a6geqyekvDYcJxGsHDotSaY4sn0m/kxoutMu/nAzepvgNSynjRNea3zsi9mmC0t+9p9uCOR2SNQLY4W61FkI6i4aVOp/vFdmMFycXF/492Sdi52p4wvonIyyB8Y092lzCGj/3kSX1TINoeHPju6EUQBkWoVKb4STh6hwIOKjpASrYYoss++cl8Gdbf3vVS11vBqC5B0Fa/d1i5PgjTLBx9I6t1nM6b4Ct85o+0dCSB65ZfIC0e+TP8CjbnRfscH3zwwQcffPDBBx988MEHH3zwwTAEt/Qy5Zmdpzi9LeUkVIoYEkLc6RIcjhA5Dpx1w0EfmvNnCJnsAc0mY8unynVBKw1NtyWgOepnjtNbBoNxnmpVZd2sYpMlFVH+cB4fH87LwIfz+PhwXgY+nMfHh/My8OE8Pj6cLcHf7XantuTJa87+sWw8NCOkanyUG/dwXn8bJnT+8XgyFmZZ77qvW3PSv+Z6cyhAcwhP+vSabA8z5yR80MO8yTPom2qerw9Y3xrg/C7e6zXnqwvdh/yyp+CZ1scGAXS563Ks9tWvfJkTQN0nVzgecJvqRBCGdTl+A+foitp8MEIwyF5EUtZ7R0geIwjc2gzHV5zPafVw1K2wvckAT0wiBMFC2b4QVLdEqcLJKV/zIn7AdQzk3C4E8pOB815JgCPwZgqaBVjOEiQ4ZXGRF5xZgri48+ZcKImWkEib3+kbe6tIwwm3yUoJ0mWzEeB5SOW8S7V5ra5WP/2btjGIezgnDnsj1Gbsa/PkpX0bftMG3Te6hMy2qvEXMKSxYboPVuS8UU9upo01G94SUwIsKvwXnEu147/DTHsj/ecr7yVuLqRnepHUsPWNfb7enXEC58BEuXy2I6e5bU0fkx2dpue8EdWO1dg+mY8cJEKlKXaOmaFxqlKuchI1yYstZ0+kLDcmTlfSHZWozu0QDyeq5afjHF0E5UCE2glfpEykewmBU/XsNpETPb2s3f9IMMzCwAuuOZZ+yDknLQsEb+HdC/ZP1L4i6ZSJEUpYlwb2UDWOHd4YhXrOnpgpCw50FBb2sRGM8us9+Ho6sG3Jy33KnDHMryWnrxyVvGFa367d54qdgIlpvS06fYdxjrhdQPjKB+Uka4kIVQfWAuOQK8qZ7eKobZPC2c+Fd8YOHwzaTZow5zL9Fro966hdzrDwuOuyiXO6YNJ+qW6MuVO6gHHmZzrBZ0eLE8L+Q4jO8+3h8NLp59Qku0cN50C0eaCV/pa9DUo7Y+Ix4/8RazjrNx/uqTwJlsfXk2AGKGdeQwzI91o/GEGu3VyBgLwctc4BxvWBixLnk3g0GE4FJ4v1XahU0L/yd/qWORNH6zJHTIWh6sX5ipwLdnvNVhFGGjMXgZV+Vb5PieRO3dUO570gZALEojNMMrqCHcwe0aLFopz12dJ3ejNtYecj/3nDmYkZavf1sbZU0Dsq5tfnPAqcd4Uo5EdHRNRm6wvoHygHcOxyNlUxpj6Hoawg79MNZ9ZBb9rGTJfpqTusxNrrA2lazlfBHBGpGBwrhY31gqPqVw8ELWdTeVsmSWiYELJyJA1n1tjgWdNi7HS9jVqDnsrgjPNF9LGUTcD0vB1kYEH1r/FyWp/E8EiveZLxECiPqX7FmZb4NNZ0Z8Nx/f/sa/acO0Q5d7wmrFTMYt/PNGOm1dzq1VPGGZsW8qkCmiTHK0nVnOkcCxs3n1Mdg9XfqToan0yxVmYNpFCY0WmDc9t6Wmyf9JtsBM7GYtX0MC5sfCdqfGvOofB3LUJhEkZrjWmGgx7OGjHzGrLYAKolte77fQpWkJfa2uXJvqaxMe0JuOrCtAuCnsq6Gs5q0sEWqo10qLso5Wwu9krVyXxUzl0QXSNzYq68SIt01yrGbPxrylrOinJ4hjmkwjkWOBszF4S2eohxkl7OVAdh5bE0RvxFY5VzO7dA3b449CipOiDAOBvr6DVj0Qs5s25ZWUR6+qA5n4bKGQtyRsbGMufS1eTHlZK00yUGy/kqcDbWQ7g1NMwDCu2W9fgd93XRQOjP1J6Bnkgw51zPcDz2L9RxewaezkFqU93LmZkl45ux2FD1d1oN0Hy6YSx0/rvAfwDnounCez5LEjPGuN1WjpEXAZo5SS9netAcNkVqT6IbwhwY492QYNipnqOeBQp5LsljNmItPOYl3I67F6DT+V7OVGuM56hQ0TZvfhJdPN3NGprNRICF4no6tBIz4LEBsZhnQS8NyVLr5cy+oKGmddSddTEX0FBNlb4ZtZjUHzR7bTXU2BAv4CQUbaXGYVCB9V7OzM8i+qkSG2SpsKjUCdZ2/6AzpeOzVH1jBpVzG/hyuS1gHRoMSLbt58xnabp+x4oSs055pAYH6aaxbIbB5rgR6P5bD00M0Ocxt9Y3oSrkONoxo7Na18+5nS2qkwE+XHJ3nR3dpQlXHHn0hkmHHbiqORAxuj/Ds4mzEC4l7MFshNbp4xVAcQllAGc+9ikVNAM+WPL/ObFIL5aTj/nZMK1YeXVfnEnSOVdhV3dv4rzS+CZM0KiQ7Ng6r54sWPkBnNtQJr6JhuwkxFzbqzzghhxxeIsOPMghrnjwxki0euuwaayNezZofRM2++EBRSmEwpa1XO6tDuEctcsBMNs2P42SZxupcUXDceMLsPDGVp3PYespd4KrGbtMcBrQb7G7ssbGdYyV6Jvk9MqV+5/YYbVbou0Dyj1qEOfVuV2aIBCm+fNSiEU3umFLXwhoYOhkz8sNC6sJ3Y4u1tDDkGSX5wO1jetwgmldUvVNuD7WFVyyOK4qRfD7A65egzivNuJ8rjoRXvinA6U52RG/aCx38+4ak9TY/X7BWfBNmC7fOvfqrFaJtm0Y59XGNa74AWVKdjSXH1ED7r6DTI1x3di85s4XCVwmwodxekVQa9lkzkn4pfUQvon+1QjUBO/9Qv9sAjTT9Ehcmeg0bliaOfOO0YbUnob5FS4EVhJn7+u8y7Wko4vmdgTf9KGvULeqjB39FEq7no8QM/t0P4bGJfLZ+N6qmgc1siHdBIfI7fwqP14vR0P8YCOXxCKYGF3lXSY/HOvXNiocczmtA4GQj9iN86ut1krDxeK44cdA6loIZlIkqaivs6BafjrEJ2PMJLnUpYLqPwiC7OW5DN9xaa4RaRpjUNxfedW7A2oa13WGYCqWgttV6Tgw1/7uXNkZ2PX5TiHho0p1s1hxwctfkda0BHv/nL+o8hMl+zgr0iJ7fm36iwGdg0N+S4vH87rtzxJsGqe3Z+hJjY/P4mEKgu+eaaYq23dwyEphpo94n+j87115x/ZXm/DaeeJ/sWToJRlk4p8AAAAASUVORK5CYII=">
            <a:extLst>
              <a:ext uri="{FF2B5EF4-FFF2-40B4-BE49-F238E27FC236}">
                <a16:creationId xmlns:a16="http://schemas.microsoft.com/office/drawing/2014/main" id="{5221525A-3AB7-E4E2-7D49-391F7641C4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2885" b="62019" l="9877" r="90535">
                        <a14:foregroundMark x1="26337" y1="21635" x2="26337" y2="21635"/>
                        <a14:foregroundMark x1="37449" y1="24038" x2="37449" y2="24038"/>
                        <a14:foregroundMark x1="37037" y1="14423" x2="37037" y2="14423"/>
                        <a14:foregroundMark x1="45267" y1="25962" x2="45267" y2="25962"/>
                        <a14:foregroundMark x1="46502" y1="14423" x2="46502" y2="14423"/>
                        <a14:foregroundMark x1="52263" y1="25000" x2="52263" y2="25000"/>
                        <a14:foregroundMark x1="61317" y1="25962" x2="61317" y2="25962"/>
                        <a14:foregroundMark x1="54321" y1="13462" x2="54321" y2="13462"/>
                        <a14:foregroundMark x1="53909" y1="6731" x2="53909" y2="6731"/>
                        <a14:foregroundMark x1="53909" y1="2885" x2="53909" y2="2885"/>
                        <a14:foregroundMark x1="90535" y1="25962" x2="90535" y2="25962"/>
                        <a14:foregroundMark x1="42387" y1="62019" x2="42387" y2="62019"/>
                      </a14:backgroundRemoval>
                    </a14:imgEffect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32040"/>
          <a:stretch/>
        </p:blipFill>
        <p:spPr bwMode="auto">
          <a:xfrm>
            <a:off x="4154861" y="4816027"/>
            <a:ext cx="743824" cy="432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Grafik 21" descr="Übertragen">
            <a:extLst>
              <a:ext uri="{FF2B5EF4-FFF2-40B4-BE49-F238E27FC236}">
                <a16:creationId xmlns:a16="http://schemas.microsoft.com/office/drawing/2014/main" id="{B1BB55D9-CF19-E839-FE84-C024FA2AA55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466595" y="5151487"/>
            <a:ext cx="631445" cy="631445"/>
          </a:xfrm>
          <a:prstGeom prst="rect">
            <a:avLst/>
          </a:prstGeom>
        </p:spPr>
      </p:pic>
      <p:pic>
        <p:nvPicPr>
          <p:cNvPr id="24" name="Grafik 23" descr="Übertragen">
            <a:extLst>
              <a:ext uri="{FF2B5EF4-FFF2-40B4-BE49-F238E27FC236}">
                <a16:creationId xmlns:a16="http://schemas.microsoft.com/office/drawing/2014/main" id="{6B864C0C-7927-5AD8-9C30-02298D01A2A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2649070">
            <a:off x="4857861" y="4142342"/>
            <a:ext cx="631445" cy="631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032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7310EA-0D36-8797-94D6-7E3C9FD76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Basic </a:t>
            </a:r>
            <a:r>
              <a:rPr lang="de-DE" dirty="0" err="1"/>
              <a:t>Idea</a:t>
            </a:r>
            <a:endParaRPr lang="de-DE" dirty="0"/>
          </a:p>
        </p:txBody>
      </p:sp>
      <p:sp>
        <p:nvSpPr>
          <p:cNvPr id="4" name="Rectangle: Rounded Corners 5">
            <a:extLst>
              <a:ext uri="{FF2B5EF4-FFF2-40B4-BE49-F238E27FC236}">
                <a16:creationId xmlns:a16="http://schemas.microsoft.com/office/drawing/2014/main" id="{78CCAEE7-61F5-65AA-DCCD-9964C5338FAE}"/>
              </a:ext>
            </a:extLst>
          </p:cNvPr>
          <p:cNvSpPr/>
          <p:nvPr/>
        </p:nvSpPr>
        <p:spPr>
          <a:xfrm>
            <a:off x="1164594" y="4466010"/>
            <a:ext cx="1704110" cy="768927"/>
          </a:xfrm>
          <a:prstGeom prst="roundRect">
            <a:avLst/>
          </a:prstGeom>
          <a:solidFill>
            <a:srgbClr val="2088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Push</a:t>
            </a:r>
          </a:p>
        </p:txBody>
      </p:sp>
      <p:sp>
        <p:nvSpPr>
          <p:cNvPr id="5" name="Rectangle: Rounded Corners 6">
            <a:extLst>
              <a:ext uri="{FF2B5EF4-FFF2-40B4-BE49-F238E27FC236}">
                <a16:creationId xmlns:a16="http://schemas.microsoft.com/office/drawing/2014/main" id="{264CA49D-6F4B-C4CF-E420-1104249827C0}"/>
              </a:ext>
            </a:extLst>
          </p:cNvPr>
          <p:cNvSpPr/>
          <p:nvPr/>
        </p:nvSpPr>
        <p:spPr>
          <a:xfrm>
            <a:off x="3619766" y="4466012"/>
            <a:ext cx="2558017" cy="768927"/>
          </a:xfrm>
          <a:prstGeom prst="roundRect">
            <a:avLst/>
          </a:prstGeom>
          <a:solidFill>
            <a:srgbClr val="2088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Create Infrastructure </a:t>
            </a:r>
            <a:r>
              <a:rPr lang="de-DE" dirty="0" err="1"/>
              <a:t>with</a:t>
            </a:r>
            <a:r>
              <a:rPr lang="de-DE" dirty="0"/>
              <a:t> Terraform</a:t>
            </a:r>
          </a:p>
        </p:txBody>
      </p:sp>
      <p:sp>
        <p:nvSpPr>
          <p:cNvPr id="6" name="Rectangle: Rounded Corners 7">
            <a:extLst>
              <a:ext uri="{FF2B5EF4-FFF2-40B4-BE49-F238E27FC236}">
                <a16:creationId xmlns:a16="http://schemas.microsoft.com/office/drawing/2014/main" id="{7245DBC1-1583-905A-477C-077D529C85D9}"/>
              </a:ext>
            </a:extLst>
          </p:cNvPr>
          <p:cNvSpPr/>
          <p:nvPr/>
        </p:nvSpPr>
        <p:spPr>
          <a:xfrm>
            <a:off x="7639731" y="4466009"/>
            <a:ext cx="2558015" cy="768927"/>
          </a:xfrm>
          <a:prstGeom prst="roundRect">
            <a:avLst/>
          </a:prstGeom>
          <a:solidFill>
            <a:srgbClr val="2088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Deploy </a:t>
            </a:r>
            <a:r>
              <a:rPr lang="de-DE" dirty="0" err="1"/>
              <a:t>app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docker</a:t>
            </a:r>
            <a:r>
              <a:rPr lang="de-DE" dirty="0"/>
              <a:t> </a:t>
            </a:r>
            <a:r>
              <a:rPr lang="de-DE" dirty="0" err="1"/>
              <a:t>compose</a:t>
            </a:r>
            <a:endParaRPr lang="de-DE" dirty="0"/>
          </a:p>
        </p:txBody>
      </p:sp>
      <p:cxnSp>
        <p:nvCxnSpPr>
          <p:cNvPr id="7" name="Straight Arrow Connector 11">
            <a:extLst>
              <a:ext uri="{FF2B5EF4-FFF2-40B4-BE49-F238E27FC236}">
                <a16:creationId xmlns:a16="http://schemas.microsoft.com/office/drawing/2014/main" id="{F501AB0B-B3CB-38AA-624C-ED414CEFB3A8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868704" y="4850474"/>
            <a:ext cx="751062" cy="2"/>
          </a:xfrm>
          <a:prstGeom prst="straightConnector1">
            <a:avLst/>
          </a:prstGeom>
          <a:ln>
            <a:solidFill>
              <a:srgbClr val="2088F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13">
            <a:extLst>
              <a:ext uri="{FF2B5EF4-FFF2-40B4-BE49-F238E27FC236}">
                <a16:creationId xmlns:a16="http://schemas.microsoft.com/office/drawing/2014/main" id="{15D2F7F9-D527-3673-F73F-11C0FEC9E142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6177783" y="4850473"/>
            <a:ext cx="1461948" cy="3"/>
          </a:xfrm>
          <a:prstGeom prst="straightConnector1">
            <a:avLst/>
          </a:prstGeom>
          <a:ln>
            <a:solidFill>
              <a:srgbClr val="2088F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: Rounded Corners 17">
            <a:extLst>
              <a:ext uri="{FF2B5EF4-FFF2-40B4-BE49-F238E27FC236}">
                <a16:creationId xmlns:a16="http://schemas.microsoft.com/office/drawing/2014/main" id="{433EC4C8-5652-8E37-1388-42FECF4CA3D7}"/>
              </a:ext>
            </a:extLst>
          </p:cNvPr>
          <p:cNvSpPr/>
          <p:nvPr/>
        </p:nvSpPr>
        <p:spPr>
          <a:xfrm flipH="1" flipV="1">
            <a:off x="3034753" y="3977640"/>
            <a:ext cx="7433721" cy="1594946"/>
          </a:xfrm>
          <a:prstGeom prst="roundRect">
            <a:avLst/>
          </a:prstGeom>
          <a:noFill/>
          <a:ln>
            <a:solidFill>
              <a:srgbClr val="2088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" name="Picture 19">
            <a:extLst>
              <a:ext uri="{FF2B5EF4-FFF2-40B4-BE49-F238E27FC236}">
                <a16:creationId xmlns:a16="http://schemas.microsoft.com/office/drawing/2014/main" id="{B187C7EC-CE9C-D136-07DC-CC38CA9DE4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3900" y="4123214"/>
            <a:ext cx="426720" cy="426720"/>
          </a:xfrm>
          <a:prstGeom prst="rect">
            <a:avLst/>
          </a:prstGeom>
        </p:spPr>
      </p:pic>
      <p:cxnSp>
        <p:nvCxnSpPr>
          <p:cNvPr id="19" name="Straight Arrow Connector 11">
            <a:extLst>
              <a:ext uri="{FF2B5EF4-FFF2-40B4-BE49-F238E27FC236}">
                <a16:creationId xmlns:a16="http://schemas.microsoft.com/office/drawing/2014/main" id="{2BE4D3C3-2C05-2D6B-EB00-0B569B104FB4}"/>
              </a:ext>
            </a:extLst>
          </p:cNvPr>
          <p:cNvCxnSpPr>
            <a:cxnSpLocks/>
            <a:stCxn id="5" idx="0"/>
            <a:endCxn id="20" idx="2"/>
          </p:cNvCxnSpPr>
          <p:nvPr/>
        </p:nvCxnSpPr>
        <p:spPr>
          <a:xfrm flipH="1" flipV="1">
            <a:off x="4898774" y="3300716"/>
            <a:ext cx="1" cy="1165296"/>
          </a:xfrm>
          <a:prstGeom prst="straightConnector1">
            <a:avLst/>
          </a:prstGeom>
          <a:ln>
            <a:solidFill>
              <a:srgbClr val="5C4EE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: Rounded Corners 6">
            <a:extLst>
              <a:ext uri="{FF2B5EF4-FFF2-40B4-BE49-F238E27FC236}">
                <a16:creationId xmlns:a16="http://schemas.microsoft.com/office/drawing/2014/main" id="{B811BC74-BB0A-7701-99C2-0D2003A48E60}"/>
              </a:ext>
            </a:extLst>
          </p:cNvPr>
          <p:cNvSpPr/>
          <p:nvPr/>
        </p:nvSpPr>
        <p:spPr>
          <a:xfrm>
            <a:off x="3619765" y="2531789"/>
            <a:ext cx="2558017" cy="768927"/>
          </a:xfrm>
          <a:prstGeom prst="roundRect">
            <a:avLst/>
          </a:prstGeom>
          <a:solidFill>
            <a:srgbClr val="5C4E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Create EC2 </a:t>
            </a:r>
            <a:r>
              <a:rPr lang="de-DE" dirty="0" err="1"/>
              <a:t>machine</a:t>
            </a:r>
            <a:endParaRPr lang="de-DE" dirty="0"/>
          </a:p>
        </p:txBody>
      </p:sp>
      <p:sp>
        <p:nvSpPr>
          <p:cNvPr id="21" name="Rectangle: Rounded Corners 17">
            <a:extLst>
              <a:ext uri="{FF2B5EF4-FFF2-40B4-BE49-F238E27FC236}">
                <a16:creationId xmlns:a16="http://schemas.microsoft.com/office/drawing/2014/main" id="{865E96C3-898B-ABE0-91DC-5A88AEAE32A1}"/>
              </a:ext>
            </a:extLst>
          </p:cNvPr>
          <p:cNvSpPr/>
          <p:nvPr/>
        </p:nvSpPr>
        <p:spPr>
          <a:xfrm flipH="1" flipV="1">
            <a:off x="3034754" y="1946276"/>
            <a:ext cx="3424355" cy="1594946"/>
          </a:xfrm>
          <a:prstGeom prst="roundRect">
            <a:avLst/>
          </a:prstGeom>
          <a:noFill/>
          <a:ln>
            <a:solidFill>
              <a:srgbClr val="5C4E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4" name="Picture 4">
            <a:extLst>
              <a:ext uri="{FF2B5EF4-FFF2-40B4-BE49-F238E27FC236}">
                <a16:creationId xmlns:a16="http://schemas.microsoft.com/office/drawing/2014/main" id="{F668A630-DDE5-F7FD-292A-06605BED7F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4504" y="2049410"/>
            <a:ext cx="426720" cy="482379"/>
          </a:xfrm>
          <a:prstGeom prst="rect">
            <a:avLst/>
          </a:prstGeom>
        </p:spPr>
      </p:pic>
      <p:pic>
        <p:nvPicPr>
          <p:cNvPr id="28" name="Picture 6">
            <a:extLst>
              <a:ext uri="{FF2B5EF4-FFF2-40B4-BE49-F238E27FC236}">
                <a16:creationId xmlns:a16="http://schemas.microsoft.com/office/drawing/2014/main" id="{97D45E23-90AD-A028-05E6-6586A5843E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9750" y="2094178"/>
            <a:ext cx="549008" cy="336268"/>
          </a:xfrm>
          <a:prstGeom prst="rect">
            <a:avLst/>
          </a:prstGeom>
        </p:spPr>
      </p:pic>
      <p:sp>
        <p:nvSpPr>
          <p:cNvPr id="29" name="Rectangle: Rounded Corners 6">
            <a:extLst>
              <a:ext uri="{FF2B5EF4-FFF2-40B4-BE49-F238E27FC236}">
                <a16:creationId xmlns:a16="http://schemas.microsoft.com/office/drawing/2014/main" id="{8A69E514-DFCE-BDFC-FE4E-7567049EB630}"/>
              </a:ext>
            </a:extLst>
          </p:cNvPr>
          <p:cNvSpPr/>
          <p:nvPr/>
        </p:nvSpPr>
        <p:spPr>
          <a:xfrm>
            <a:off x="7639732" y="2531789"/>
            <a:ext cx="2558017" cy="768927"/>
          </a:xfrm>
          <a:prstGeom prst="round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EC2 </a:t>
            </a:r>
            <a:r>
              <a:rPr lang="de-DE" dirty="0" err="1"/>
              <a:t>machine</a:t>
            </a:r>
            <a:endParaRPr lang="de-DE" dirty="0"/>
          </a:p>
        </p:txBody>
      </p:sp>
      <p:sp>
        <p:nvSpPr>
          <p:cNvPr id="30" name="Rectangle: Rounded Corners 17">
            <a:extLst>
              <a:ext uri="{FF2B5EF4-FFF2-40B4-BE49-F238E27FC236}">
                <a16:creationId xmlns:a16="http://schemas.microsoft.com/office/drawing/2014/main" id="{C3D25223-D404-A957-180D-7C74A93E192A}"/>
              </a:ext>
            </a:extLst>
          </p:cNvPr>
          <p:cNvSpPr/>
          <p:nvPr/>
        </p:nvSpPr>
        <p:spPr>
          <a:xfrm flipH="1" flipV="1">
            <a:off x="7044120" y="1946276"/>
            <a:ext cx="3424355" cy="1594946"/>
          </a:xfrm>
          <a:prstGeom prst="roundRect">
            <a:avLst/>
          </a:prstGeom>
          <a:noFill/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1" name="Straight Arrow Connector 11">
            <a:extLst>
              <a:ext uri="{FF2B5EF4-FFF2-40B4-BE49-F238E27FC236}">
                <a16:creationId xmlns:a16="http://schemas.microsoft.com/office/drawing/2014/main" id="{227B2E06-2BE5-7007-A654-EBE79D0F9520}"/>
              </a:ext>
            </a:extLst>
          </p:cNvPr>
          <p:cNvCxnSpPr>
            <a:cxnSpLocks/>
            <a:stCxn id="20" idx="3"/>
            <a:endCxn id="29" idx="1"/>
          </p:cNvCxnSpPr>
          <p:nvPr/>
        </p:nvCxnSpPr>
        <p:spPr>
          <a:xfrm>
            <a:off x="6177782" y="2916253"/>
            <a:ext cx="1461950" cy="0"/>
          </a:xfrm>
          <a:prstGeom prst="straightConnector1">
            <a:avLst/>
          </a:prstGeom>
          <a:ln>
            <a:solidFill>
              <a:srgbClr val="FF9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11">
            <a:extLst>
              <a:ext uri="{FF2B5EF4-FFF2-40B4-BE49-F238E27FC236}">
                <a16:creationId xmlns:a16="http://schemas.microsoft.com/office/drawing/2014/main" id="{0939BA32-55A3-5025-F860-5D4857282D4C}"/>
              </a:ext>
            </a:extLst>
          </p:cNvPr>
          <p:cNvCxnSpPr>
            <a:cxnSpLocks/>
            <a:stCxn id="6" idx="0"/>
            <a:endCxn id="29" idx="2"/>
          </p:cNvCxnSpPr>
          <p:nvPr/>
        </p:nvCxnSpPr>
        <p:spPr>
          <a:xfrm flipV="1">
            <a:off x="8918739" y="3300716"/>
            <a:ext cx="2" cy="1165293"/>
          </a:xfrm>
          <a:prstGeom prst="straightConnector1">
            <a:avLst/>
          </a:prstGeom>
          <a:ln>
            <a:solidFill>
              <a:srgbClr val="FF9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71651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7310EA-0D36-8797-94D6-7E3C9FD76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GitHub Actions</a:t>
            </a:r>
          </a:p>
        </p:txBody>
      </p:sp>
      <p:sp>
        <p:nvSpPr>
          <p:cNvPr id="4" name="Rectangle: Rounded Corners 5">
            <a:extLst>
              <a:ext uri="{FF2B5EF4-FFF2-40B4-BE49-F238E27FC236}">
                <a16:creationId xmlns:a16="http://schemas.microsoft.com/office/drawing/2014/main" id="{78CCAEE7-61F5-65AA-DCCD-9964C5338FAE}"/>
              </a:ext>
            </a:extLst>
          </p:cNvPr>
          <p:cNvSpPr/>
          <p:nvPr/>
        </p:nvSpPr>
        <p:spPr>
          <a:xfrm>
            <a:off x="1164594" y="4466010"/>
            <a:ext cx="1704110" cy="768927"/>
          </a:xfrm>
          <a:prstGeom prst="roundRect">
            <a:avLst/>
          </a:prstGeom>
          <a:solidFill>
            <a:srgbClr val="2088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Push</a:t>
            </a:r>
          </a:p>
        </p:txBody>
      </p:sp>
      <p:sp>
        <p:nvSpPr>
          <p:cNvPr id="5" name="Rectangle: Rounded Corners 6">
            <a:extLst>
              <a:ext uri="{FF2B5EF4-FFF2-40B4-BE49-F238E27FC236}">
                <a16:creationId xmlns:a16="http://schemas.microsoft.com/office/drawing/2014/main" id="{264CA49D-6F4B-C4CF-E420-1104249827C0}"/>
              </a:ext>
            </a:extLst>
          </p:cNvPr>
          <p:cNvSpPr/>
          <p:nvPr/>
        </p:nvSpPr>
        <p:spPr>
          <a:xfrm>
            <a:off x="3619766" y="4466012"/>
            <a:ext cx="2558017" cy="768927"/>
          </a:xfrm>
          <a:prstGeom prst="roundRect">
            <a:avLst/>
          </a:prstGeom>
          <a:solidFill>
            <a:srgbClr val="2088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Create Infrastructure </a:t>
            </a:r>
            <a:r>
              <a:rPr lang="de-DE" dirty="0" err="1"/>
              <a:t>with</a:t>
            </a:r>
            <a:r>
              <a:rPr lang="de-DE" dirty="0"/>
              <a:t> Terraform</a:t>
            </a:r>
          </a:p>
        </p:txBody>
      </p:sp>
      <p:sp>
        <p:nvSpPr>
          <p:cNvPr id="6" name="Rectangle: Rounded Corners 7">
            <a:extLst>
              <a:ext uri="{FF2B5EF4-FFF2-40B4-BE49-F238E27FC236}">
                <a16:creationId xmlns:a16="http://schemas.microsoft.com/office/drawing/2014/main" id="{7245DBC1-1583-905A-477C-077D529C85D9}"/>
              </a:ext>
            </a:extLst>
          </p:cNvPr>
          <p:cNvSpPr/>
          <p:nvPr/>
        </p:nvSpPr>
        <p:spPr>
          <a:xfrm>
            <a:off x="7639731" y="4466009"/>
            <a:ext cx="2558015" cy="768927"/>
          </a:xfrm>
          <a:prstGeom prst="roundRect">
            <a:avLst/>
          </a:prstGeom>
          <a:solidFill>
            <a:srgbClr val="2088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Deploy </a:t>
            </a:r>
            <a:r>
              <a:rPr lang="de-DE" dirty="0" err="1"/>
              <a:t>app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docker</a:t>
            </a:r>
            <a:r>
              <a:rPr lang="de-DE" dirty="0"/>
              <a:t> </a:t>
            </a:r>
            <a:r>
              <a:rPr lang="de-DE" dirty="0" err="1"/>
              <a:t>compose</a:t>
            </a:r>
            <a:endParaRPr lang="de-DE" dirty="0"/>
          </a:p>
        </p:txBody>
      </p:sp>
      <p:cxnSp>
        <p:nvCxnSpPr>
          <p:cNvPr id="7" name="Straight Arrow Connector 11">
            <a:extLst>
              <a:ext uri="{FF2B5EF4-FFF2-40B4-BE49-F238E27FC236}">
                <a16:creationId xmlns:a16="http://schemas.microsoft.com/office/drawing/2014/main" id="{F501AB0B-B3CB-38AA-624C-ED414CEFB3A8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868704" y="4850474"/>
            <a:ext cx="751062" cy="2"/>
          </a:xfrm>
          <a:prstGeom prst="straightConnector1">
            <a:avLst/>
          </a:prstGeom>
          <a:ln>
            <a:solidFill>
              <a:srgbClr val="2088F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13">
            <a:extLst>
              <a:ext uri="{FF2B5EF4-FFF2-40B4-BE49-F238E27FC236}">
                <a16:creationId xmlns:a16="http://schemas.microsoft.com/office/drawing/2014/main" id="{15D2F7F9-D527-3673-F73F-11C0FEC9E142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6177783" y="4850473"/>
            <a:ext cx="1461948" cy="3"/>
          </a:xfrm>
          <a:prstGeom prst="straightConnector1">
            <a:avLst/>
          </a:prstGeom>
          <a:ln>
            <a:solidFill>
              <a:srgbClr val="2088F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: Rounded Corners 17">
            <a:extLst>
              <a:ext uri="{FF2B5EF4-FFF2-40B4-BE49-F238E27FC236}">
                <a16:creationId xmlns:a16="http://schemas.microsoft.com/office/drawing/2014/main" id="{433EC4C8-5652-8E37-1388-42FECF4CA3D7}"/>
              </a:ext>
            </a:extLst>
          </p:cNvPr>
          <p:cNvSpPr/>
          <p:nvPr/>
        </p:nvSpPr>
        <p:spPr>
          <a:xfrm flipH="1" flipV="1">
            <a:off x="3034753" y="3977640"/>
            <a:ext cx="7433721" cy="1594946"/>
          </a:xfrm>
          <a:prstGeom prst="roundRect">
            <a:avLst/>
          </a:prstGeom>
          <a:noFill/>
          <a:ln>
            <a:solidFill>
              <a:srgbClr val="2088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" name="Picture 19">
            <a:extLst>
              <a:ext uri="{FF2B5EF4-FFF2-40B4-BE49-F238E27FC236}">
                <a16:creationId xmlns:a16="http://schemas.microsoft.com/office/drawing/2014/main" id="{B187C7EC-CE9C-D136-07DC-CC38CA9DE4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3900" y="4123214"/>
            <a:ext cx="426720" cy="426720"/>
          </a:xfrm>
          <a:prstGeom prst="rect">
            <a:avLst/>
          </a:prstGeom>
        </p:spPr>
      </p:pic>
      <p:cxnSp>
        <p:nvCxnSpPr>
          <p:cNvPr id="19" name="Straight Arrow Connector 11">
            <a:extLst>
              <a:ext uri="{FF2B5EF4-FFF2-40B4-BE49-F238E27FC236}">
                <a16:creationId xmlns:a16="http://schemas.microsoft.com/office/drawing/2014/main" id="{2BE4D3C3-2C05-2D6B-EB00-0B569B104FB4}"/>
              </a:ext>
            </a:extLst>
          </p:cNvPr>
          <p:cNvCxnSpPr>
            <a:cxnSpLocks/>
            <a:stCxn id="5" idx="0"/>
            <a:endCxn id="20" idx="2"/>
          </p:cNvCxnSpPr>
          <p:nvPr/>
        </p:nvCxnSpPr>
        <p:spPr>
          <a:xfrm flipH="1" flipV="1">
            <a:off x="4898774" y="3300716"/>
            <a:ext cx="1" cy="1165296"/>
          </a:xfrm>
          <a:prstGeom prst="straightConnector1">
            <a:avLst/>
          </a:prstGeom>
          <a:ln>
            <a:solidFill>
              <a:srgbClr val="5C4EE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: Rounded Corners 6">
            <a:extLst>
              <a:ext uri="{FF2B5EF4-FFF2-40B4-BE49-F238E27FC236}">
                <a16:creationId xmlns:a16="http://schemas.microsoft.com/office/drawing/2014/main" id="{B811BC74-BB0A-7701-99C2-0D2003A48E60}"/>
              </a:ext>
            </a:extLst>
          </p:cNvPr>
          <p:cNvSpPr/>
          <p:nvPr/>
        </p:nvSpPr>
        <p:spPr>
          <a:xfrm>
            <a:off x="3619765" y="2531789"/>
            <a:ext cx="2558017" cy="768927"/>
          </a:xfrm>
          <a:prstGeom prst="roundRect">
            <a:avLst/>
          </a:prstGeom>
          <a:solidFill>
            <a:srgbClr val="5C4E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Create EC2 </a:t>
            </a:r>
            <a:r>
              <a:rPr lang="de-DE" dirty="0" err="1"/>
              <a:t>machine</a:t>
            </a:r>
            <a:endParaRPr lang="de-DE" dirty="0"/>
          </a:p>
        </p:txBody>
      </p:sp>
      <p:sp>
        <p:nvSpPr>
          <p:cNvPr id="21" name="Rectangle: Rounded Corners 17">
            <a:extLst>
              <a:ext uri="{FF2B5EF4-FFF2-40B4-BE49-F238E27FC236}">
                <a16:creationId xmlns:a16="http://schemas.microsoft.com/office/drawing/2014/main" id="{865E96C3-898B-ABE0-91DC-5A88AEAE32A1}"/>
              </a:ext>
            </a:extLst>
          </p:cNvPr>
          <p:cNvSpPr/>
          <p:nvPr/>
        </p:nvSpPr>
        <p:spPr>
          <a:xfrm flipH="1" flipV="1">
            <a:off x="3034754" y="1946276"/>
            <a:ext cx="3424355" cy="1594946"/>
          </a:xfrm>
          <a:prstGeom prst="roundRect">
            <a:avLst/>
          </a:prstGeom>
          <a:noFill/>
          <a:ln>
            <a:solidFill>
              <a:srgbClr val="5C4E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4" name="Picture 4">
            <a:extLst>
              <a:ext uri="{FF2B5EF4-FFF2-40B4-BE49-F238E27FC236}">
                <a16:creationId xmlns:a16="http://schemas.microsoft.com/office/drawing/2014/main" id="{F668A630-DDE5-F7FD-292A-06605BED7F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4504" y="2049410"/>
            <a:ext cx="426720" cy="482379"/>
          </a:xfrm>
          <a:prstGeom prst="rect">
            <a:avLst/>
          </a:prstGeom>
        </p:spPr>
      </p:pic>
      <p:pic>
        <p:nvPicPr>
          <p:cNvPr id="28" name="Picture 6">
            <a:extLst>
              <a:ext uri="{FF2B5EF4-FFF2-40B4-BE49-F238E27FC236}">
                <a16:creationId xmlns:a16="http://schemas.microsoft.com/office/drawing/2014/main" id="{97D45E23-90AD-A028-05E6-6586A5843E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9750" y="2094178"/>
            <a:ext cx="549008" cy="336268"/>
          </a:xfrm>
          <a:prstGeom prst="rect">
            <a:avLst/>
          </a:prstGeom>
        </p:spPr>
      </p:pic>
      <p:sp>
        <p:nvSpPr>
          <p:cNvPr id="29" name="Rectangle: Rounded Corners 6">
            <a:extLst>
              <a:ext uri="{FF2B5EF4-FFF2-40B4-BE49-F238E27FC236}">
                <a16:creationId xmlns:a16="http://schemas.microsoft.com/office/drawing/2014/main" id="{8A69E514-DFCE-BDFC-FE4E-7567049EB630}"/>
              </a:ext>
            </a:extLst>
          </p:cNvPr>
          <p:cNvSpPr/>
          <p:nvPr/>
        </p:nvSpPr>
        <p:spPr>
          <a:xfrm>
            <a:off x="7639732" y="2531789"/>
            <a:ext cx="2558017" cy="768927"/>
          </a:xfrm>
          <a:prstGeom prst="round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EC2 </a:t>
            </a:r>
            <a:r>
              <a:rPr lang="de-DE" dirty="0" err="1"/>
              <a:t>machine</a:t>
            </a:r>
            <a:endParaRPr lang="de-DE" dirty="0"/>
          </a:p>
        </p:txBody>
      </p:sp>
      <p:sp>
        <p:nvSpPr>
          <p:cNvPr id="30" name="Rectangle: Rounded Corners 17">
            <a:extLst>
              <a:ext uri="{FF2B5EF4-FFF2-40B4-BE49-F238E27FC236}">
                <a16:creationId xmlns:a16="http://schemas.microsoft.com/office/drawing/2014/main" id="{C3D25223-D404-A957-180D-7C74A93E192A}"/>
              </a:ext>
            </a:extLst>
          </p:cNvPr>
          <p:cNvSpPr/>
          <p:nvPr/>
        </p:nvSpPr>
        <p:spPr>
          <a:xfrm flipH="1" flipV="1">
            <a:off x="7044120" y="1946276"/>
            <a:ext cx="3424355" cy="1594946"/>
          </a:xfrm>
          <a:prstGeom prst="roundRect">
            <a:avLst/>
          </a:prstGeom>
          <a:noFill/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1" name="Straight Arrow Connector 11">
            <a:extLst>
              <a:ext uri="{FF2B5EF4-FFF2-40B4-BE49-F238E27FC236}">
                <a16:creationId xmlns:a16="http://schemas.microsoft.com/office/drawing/2014/main" id="{227B2E06-2BE5-7007-A654-EBE79D0F9520}"/>
              </a:ext>
            </a:extLst>
          </p:cNvPr>
          <p:cNvCxnSpPr>
            <a:cxnSpLocks/>
            <a:stCxn id="20" idx="3"/>
            <a:endCxn id="29" idx="1"/>
          </p:cNvCxnSpPr>
          <p:nvPr/>
        </p:nvCxnSpPr>
        <p:spPr>
          <a:xfrm>
            <a:off x="6177782" y="2916253"/>
            <a:ext cx="1461950" cy="0"/>
          </a:xfrm>
          <a:prstGeom prst="straightConnector1">
            <a:avLst/>
          </a:prstGeom>
          <a:ln>
            <a:solidFill>
              <a:srgbClr val="FF9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11">
            <a:extLst>
              <a:ext uri="{FF2B5EF4-FFF2-40B4-BE49-F238E27FC236}">
                <a16:creationId xmlns:a16="http://schemas.microsoft.com/office/drawing/2014/main" id="{0939BA32-55A3-5025-F860-5D4857282D4C}"/>
              </a:ext>
            </a:extLst>
          </p:cNvPr>
          <p:cNvCxnSpPr>
            <a:cxnSpLocks/>
            <a:stCxn id="6" idx="0"/>
            <a:endCxn id="29" idx="2"/>
          </p:cNvCxnSpPr>
          <p:nvPr/>
        </p:nvCxnSpPr>
        <p:spPr>
          <a:xfrm flipV="1">
            <a:off x="8918739" y="3300716"/>
            <a:ext cx="2" cy="1165293"/>
          </a:xfrm>
          <a:prstGeom prst="straightConnector1">
            <a:avLst/>
          </a:prstGeom>
          <a:ln>
            <a:solidFill>
              <a:srgbClr val="FF9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hteck 2">
            <a:extLst>
              <a:ext uri="{FF2B5EF4-FFF2-40B4-BE49-F238E27FC236}">
                <a16:creationId xmlns:a16="http://schemas.microsoft.com/office/drawing/2014/main" id="{6EEB4DD0-E328-9220-C30A-35E53E4C7453}"/>
              </a:ext>
            </a:extLst>
          </p:cNvPr>
          <p:cNvSpPr/>
          <p:nvPr/>
        </p:nvSpPr>
        <p:spPr>
          <a:xfrm>
            <a:off x="2671638" y="1690688"/>
            <a:ext cx="7967207" cy="2131980"/>
          </a:xfrm>
          <a:prstGeom prst="rect">
            <a:avLst/>
          </a:prstGeom>
          <a:solidFill>
            <a:schemeClr val="bg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24BDEA68-AAE7-7503-7A11-827F1DC471C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329516" y="475933"/>
            <a:ext cx="1024284" cy="1024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8163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5D7EC3-CD42-4551-8940-B2E7B1FA1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GitHub Actions</a:t>
            </a:r>
            <a:endParaRPr lang="de-DE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F5D699-940E-4DE9-8183-FAB1BE3156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Platform for </a:t>
            </a:r>
            <a:r>
              <a:rPr lang="en-US"/>
              <a:t>continuous integration and continuous delivery (CI/CD)</a:t>
            </a:r>
          </a:p>
          <a:p>
            <a:r>
              <a:rPr lang="en-US"/>
              <a:t>Trigger workflow to deploy our app in the cloud automatically</a:t>
            </a:r>
            <a:endParaRPr lang="de-DE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94F3936-27B5-4B87-8CF4-CEC09E58C4A7}"/>
              </a:ext>
            </a:extLst>
          </p:cNvPr>
          <p:cNvSpPr/>
          <p:nvPr/>
        </p:nvSpPr>
        <p:spPr>
          <a:xfrm>
            <a:off x="2118751" y="4060496"/>
            <a:ext cx="1704110" cy="768927"/>
          </a:xfrm>
          <a:prstGeom prst="roundRect">
            <a:avLst/>
          </a:prstGeom>
          <a:solidFill>
            <a:srgbClr val="2088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Push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C2E452C-768B-42F4-99F3-031F239C6A79}"/>
              </a:ext>
            </a:extLst>
          </p:cNvPr>
          <p:cNvSpPr/>
          <p:nvPr/>
        </p:nvSpPr>
        <p:spPr>
          <a:xfrm>
            <a:off x="4669718" y="4060494"/>
            <a:ext cx="1704110" cy="768927"/>
          </a:xfrm>
          <a:prstGeom prst="roundRect">
            <a:avLst/>
          </a:prstGeom>
          <a:solidFill>
            <a:srgbClr val="2088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GitHub Action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CF32450-9577-44D3-9D0B-681F41116B82}"/>
              </a:ext>
            </a:extLst>
          </p:cNvPr>
          <p:cNvSpPr/>
          <p:nvPr/>
        </p:nvSpPr>
        <p:spPr>
          <a:xfrm>
            <a:off x="7220685" y="4060495"/>
            <a:ext cx="1704110" cy="768927"/>
          </a:xfrm>
          <a:prstGeom prst="roundRect">
            <a:avLst/>
          </a:prstGeom>
          <a:solidFill>
            <a:srgbClr val="2088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Print </a:t>
            </a:r>
            <a:br>
              <a:rPr lang="de-DE"/>
            </a:br>
            <a:r>
              <a:rPr lang="de-DE"/>
              <a:t>„Hello World“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1A5F794-41DE-4E27-BF2C-2F8DAFA83C8A}"/>
              </a:ext>
            </a:extLst>
          </p:cNvPr>
          <p:cNvCxnSpPr>
            <a:stCxn id="6" idx="3"/>
            <a:endCxn id="7" idx="1"/>
          </p:cNvCxnSpPr>
          <p:nvPr/>
        </p:nvCxnSpPr>
        <p:spPr>
          <a:xfrm flipV="1">
            <a:off x="3822861" y="4444958"/>
            <a:ext cx="846857" cy="2"/>
          </a:xfrm>
          <a:prstGeom prst="straightConnector1">
            <a:avLst/>
          </a:prstGeom>
          <a:ln>
            <a:solidFill>
              <a:srgbClr val="2088F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CE5E10E-AC0B-40BA-A7A3-BF946DFB823B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6373828" y="4444958"/>
            <a:ext cx="846857" cy="1"/>
          </a:xfrm>
          <a:prstGeom prst="straightConnector1">
            <a:avLst/>
          </a:prstGeom>
          <a:ln>
            <a:solidFill>
              <a:srgbClr val="2088F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9A438B04-3BA8-4998-A783-B1EA2D609BF9}"/>
              </a:ext>
            </a:extLst>
          </p:cNvPr>
          <p:cNvSpPr/>
          <p:nvPr/>
        </p:nvSpPr>
        <p:spPr>
          <a:xfrm flipH="1" flipV="1">
            <a:off x="4063116" y="3572122"/>
            <a:ext cx="5412625" cy="1594946"/>
          </a:xfrm>
          <a:prstGeom prst="roundRect">
            <a:avLst/>
          </a:prstGeom>
          <a:noFill/>
          <a:ln>
            <a:solidFill>
              <a:srgbClr val="2088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28498221-120C-417F-BDE7-EA50B19669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3057" y="3633774"/>
            <a:ext cx="426720" cy="426720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04D9AD02-C346-C8AC-2E02-9FC28BFC82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329516" y="475933"/>
            <a:ext cx="1024284" cy="1024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7195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B88577-05E0-FDE3-42B7-970294868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hello_world.yml</a:t>
            </a:r>
            <a:endParaRPr lang="de-DE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DC9CB16E-35C7-5EDA-5956-1D5A7692F5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749404" y="1595273"/>
            <a:ext cx="6693192" cy="4284676"/>
          </a:xfr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85FD773A-3B6E-D68C-DC58-65C750B481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329516" y="475933"/>
            <a:ext cx="1024284" cy="1024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8254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7310EA-0D36-8797-94D6-7E3C9FD76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Terraform</a:t>
            </a:r>
          </a:p>
        </p:txBody>
      </p:sp>
      <p:sp>
        <p:nvSpPr>
          <p:cNvPr id="4" name="Rectangle: Rounded Corners 5">
            <a:extLst>
              <a:ext uri="{FF2B5EF4-FFF2-40B4-BE49-F238E27FC236}">
                <a16:creationId xmlns:a16="http://schemas.microsoft.com/office/drawing/2014/main" id="{78CCAEE7-61F5-65AA-DCCD-9964C5338FAE}"/>
              </a:ext>
            </a:extLst>
          </p:cNvPr>
          <p:cNvSpPr/>
          <p:nvPr/>
        </p:nvSpPr>
        <p:spPr>
          <a:xfrm>
            <a:off x="1164594" y="4466010"/>
            <a:ext cx="1704110" cy="768927"/>
          </a:xfrm>
          <a:prstGeom prst="roundRect">
            <a:avLst/>
          </a:prstGeom>
          <a:solidFill>
            <a:srgbClr val="2088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Push</a:t>
            </a:r>
          </a:p>
        </p:txBody>
      </p:sp>
      <p:sp>
        <p:nvSpPr>
          <p:cNvPr id="5" name="Rectangle: Rounded Corners 6">
            <a:extLst>
              <a:ext uri="{FF2B5EF4-FFF2-40B4-BE49-F238E27FC236}">
                <a16:creationId xmlns:a16="http://schemas.microsoft.com/office/drawing/2014/main" id="{264CA49D-6F4B-C4CF-E420-1104249827C0}"/>
              </a:ext>
            </a:extLst>
          </p:cNvPr>
          <p:cNvSpPr/>
          <p:nvPr/>
        </p:nvSpPr>
        <p:spPr>
          <a:xfrm>
            <a:off x="3619766" y="4466012"/>
            <a:ext cx="2558017" cy="768927"/>
          </a:xfrm>
          <a:prstGeom prst="roundRect">
            <a:avLst/>
          </a:prstGeom>
          <a:solidFill>
            <a:srgbClr val="2088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Create Infrastructure </a:t>
            </a:r>
            <a:r>
              <a:rPr lang="de-DE" dirty="0" err="1"/>
              <a:t>with</a:t>
            </a:r>
            <a:r>
              <a:rPr lang="de-DE" dirty="0"/>
              <a:t> Terraform</a:t>
            </a:r>
          </a:p>
        </p:txBody>
      </p:sp>
      <p:sp>
        <p:nvSpPr>
          <p:cNvPr id="6" name="Rectangle: Rounded Corners 7">
            <a:extLst>
              <a:ext uri="{FF2B5EF4-FFF2-40B4-BE49-F238E27FC236}">
                <a16:creationId xmlns:a16="http://schemas.microsoft.com/office/drawing/2014/main" id="{7245DBC1-1583-905A-477C-077D529C85D9}"/>
              </a:ext>
            </a:extLst>
          </p:cNvPr>
          <p:cNvSpPr/>
          <p:nvPr/>
        </p:nvSpPr>
        <p:spPr>
          <a:xfrm>
            <a:off x="7639731" y="4466009"/>
            <a:ext cx="2558015" cy="768927"/>
          </a:xfrm>
          <a:prstGeom prst="roundRect">
            <a:avLst/>
          </a:prstGeom>
          <a:solidFill>
            <a:srgbClr val="2088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Deploy </a:t>
            </a:r>
            <a:r>
              <a:rPr lang="de-DE" dirty="0" err="1"/>
              <a:t>app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docker</a:t>
            </a:r>
            <a:r>
              <a:rPr lang="de-DE" dirty="0"/>
              <a:t> </a:t>
            </a:r>
            <a:r>
              <a:rPr lang="de-DE" dirty="0" err="1"/>
              <a:t>compose</a:t>
            </a:r>
            <a:endParaRPr lang="de-DE" dirty="0"/>
          </a:p>
        </p:txBody>
      </p:sp>
      <p:cxnSp>
        <p:nvCxnSpPr>
          <p:cNvPr id="7" name="Straight Arrow Connector 11">
            <a:extLst>
              <a:ext uri="{FF2B5EF4-FFF2-40B4-BE49-F238E27FC236}">
                <a16:creationId xmlns:a16="http://schemas.microsoft.com/office/drawing/2014/main" id="{F501AB0B-B3CB-38AA-624C-ED414CEFB3A8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868704" y="4850474"/>
            <a:ext cx="751062" cy="2"/>
          </a:xfrm>
          <a:prstGeom prst="straightConnector1">
            <a:avLst/>
          </a:prstGeom>
          <a:ln>
            <a:solidFill>
              <a:srgbClr val="2088F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13">
            <a:extLst>
              <a:ext uri="{FF2B5EF4-FFF2-40B4-BE49-F238E27FC236}">
                <a16:creationId xmlns:a16="http://schemas.microsoft.com/office/drawing/2014/main" id="{15D2F7F9-D527-3673-F73F-11C0FEC9E142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6177783" y="4850473"/>
            <a:ext cx="1461948" cy="3"/>
          </a:xfrm>
          <a:prstGeom prst="straightConnector1">
            <a:avLst/>
          </a:prstGeom>
          <a:ln>
            <a:solidFill>
              <a:srgbClr val="2088F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: Rounded Corners 17">
            <a:extLst>
              <a:ext uri="{FF2B5EF4-FFF2-40B4-BE49-F238E27FC236}">
                <a16:creationId xmlns:a16="http://schemas.microsoft.com/office/drawing/2014/main" id="{433EC4C8-5652-8E37-1388-42FECF4CA3D7}"/>
              </a:ext>
            </a:extLst>
          </p:cNvPr>
          <p:cNvSpPr/>
          <p:nvPr/>
        </p:nvSpPr>
        <p:spPr>
          <a:xfrm flipH="1" flipV="1">
            <a:off x="3034753" y="3977640"/>
            <a:ext cx="7433721" cy="1594946"/>
          </a:xfrm>
          <a:prstGeom prst="roundRect">
            <a:avLst/>
          </a:prstGeom>
          <a:noFill/>
          <a:ln>
            <a:solidFill>
              <a:srgbClr val="2088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" name="Picture 19">
            <a:extLst>
              <a:ext uri="{FF2B5EF4-FFF2-40B4-BE49-F238E27FC236}">
                <a16:creationId xmlns:a16="http://schemas.microsoft.com/office/drawing/2014/main" id="{B187C7EC-CE9C-D136-07DC-CC38CA9DE4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3900" y="4123214"/>
            <a:ext cx="426720" cy="426720"/>
          </a:xfrm>
          <a:prstGeom prst="rect">
            <a:avLst/>
          </a:prstGeom>
        </p:spPr>
      </p:pic>
      <p:cxnSp>
        <p:nvCxnSpPr>
          <p:cNvPr id="19" name="Straight Arrow Connector 11">
            <a:extLst>
              <a:ext uri="{FF2B5EF4-FFF2-40B4-BE49-F238E27FC236}">
                <a16:creationId xmlns:a16="http://schemas.microsoft.com/office/drawing/2014/main" id="{2BE4D3C3-2C05-2D6B-EB00-0B569B104FB4}"/>
              </a:ext>
            </a:extLst>
          </p:cNvPr>
          <p:cNvCxnSpPr>
            <a:cxnSpLocks/>
            <a:stCxn id="5" idx="0"/>
            <a:endCxn id="20" idx="2"/>
          </p:cNvCxnSpPr>
          <p:nvPr/>
        </p:nvCxnSpPr>
        <p:spPr>
          <a:xfrm flipH="1" flipV="1">
            <a:off x="4898774" y="3300716"/>
            <a:ext cx="1" cy="1165296"/>
          </a:xfrm>
          <a:prstGeom prst="straightConnector1">
            <a:avLst/>
          </a:prstGeom>
          <a:ln>
            <a:solidFill>
              <a:srgbClr val="5C4EE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: Rounded Corners 6">
            <a:extLst>
              <a:ext uri="{FF2B5EF4-FFF2-40B4-BE49-F238E27FC236}">
                <a16:creationId xmlns:a16="http://schemas.microsoft.com/office/drawing/2014/main" id="{B811BC74-BB0A-7701-99C2-0D2003A48E60}"/>
              </a:ext>
            </a:extLst>
          </p:cNvPr>
          <p:cNvSpPr/>
          <p:nvPr/>
        </p:nvSpPr>
        <p:spPr>
          <a:xfrm>
            <a:off x="3619765" y="2531789"/>
            <a:ext cx="2558017" cy="768927"/>
          </a:xfrm>
          <a:prstGeom prst="roundRect">
            <a:avLst/>
          </a:prstGeom>
          <a:solidFill>
            <a:srgbClr val="5C4E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Create EC2 </a:t>
            </a:r>
            <a:r>
              <a:rPr lang="de-DE" dirty="0" err="1"/>
              <a:t>machine</a:t>
            </a:r>
            <a:endParaRPr lang="de-DE" dirty="0"/>
          </a:p>
        </p:txBody>
      </p:sp>
      <p:sp>
        <p:nvSpPr>
          <p:cNvPr id="21" name="Rectangle: Rounded Corners 17">
            <a:extLst>
              <a:ext uri="{FF2B5EF4-FFF2-40B4-BE49-F238E27FC236}">
                <a16:creationId xmlns:a16="http://schemas.microsoft.com/office/drawing/2014/main" id="{865E96C3-898B-ABE0-91DC-5A88AEAE32A1}"/>
              </a:ext>
            </a:extLst>
          </p:cNvPr>
          <p:cNvSpPr/>
          <p:nvPr/>
        </p:nvSpPr>
        <p:spPr>
          <a:xfrm flipH="1" flipV="1">
            <a:off x="3034754" y="1946276"/>
            <a:ext cx="3424355" cy="1594946"/>
          </a:xfrm>
          <a:prstGeom prst="roundRect">
            <a:avLst/>
          </a:prstGeom>
          <a:noFill/>
          <a:ln>
            <a:solidFill>
              <a:srgbClr val="5C4E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4" name="Picture 4">
            <a:extLst>
              <a:ext uri="{FF2B5EF4-FFF2-40B4-BE49-F238E27FC236}">
                <a16:creationId xmlns:a16="http://schemas.microsoft.com/office/drawing/2014/main" id="{F668A630-DDE5-F7FD-292A-06605BED7F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4504" y="2049410"/>
            <a:ext cx="426720" cy="482379"/>
          </a:xfrm>
          <a:prstGeom prst="rect">
            <a:avLst/>
          </a:prstGeom>
        </p:spPr>
      </p:pic>
      <p:pic>
        <p:nvPicPr>
          <p:cNvPr id="28" name="Picture 6">
            <a:extLst>
              <a:ext uri="{FF2B5EF4-FFF2-40B4-BE49-F238E27FC236}">
                <a16:creationId xmlns:a16="http://schemas.microsoft.com/office/drawing/2014/main" id="{97D45E23-90AD-A028-05E6-6586A5843E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9750" y="2094178"/>
            <a:ext cx="549008" cy="336268"/>
          </a:xfrm>
          <a:prstGeom prst="rect">
            <a:avLst/>
          </a:prstGeom>
        </p:spPr>
      </p:pic>
      <p:sp>
        <p:nvSpPr>
          <p:cNvPr id="29" name="Rectangle: Rounded Corners 6">
            <a:extLst>
              <a:ext uri="{FF2B5EF4-FFF2-40B4-BE49-F238E27FC236}">
                <a16:creationId xmlns:a16="http://schemas.microsoft.com/office/drawing/2014/main" id="{8A69E514-DFCE-BDFC-FE4E-7567049EB630}"/>
              </a:ext>
            </a:extLst>
          </p:cNvPr>
          <p:cNvSpPr/>
          <p:nvPr/>
        </p:nvSpPr>
        <p:spPr>
          <a:xfrm>
            <a:off x="7639732" y="2531789"/>
            <a:ext cx="2558017" cy="768927"/>
          </a:xfrm>
          <a:prstGeom prst="round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EC2 </a:t>
            </a:r>
            <a:r>
              <a:rPr lang="de-DE" dirty="0" err="1"/>
              <a:t>machine</a:t>
            </a:r>
            <a:endParaRPr lang="de-DE" dirty="0"/>
          </a:p>
        </p:txBody>
      </p:sp>
      <p:sp>
        <p:nvSpPr>
          <p:cNvPr id="30" name="Rectangle: Rounded Corners 17">
            <a:extLst>
              <a:ext uri="{FF2B5EF4-FFF2-40B4-BE49-F238E27FC236}">
                <a16:creationId xmlns:a16="http://schemas.microsoft.com/office/drawing/2014/main" id="{C3D25223-D404-A957-180D-7C74A93E192A}"/>
              </a:ext>
            </a:extLst>
          </p:cNvPr>
          <p:cNvSpPr/>
          <p:nvPr/>
        </p:nvSpPr>
        <p:spPr>
          <a:xfrm flipH="1" flipV="1">
            <a:off x="7044120" y="1946276"/>
            <a:ext cx="3424355" cy="1594946"/>
          </a:xfrm>
          <a:prstGeom prst="roundRect">
            <a:avLst/>
          </a:prstGeom>
          <a:noFill/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1" name="Straight Arrow Connector 11">
            <a:extLst>
              <a:ext uri="{FF2B5EF4-FFF2-40B4-BE49-F238E27FC236}">
                <a16:creationId xmlns:a16="http://schemas.microsoft.com/office/drawing/2014/main" id="{227B2E06-2BE5-7007-A654-EBE79D0F9520}"/>
              </a:ext>
            </a:extLst>
          </p:cNvPr>
          <p:cNvCxnSpPr>
            <a:cxnSpLocks/>
            <a:stCxn id="20" idx="3"/>
            <a:endCxn id="29" idx="1"/>
          </p:cNvCxnSpPr>
          <p:nvPr/>
        </p:nvCxnSpPr>
        <p:spPr>
          <a:xfrm>
            <a:off x="6177782" y="2916253"/>
            <a:ext cx="1461950" cy="0"/>
          </a:xfrm>
          <a:prstGeom prst="straightConnector1">
            <a:avLst/>
          </a:prstGeom>
          <a:ln>
            <a:solidFill>
              <a:srgbClr val="FF9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11">
            <a:extLst>
              <a:ext uri="{FF2B5EF4-FFF2-40B4-BE49-F238E27FC236}">
                <a16:creationId xmlns:a16="http://schemas.microsoft.com/office/drawing/2014/main" id="{0939BA32-55A3-5025-F860-5D4857282D4C}"/>
              </a:ext>
            </a:extLst>
          </p:cNvPr>
          <p:cNvCxnSpPr>
            <a:cxnSpLocks/>
            <a:stCxn id="6" idx="0"/>
            <a:endCxn id="29" idx="2"/>
          </p:cNvCxnSpPr>
          <p:nvPr/>
        </p:nvCxnSpPr>
        <p:spPr>
          <a:xfrm flipV="1">
            <a:off x="8918739" y="3300716"/>
            <a:ext cx="2" cy="1165293"/>
          </a:xfrm>
          <a:prstGeom prst="straightConnector1">
            <a:avLst/>
          </a:prstGeom>
          <a:ln>
            <a:solidFill>
              <a:srgbClr val="FF9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hteck 2">
            <a:extLst>
              <a:ext uri="{FF2B5EF4-FFF2-40B4-BE49-F238E27FC236}">
                <a16:creationId xmlns:a16="http://schemas.microsoft.com/office/drawing/2014/main" id="{6EEB4DD0-E328-9220-C30A-35E53E4C7453}"/>
              </a:ext>
            </a:extLst>
          </p:cNvPr>
          <p:cNvSpPr/>
          <p:nvPr/>
        </p:nvSpPr>
        <p:spPr>
          <a:xfrm>
            <a:off x="763327" y="3886229"/>
            <a:ext cx="10122009" cy="2248483"/>
          </a:xfrm>
          <a:prstGeom prst="rect">
            <a:avLst/>
          </a:prstGeom>
          <a:solidFill>
            <a:schemeClr val="bg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814D3013-1923-2DCD-A95E-6FA7FDC431EF}"/>
              </a:ext>
            </a:extLst>
          </p:cNvPr>
          <p:cNvSpPr/>
          <p:nvPr/>
        </p:nvSpPr>
        <p:spPr>
          <a:xfrm>
            <a:off x="6844369" y="1846038"/>
            <a:ext cx="3901927" cy="2040191"/>
          </a:xfrm>
          <a:prstGeom prst="rect">
            <a:avLst/>
          </a:prstGeom>
          <a:solidFill>
            <a:schemeClr val="bg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3" name="Picture 4">
            <a:extLst>
              <a:ext uri="{FF2B5EF4-FFF2-40B4-BE49-F238E27FC236}">
                <a16:creationId xmlns:a16="http://schemas.microsoft.com/office/drawing/2014/main" id="{C4ABF16F-8FF6-B4B3-DF9B-9E021A1624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74650" y="417951"/>
            <a:ext cx="1079150" cy="1219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8446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ahnschrift">
      <a:majorFont>
        <a:latin typeface="Bahnschrift SemiBold SemiConden"/>
        <a:ea typeface=""/>
        <a:cs typeface=""/>
      </a:majorFont>
      <a:minorFont>
        <a:latin typeface="Bahnschrift Light Semi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739</Words>
  <Application>Microsoft Office PowerPoint</Application>
  <PresentationFormat>Breitbild</PresentationFormat>
  <Paragraphs>152</Paragraphs>
  <Slides>30</Slides>
  <Notes>10</Notes>
  <HiddenSlides>6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30</vt:i4>
      </vt:variant>
    </vt:vector>
  </HeadingPairs>
  <TitlesOfParts>
    <vt:vector size="37" baseType="lpstr">
      <vt:lpstr>Arial</vt:lpstr>
      <vt:lpstr>Bahnschrift Light SemiCondensed</vt:lpstr>
      <vt:lpstr>Bahnschrift SemiBold SemiConden</vt:lpstr>
      <vt:lpstr>Calibri</vt:lpstr>
      <vt:lpstr>Calibri Light</vt:lpstr>
      <vt:lpstr>Office</vt:lpstr>
      <vt:lpstr>Office Theme</vt:lpstr>
      <vt:lpstr>Docker Compose App in the Cloud</vt:lpstr>
      <vt:lpstr>Contents</vt:lpstr>
      <vt:lpstr>Basic Idea &amp; Tools</vt:lpstr>
      <vt:lpstr>Starting Point</vt:lpstr>
      <vt:lpstr>Basic Idea</vt:lpstr>
      <vt:lpstr>GitHub Actions</vt:lpstr>
      <vt:lpstr>GitHub Actions</vt:lpstr>
      <vt:lpstr>hello_world.yml</vt:lpstr>
      <vt:lpstr>Terraform</vt:lpstr>
      <vt:lpstr>Terraform</vt:lpstr>
      <vt:lpstr>AWS</vt:lpstr>
      <vt:lpstr>AWS</vt:lpstr>
      <vt:lpstr>Solution</vt:lpstr>
      <vt:lpstr>Critical Points</vt:lpstr>
      <vt:lpstr>Critical Points</vt:lpstr>
      <vt:lpstr>Critical Points</vt:lpstr>
      <vt:lpstr>Critical Points</vt:lpstr>
      <vt:lpstr>Solution 1</vt:lpstr>
      <vt:lpstr>PowerPoint-Präsentation</vt:lpstr>
      <vt:lpstr>Solution 2</vt:lpstr>
      <vt:lpstr>PowerPoint-Präsentation</vt:lpstr>
      <vt:lpstr>PowerPoint-Präsentation</vt:lpstr>
      <vt:lpstr>PowerPoint-Präsentation</vt:lpstr>
      <vt:lpstr>Working Demo</vt:lpstr>
      <vt:lpstr>https://gitlab.inf.unibz.it/Jana.Karas/cloud-computing-project</vt:lpstr>
      <vt:lpstr>Possible Improvement</vt:lpstr>
      <vt:lpstr>One EC2 instance per container </vt:lpstr>
      <vt:lpstr>One EC2 instance per container </vt:lpstr>
      <vt:lpstr>Solution 1</vt:lpstr>
      <vt:lpstr>Solution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Providers</dc:title>
  <dc:creator>Karas Jana (Student Com21)</dc:creator>
  <cp:lastModifiedBy>Karas Jana (Student Com21)</cp:lastModifiedBy>
  <cp:revision>116</cp:revision>
  <dcterms:created xsi:type="dcterms:W3CDTF">2022-04-29T05:39:56Z</dcterms:created>
  <dcterms:modified xsi:type="dcterms:W3CDTF">2022-05-13T13:26:44Z</dcterms:modified>
</cp:coreProperties>
</file>