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88" r:id="rId4"/>
    <p:sldId id="270" r:id="rId5"/>
    <p:sldId id="298" r:id="rId6"/>
    <p:sldId id="308" r:id="rId7"/>
    <p:sldId id="310" r:id="rId8"/>
    <p:sldId id="258" r:id="rId9"/>
    <p:sldId id="325" r:id="rId10"/>
    <p:sldId id="312" r:id="rId11"/>
    <p:sldId id="299" r:id="rId12"/>
    <p:sldId id="313" r:id="rId13"/>
    <p:sldId id="307" r:id="rId14"/>
    <p:sldId id="272" r:id="rId15"/>
    <p:sldId id="314" r:id="rId16"/>
    <p:sldId id="316" r:id="rId17"/>
    <p:sldId id="318" r:id="rId18"/>
    <p:sldId id="309" r:id="rId19"/>
    <p:sldId id="315" r:id="rId20"/>
    <p:sldId id="321" r:id="rId21"/>
    <p:sldId id="317" r:id="rId22"/>
    <p:sldId id="322" r:id="rId23"/>
    <p:sldId id="304" r:id="rId24"/>
    <p:sldId id="302" r:id="rId25"/>
    <p:sldId id="324" r:id="rId26"/>
    <p:sldId id="319" r:id="rId27"/>
    <p:sldId id="326" r:id="rId28"/>
    <p:sldId id="323" r:id="rId29"/>
    <p:sldId id="320" r:id="rId30"/>
    <p:sldId id="300" r:id="rId31"/>
    <p:sldId id="303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5C4EE5"/>
    <a:srgbClr val="FF9900"/>
    <a:srgbClr val="516482"/>
    <a:srgbClr val="FF3399"/>
    <a:srgbClr val="2088FE"/>
    <a:srgbClr val="E6E6E6"/>
    <a:srgbClr val="FFCCCC"/>
    <a:srgbClr val="E7FE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698" autoAdjust="0"/>
  </p:normalViewPr>
  <p:slideViewPr>
    <p:cSldViewPr snapToGrid="0">
      <p:cViewPr varScale="1">
        <p:scale>
          <a:sx n="60" d="100"/>
          <a:sy n="60" d="100"/>
        </p:scale>
        <p:origin x="5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AD5C-F1F8-43FF-B1E4-442C6F91B49A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6870D-EDE0-4065-9108-FF08285B4E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0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Point out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via a Message Queue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):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AWS </a:t>
            </a:r>
            <a:r>
              <a:rPr lang="de-DE" dirty="0" err="1"/>
              <a:t>Elastic</a:t>
            </a:r>
            <a:r>
              <a:rPr lang="de-DE" dirty="0"/>
              <a:t> Container Service </a:t>
            </a:r>
            <a:r>
              <a:rPr lang="de-DE" dirty="0" err="1"/>
              <a:t>or</a:t>
            </a:r>
            <a:r>
              <a:rPr lang="de-DE" dirty="0"/>
              <a:t> Lambda)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ami</a:t>
            </a:r>
            <a:r>
              <a:rPr lang="de-DE" dirty="0"/>
              <a:t>, </a:t>
            </a:r>
            <a:r>
              <a:rPr lang="de-DE" dirty="0" err="1"/>
              <a:t>instance</a:t>
            </a:r>
            <a:r>
              <a:rPr lang="de-DE" dirty="0"/>
              <a:t> type and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7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Elastic</a:t>
            </a:r>
            <a:r>
              <a:rPr lang="de-DE" dirty="0"/>
              <a:t> IP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3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4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EC2 </a:t>
            </a:r>
            <a:r>
              <a:rPr lang="de-DE" dirty="0" err="1"/>
              <a:t>machine</a:t>
            </a:r>
            <a:r>
              <a:rPr lang="de-DE" dirty="0"/>
              <a:t>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shutting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EC2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74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401B7-86D3-4F3B-A8F1-31F1C528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6A30-A089-4984-9881-0411C656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8666E-808E-4F11-A4CA-BE0B14F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AAB0-D37E-43EF-9958-D0182DE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21C39-B11D-4C3F-A8B0-F27C94D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956C-21A9-4E26-A95F-5FAE52A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2FA1-ACFD-43DB-8311-450DC94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D157-456C-4C74-9D48-636953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8BAE9-BF8F-4900-A826-B5C9BD0C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B6D4-4924-4C6B-9946-D73E8E8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1006A0-D161-472C-8859-88B7217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E6180-B3A3-4522-91BE-12BDD4CB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23B9-4F34-44F9-9C72-DC8697A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28536-5298-41DA-8632-A0DB4D2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81D15-2643-44FC-96E4-3EC2FDD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3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1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1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AFB46BB-E630-52D1-0BED-079D4738DE9D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FE51A-5B9F-4380-8E10-C5CBFDF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6D49-B261-4DAF-94F8-CD17896A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700A7-EE52-4346-B2B4-9D3B85F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35BCC-3E06-4614-A9C9-2FA5849F9F0F}" type="datetimeFigureOut">
              <a:rPr lang="de-DE" smtClean="0"/>
              <a:pPr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6C94-1E66-4795-A6CC-61AFFEF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Cloud Computing – Jördis Krieger &amp; Jana Karas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FA4B4-7E02-4E15-B7B0-A862A0E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E1514-0941-4E58-8ADF-3E33D2A7C7A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CC9FA-858F-448E-9230-326CBA4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187D7-3941-405E-B68B-2B0D6A49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60B-453E-4546-B748-6DA3AD70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771D-D5DE-446B-A22D-E4DA077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0856-1C5D-45BA-9704-D10F259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49309-CE20-4A1A-8CCF-47DE538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AB836-7EAE-4297-8FF7-E281A90F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39BCE-E794-4969-8CF1-24482C5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6838-2654-4AB3-9C66-D5298B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F1BC1-5734-4B92-9D49-70199F7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FAC90-AB59-40A5-8E37-ACB221E5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E9DBA-E0C2-4BE0-903F-467A7DC0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95818-8667-480C-8434-0A6E5500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D0255-83F1-4409-A630-1F0A035C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66AB2-8C81-49F0-AA55-FB9D5B2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9F290-1DAD-4D31-9950-A337507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B49EC-F270-43C1-833F-B97D5691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27F8F-BB5F-45E1-B803-D9ECA6D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48A64-397A-4BAB-935E-9EBDBD3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520F6-FA25-49CE-996C-1C3DAF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3FC1D-57A8-4859-8310-519124E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56815C-D385-4CC0-93B7-E519CC5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D6A372-4D26-4678-B5EE-14BC7C04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CB4B5-5765-45EE-A096-C423F8F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650236-6B12-4E45-B123-85A38EDE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2F51C-90DE-4774-9177-F3CD5F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0C95-E88E-4AB7-8FBD-700971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1AA5-BE8B-4AC6-9F84-BC5404CE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AAE7E-B7BF-4133-8605-12B1962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5C3B7-6F41-430B-A1EF-862B9C7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B244-C759-49C6-A0E3-1A9FD30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E872-812F-483D-9E6B-F4F01D6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0DA0-1302-4B95-9C22-1F27EE4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7B27F-0E1B-41C4-B5E6-B4C2FE4D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1A42D-8E0B-4377-AC93-CA81B55A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DD683-78DE-42AE-9C7D-A75F72A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A2EA0-F8E0-4D77-8370-61D93AD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A62B2-5E63-4745-B8CA-FCCFFB25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55F3A-4FDC-41EC-B03C-13DAF2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1088-70B2-4F3B-8DD3-D3454872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B77A0-83A6-4FD5-BE0F-BDD3190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AD8E7-2136-41FD-B4B1-E0B66918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7B1C-7CA5-43B7-BE4B-89A53E3A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9.svg"/><Relationship Id="rId7" Type="http://schemas.openxmlformats.org/officeDocument/2006/relationships/image" Target="../media/image2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F2DDAE4-44C0-2C09-7CAF-66AA18051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2"/>
          <a:stretch/>
        </p:blipFill>
        <p:spPr>
          <a:xfrm>
            <a:off x="4680665" y="3429000"/>
            <a:ext cx="8258833" cy="4997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2" y="868362"/>
            <a:ext cx="10396331" cy="2387600"/>
          </a:xfrm>
        </p:spPr>
        <p:txBody>
          <a:bodyPr/>
          <a:lstStyle/>
          <a:p>
            <a:r>
              <a:rPr lang="en-US" dirty="0"/>
              <a:t>Docker Compose App in the Cloud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7ABDA-D6B1-4654-A1BD-79BB48ED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121709"/>
            <a:ext cx="9144000" cy="1655762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Greta Piliponytė, Jana Karas, Jördis Krieger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0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to automatically build, change, and version public 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F30E-69FD-408B-9A66-26E23FCA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409AD2-EC87-FFBD-FDBA-2EC7012E4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52" y="3283888"/>
            <a:ext cx="6076095" cy="17524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64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2740769" y="1836262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8A139B5-3B63-4EFF-59AF-FB999461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753" y="449702"/>
            <a:ext cx="1862047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Compute Cloud (EC2) to deploy </a:t>
            </a:r>
            <a:r>
              <a:rPr lang="en-US"/>
              <a:t>our application</a:t>
            </a:r>
          </a:p>
          <a:p>
            <a:pPr lvl="1"/>
            <a:r>
              <a:rPr lang="en-US"/>
              <a:t>Security groups</a:t>
            </a:r>
          </a:p>
          <a:p>
            <a:pPr lvl="1"/>
            <a:r>
              <a:rPr lang="en-US"/>
              <a:t>Elastic IP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1E508-A52A-4971-A179-36A48ADF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EBDAD-1FD3-B40A-87C5-9B67DBCF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13" y="3360266"/>
            <a:ext cx="9944173" cy="23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7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1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160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11084" y="4381332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6084747" y="4381331"/>
            <a:ext cx="2256248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8896041" y="4385329"/>
            <a:ext cx="2558014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727297" y="3948467"/>
            <a:ext cx="8997484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</p:cNvCxnSpPr>
          <p:nvPr/>
        </p:nvCxnSpPr>
        <p:spPr>
          <a:xfrm flipV="1">
            <a:off x="6615647" y="3237106"/>
            <a:ext cx="0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4777686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4192675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25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56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889603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8300426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7335703" y="2852643"/>
            <a:ext cx="1560335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H="1" flipV="1">
            <a:off x="10175047" y="3237106"/>
            <a:ext cx="1" cy="114822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70D14B7E-B2E8-D44D-9F76-43A117366100}"/>
              </a:ext>
            </a:extLst>
          </p:cNvPr>
          <p:cNvSpPr/>
          <p:nvPr/>
        </p:nvSpPr>
        <p:spPr>
          <a:xfrm>
            <a:off x="3429827" y="4381332"/>
            <a:ext cx="2153842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dockerhub</a:t>
            </a:r>
            <a:endParaRPr lang="de-DE" dirty="0"/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D9F0D3DE-92F8-BAFA-2875-037DC3C725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40995" y="4765795"/>
            <a:ext cx="555046" cy="3998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13">
            <a:extLst>
              <a:ext uri="{FF2B5EF4-FFF2-40B4-BE49-F238E27FC236}">
                <a16:creationId xmlns:a16="http://schemas.microsoft.com/office/drawing/2014/main" id="{A8015AE6-938D-9FA1-9EBD-F3A6AB72FA35}"/>
              </a:ext>
            </a:extLst>
          </p:cNvPr>
          <p:cNvCxnSpPr>
            <a:cxnSpLocks/>
          </p:cNvCxnSpPr>
          <p:nvPr/>
        </p:nvCxnSpPr>
        <p:spPr>
          <a:xfrm>
            <a:off x="5583669" y="4765795"/>
            <a:ext cx="541875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13">
            <a:extLst>
              <a:ext uri="{FF2B5EF4-FFF2-40B4-BE49-F238E27FC236}">
                <a16:creationId xmlns:a16="http://schemas.microsoft.com/office/drawing/2014/main" id="{3540DC38-4A95-BC65-75B7-CE5BB359397D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615194" y="4765796"/>
            <a:ext cx="814633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069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7958CC-0830-D63A-2BC6-C0B189A4BC9F}"/>
              </a:ext>
            </a:extLst>
          </p:cNvPr>
          <p:cNvSpPr txBox="1"/>
          <p:nvPr/>
        </p:nvSpPr>
        <p:spPr>
          <a:xfrm>
            <a:off x="6965343" y="2725695"/>
            <a:ext cx="471512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</a:t>
            </a:r>
            <a:r>
              <a:rPr lang="de-DE" dirty="0">
                <a:latin typeface="+mj-lt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install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docker</a:t>
            </a:r>
            <a:r>
              <a:rPr lang="de-DE" dirty="0">
                <a:latin typeface="+mj-lt"/>
              </a:rPr>
              <a:t> &amp;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put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containers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start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application</a:t>
            </a:r>
            <a:r>
              <a:rPr lang="de-DE" dirty="0">
                <a:latin typeface="+mj-lt"/>
              </a:rPr>
              <a:t> via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up</a:t>
            </a:r>
            <a:r>
              <a:rPr lang="de-DE" dirty="0">
                <a:latin typeface="+mj-lt"/>
              </a:rPr>
              <a:t>?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3B13FD-5A14-A2A1-D001-6EA7953F3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534" y="2362197"/>
            <a:ext cx="6269107" cy="24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1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6199A442-C040-E2A2-6523-D9500BEF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036" y="2786037"/>
            <a:ext cx="7941076" cy="3114784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8501" y="1690688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108174" y="2337019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9692409" y="4829676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pic>
        <p:nvPicPr>
          <p:cNvPr id="43" name="Grafik 42" descr="Pfeil: Kurve im Uhrzeigersinn">
            <a:extLst>
              <a:ext uri="{FF2B5EF4-FFF2-40B4-BE49-F238E27FC236}">
                <a16:creationId xmlns:a16="http://schemas.microsoft.com/office/drawing/2014/main" id="{F1BDDEB8-7110-E081-F645-DB8C0B756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08384">
            <a:off x="8753248" y="485282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364547" y="2501226"/>
            <a:ext cx="261314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app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via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github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.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zip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-Link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55667" flipV="1">
            <a:off x="8400605" y="2487667"/>
            <a:ext cx="914400" cy="9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321A6-B27A-FCAB-B7CD-310195D9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01025-991A-F00D-93BA-8D3A9A36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DE989-020E-E6E4-E856-813516B7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82" y="365125"/>
            <a:ext cx="89628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941A-6BA6-4874-8167-DE2F3CDE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and Tools</a:t>
            </a:r>
          </a:p>
          <a:p>
            <a:r>
              <a:rPr lang="de-DE" dirty="0" err="1"/>
              <a:t>Our</a:t>
            </a:r>
            <a:r>
              <a:rPr lang="de-DE" dirty="0"/>
              <a:t> Solution</a:t>
            </a:r>
          </a:p>
          <a:p>
            <a:r>
              <a:rPr lang="de-DE" dirty="0"/>
              <a:t>Working Demo</a:t>
            </a:r>
          </a:p>
          <a:p>
            <a:r>
              <a:rPr lang="de-DE" dirty="0"/>
              <a:t>Possible </a:t>
            </a:r>
            <a:r>
              <a:rPr lang="de-DE" dirty="0" err="1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72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33AA050-33BC-ADA8-560D-587E2ED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132" y="2762514"/>
            <a:ext cx="9454226" cy="32179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0599" y="1639751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10372992" y="4828059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253025" y="1273196"/>
            <a:ext cx="261314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composefile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database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files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scp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, and do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-images</a:t>
            </a: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8605" flipV="1">
            <a:off x="8475480" y="2046821"/>
            <a:ext cx="914400" cy="933703"/>
          </a:xfrm>
          <a:prstGeom prst="rect">
            <a:avLst/>
          </a:prstGeom>
        </p:spPr>
      </p:pic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100272" y="2281464"/>
            <a:ext cx="914400" cy="914400"/>
          </a:xfrm>
          <a:prstGeom prst="rect">
            <a:avLst/>
          </a:prstGeom>
        </p:spPr>
      </p:pic>
      <p:pic>
        <p:nvPicPr>
          <p:cNvPr id="12" name="Grafik 11" descr="Pfeil: Kurve im Uhrzeigersinn">
            <a:extLst>
              <a:ext uri="{FF2B5EF4-FFF2-40B4-BE49-F238E27FC236}">
                <a16:creationId xmlns:a16="http://schemas.microsoft.com/office/drawing/2014/main" id="{3885A69E-1144-105D-A882-2A31C7FAD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08384">
            <a:off x="9533181" y="477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58C91-19AA-8C26-FF2D-FB4E99CF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0FCECD-0788-ABC3-E9C1-7BEF15A4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E7E60F-208E-42B0-52E7-8E0F87AA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47" y="365125"/>
            <a:ext cx="9044905" cy="57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AC98668-C192-06C0-8E13-7ABE2714E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06" y="213836"/>
            <a:ext cx="9937788" cy="63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2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Working Demo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… 🦄</a:t>
            </a:r>
          </a:p>
        </p:txBody>
      </p:sp>
    </p:spTree>
    <p:extLst>
      <p:ext uri="{BB962C8B-B14F-4D97-AF65-F5344CB8AC3E}">
        <p14:creationId xmlns:p14="http://schemas.microsoft.com/office/powerpoint/2010/main" val="3888514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464"/>
            <a:ext cx="9144000" cy="2387600"/>
          </a:xfrm>
        </p:spPr>
        <p:txBody>
          <a:bodyPr>
            <a:normAutofit/>
          </a:bodyPr>
          <a:lstStyle/>
          <a:p>
            <a:r>
              <a:rPr lang="de-DE" sz="2800" dirty="0"/>
              <a:t>https://github.com/janakaras/docker-in-the-cloud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CBC996-5DE8-D3B6-4865-A2B9DF39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3858" y="4133532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9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Challenges &amp; </a:t>
            </a:r>
            <a:r>
              <a:rPr lang="de-DE" dirty="0" err="1"/>
              <a:t>Improvement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6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2176D-1400-A5D5-981A-F3BF62D6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86F06B0-8B35-CFA3-466D-DC451C0DF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12017"/>
              </p:ext>
            </p:extLst>
          </p:nvPr>
        </p:nvGraphicFramePr>
        <p:xfrm>
          <a:off x="838197" y="2345635"/>
          <a:ext cx="10515597" cy="270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27800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795544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20965873"/>
                    </a:ext>
                  </a:extLst>
                </a:gridCol>
              </a:tblGrid>
              <a:tr h="900352"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35258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Terraform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+mj-lt"/>
                        </a:rPr>
                        <a:t>User_data</a:t>
                      </a:r>
                      <a:r>
                        <a:rPr lang="de-DE" sz="2000" dirty="0">
                          <a:latin typeface="+mj-lt"/>
                        </a:rPr>
                        <a:t>, SSH and EIP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Security Rules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79650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Use Terraform Remote 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User_data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initialization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, SSH and EIP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updating</a:t>
                      </a:r>
                      <a:endParaRPr lang="de-DE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Security Group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that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opens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port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5004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1868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519B49-320A-8B88-F61A-A31CAE81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35" y="2369488"/>
            <a:ext cx="720521" cy="81450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075A592-90D6-DFA4-30D4-FBFE9ECFA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308" y="2447009"/>
            <a:ext cx="1099384" cy="673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F519A-F8DF-BEBC-297D-932C40BF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56" y="2431845"/>
            <a:ext cx="1099384" cy="6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12337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Lots of </a:t>
                      </a:r>
                      <a:r>
                        <a:rPr lang="de-DE" sz="2400" dirty="0" err="1"/>
                        <a:t>virtualization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layers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can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lead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problems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Database </a:t>
                      </a:r>
                      <a:r>
                        <a:rPr lang="de-DE" sz="2400" dirty="0" err="1"/>
                        <a:t>synchronization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is</a:t>
                      </a:r>
                      <a:r>
                        <a:rPr lang="de-DE" sz="2400" dirty="0"/>
                        <a:t> not possible </a:t>
                      </a:r>
                      <a:r>
                        <a:rPr lang="de-DE" sz="2400" dirty="0" err="1"/>
                        <a:t>when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using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Autoscaling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Not (</a:t>
                      </a:r>
                      <a:r>
                        <a:rPr lang="de-DE" sz="2400" dirty="0" err="1"/>
                        <a:t>easily</a:t>
                      </a:r>
                      <a:r>
                        <a:rPr lang="de-DE" sz="2400" dirty="0"/>
                        <a:t>) possible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use</a:t>
                      </a:r>
                      <a:r>
                        <a:rPr lang="de-DE" sz="2400" dirty="0"/>
                        <a:t> AWS Lambda </a:t>
                      </a:r>
                      <a:r>
                        <a:rPr lang="de-DE" sz="2400" dirty="0" err="1"/>
                        <a:t>or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Beanstalk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954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57541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Improvement</a:t>
                      </a:r>
                      <a:endParaRPr lang="de-DE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F12E16E-1C64-E727-7878-B20C3CFD1324}"/>
              </a:ext>
            </a:extLst>
          </p:cNvPr>
          <p:cNvGrpSpPr/>
          <p:nvPr/>
        </p:nvGrpSpPr>
        <p:grpSpPr>
          <a:xfrm>
            <a:off x="6805548" y="2787736"/>
            <a:ext cx="1758749" cy="1075010"/>
            <a:chOff x="6287971" y="2765471"/>
            <a:chExt cx="1758749" cy="1075010"/>
          </a:xfrm>
        </p:grpSpPr>
        <p:sp>
          <p:nvSpPr>
            <p:cNvPr id="22" name="Rectangle: Rounded Corners 17">
              <a:extLst>
                <a:ext uri="{FF2B5EF4-FFF2-40B4-BE49-F238E27FC236}">
                  <a16:creationId xmlns:a16="http://schemas.microsoft.com/office/drawing/2014/main" id="{5BED2B1B-A525-5DC3-667E-B41F3BF4DA77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4FB1E0D-BC16-30BC-742B-5ECF86D4838A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A97BBE8-7021-5BF7-E2C7-A7575BE51C1C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25" name="Rectangle: Rounded Corners 17">
                <a:extLst>
                  <a:ext uri="{FF2B5EF4-FFF2-40B4-BE49-F238E27FC236}">
                    <a16:creationId xmlns:a16="http://schemas.microsoft.com/office/drawing/2014/main" id="{D0D42745-3B22-4C28-EF0C-FEC89E90114B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12B7DB6-1F5C-D2FC-1EB6-2E18E1E41B98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EA184F9-64E9-E6D0-0320-74D420A37A0B}"/>
              </a:ext>
            </a:extLst>
          </p:cNvPr>
          <p:cNvSpPr txBox="1"/>
          <p:nvPr/>
        </p:nvSpPr>
        <p:spPr>
          <a:xfrm>
            <a:off x="6542942" y="5438333"/>
            <a:ext cx="43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and Communication: Find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other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method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9BC7E76-92AC-D3EA-FCA4-DDEFCBC7ACED}"/>
              </a:ext>
            </a:extLst>
          </p:cNvPr>
          <p:cNvGrpSpPr/>
          <p:nvPr/>
        </p:nvGrpSpPr>
        <p:grpSpPr>
          <a:xfrm>
            <a:off x="8994804" y="2988359"/>
            <a:ext cx="1758749" cy="1075010"/>
            <a:chOff x="6287971" y="2765471"/>
            <a:chExt cx="1758749" cy="1075010"/>
          </a:xfrm>
        </p:grpSpPr>
        <p:sp>
          <p:nvSpPr>
            <p:cNvPr id="39" name="Rectangle: Rounded Corners 17">
              <a:extLst>
                <a:ext uri="{FF2B5EF4-FFF2-40B4-BE49-F238E27FC236}">
                  <a16:creationId xmlns:a16="http://schemas.microsoft.com/office/drawing/2014/main" id="{DE75EBA1-FC97-226E-6103-67D0E7D16C44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CE97ECA-AE94-BCC6-3431-CE5457F9B2BE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9E6654A2-0EDD-8EC6-223B-754C2261BF04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2" name="Rectangle: Rounded Corners 17">
                <a:extLst>
                  <a:ext uri="{FF2B5EF4-FFF2-40B4-BE49-F238E27FC236}">
                    <a16:creationId xmlns:a16="http://schemas.microsoft.com/office/drawing/2014/main" id="{8F8228AF-4D0E-1B90-AD56-BCE6520E7095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380C25F-FF5C-A615-7C5A-7F96CD5B453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072F6A1-D9C6-14F2-BC17-3055808346E6}"/>
              </a:ext>
            </a:extLst>
          </p:cNvPr>
          <p:cNvGrpSpPr/>
          <p:nvPr/>
        </p:nvGrpSpPr>
        <p:grpSpPr>
          <a:xfrm>
            <a:off x="7231708" y="4063142"/>
            <a:ext cx="1758749" cy="1075010"/>
            <a:chOff x="6287971" y="2765471"/>
            <a:chExt cx="1758749" cy="1075010"/>
          </a:xfrm>
        </p:grpSpPr>
        <p:sp>
          <p:nvSpPr>
            <p:cNvPr id="45" name="Rectangle: Rounded Corners 17">
              <a:extLst>
                <a:ext uri="{FF2B5EF4-FFF2-40B4-BE49-F238E27FC236}">
                  <a16:creationId xmlns:a16="http://schemas.microsoft.com/office/drawing/2014/main" id="{3FD74779-274A-A921-5186-31BB6C6EDD52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0B6CB87-ED0D-6226-7EED-C6418D0C0493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3FF6E01-BE48-27D5-69E8-0545CD7D298A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8" name="Rectangle: Rounded Corners 17">
                <a:extLst>
                  <a:ext uri="{FF2B5EF4-FFF2-40B4-BE49-F238E27FC236}">
                    <a16:creationId xmlns:a16="http://schemas.microsoft.com/office/drawing/2014/main" id="{DA2AE152-2CD4-F97D-3DA1-F2E7E8B23591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52D5686-919D-E4BA-15D8-1F25BF2931E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id="{FBFBF6B4-0B3E-D136-6148-F1BBE074626C}"/>
              </a:ext>
            </a:extLst>
          </p:cNvPr>
          <p:cNvSpPr/>
          <p:nvPr/>
        </p:nvSpPr>
        <p:spPr>
          <a:xfrm rot="10800000" flipH="1" flipV="1">
            <a:off x="9280948" y="4344937"/>
            <a:ext cx="1758749" cy="107501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F08CFF7-54AB-DD47-C094-C3040AEFEC19}"/>
              </a:ext>
            </a:extLst>
          </p:cNvPr>
          <p:cNvSpPr txBox="1"/>
          <p:nvPr/>
        </p:nvSpPr>
        <p:spPr>
          <a:xfrm>
            <a:off x="9308053" y="4363322"/>
            <a:ext cx="11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pic>
        <p:nvPicPr>
          <p:cNvPr id="52" name="Grafik 51" descr="Datenbank">
            <a:extLst>
              <a:ext uri="{FF2B5EF4-FFF2-40B4-BE49-F238E27FC236}">
                <a16:creationId xmlns:a16="http://schemas.microsoft.com/office/drawing/2014/main" id="{594A872B-D77F-F6E3-5C59-5E8602B1D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8028" y="4582477"/>
            <a:ext cx="599929" cy="5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1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Deployment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link: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1) Installation of Docker and Docker </a:t>
            </a:r>
            <a:r>
              <a:rPr lang="de-DE" dirty="0" err="1"/>
              <a:t>Compose</a:t>
            </a:r>
            <a:r>
              <a:rPr lang="de-DE" dirty="0"/>
              <a:t> SSH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endParaRPr lang="de-DE" dirty="0"/>
          </a:p>
          <a:p>
            <a:pPr lvl="1"/>
            <a:r>
              <a:rPr lang="de-DE" dirty="0"/>
              <a:t>Installation of Docker and Docker </a:t>
            </a:r>
            <a:r>
              <a:rPr lang="de-DE" dirty="0" err="1"/>
              <a:t>Compose</a:t>
            </a:r>
            <a:r>
              <a:rPr lang="de-DE" dirty="0"/>
              <a:t> on EC2</a:t>
            </a:r>
          </a:p>
          <a:p>
            <a:pPr lvl="1"/>
            <a:r>
              <a:rPr lang="de-DE" dirty="0"/>
              <a:t>Upload of </a:t>
            </a:r>
            <a:r>
              <a:rPr lang="de-DE" dirty="0" err="1"/>
              <a:t>application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 </a:t>
            </a:r>
            <a:r>
              <a:rPr lang="de-DE" dirty="0" err="1"/>
              <a:t>from</a:t>
            </a:r>
            <a:r>
              <a:rPr lang="de-DE" dirty="0"/>
              <a:t> GitHub Repo </a:t>
            </a:r>
            <a:r>
              <a:rPr lang="de-DE" dirty="0" err="1"/>
              <a:t>to</a:t>
            </a:r>
            <a:r>
              <a:rPr lang="de-DE" dirty="0"/>
              <a:t> EC2</a:t>
            </a:r>
          </a:p>
          <a:p>
            <a:pPr lvl="1"/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 EC2</a:t>
            </a:r>
          </a:p>
        </p:txBody>
      </p:sp>
    </p:spTree>
    <p:extLst>
      <p:ext uri="{BB962C8B-B14F-4D97-AF65-F5344CB8AC3E}">
        <p14:creationId xmlns:p14="http://schemas.microsoft.com/office/powerpoint/2010/main" val="36536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&amp; Tools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4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2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DockerHub: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1. workflow</a:t>
            </a:r>
          </a:p>
          <a:p>
            <a:pPr lvl="2"/>
            <a:r>
              <a:rPr lang="de-DE"/>
              <a:t>Push images to DockerHub</a:t>
            </a:r>
          </a:p>
          <a:p>
            <a:pPr lvl="1"/>
            <a:r>
              <a:rPr lang="de-DE"/>
              <a:t>2. workflow:</a:t>
            </a:r>
          </a:p>
          <a:p>
            <a:pPr lvl="2"/>
            <a:r>
              <a:rPr lang="de-DE"/>
              <a:t>SSH to access EC2 instance</a:t>
            </a:r>
          </a:p>
          <a:p>
            <a:pPr lvl="2"/>
            <a:r>
              <a:rPr lang="de-DE"/>
              <a:t>Installation of Docker and Docker Compose on EC2</a:t>
            </a:r>
          </a:p>
          <a:p>
            <a:pPr lvl="2"/>
            <a:r>
              <a:rPr lang="de-DE"/>
              <a:t>Loading of images from DockerHub to EC2</a:t>
            </a:r>
          </a:p>
          <a:p>
            <a:pPr lvl="2"/>
            <a:r>
              <a:rPr lang="de-DE"/>
              <a:t>Docker-compose up on EC2 with docker-compose.dockerhub.yml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4F07-129D-42EC-AD24-46C50F05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08" y="2246038"/>
            <a:ext cx="2791864" cy="7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512"/>
            <a:ext cx="10515600" cy="1408907"/>
          </a:xfrm>
        </p:spPr>
        <p:txBody>
          <a:bodyPr/>
          <a:lstStyle/>
          <a:p>
            <a:r>
              <a:rPr lang="en-US" dirty="0"/>
              <a:t>Docker-based web application for managing apartments</a:t>
            </a:r>
          </a:p>
          <a:p>
            <a:r>
              <a:rPr lang="en-US" dirty="0"/>
              <a:t>Consists of several containers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90E0C8-ED1A-8E6C-64F0-1D921312E6FB}"/>
              </a:ext>
            </a:extLst>
          </p:cNvPr>
          <p:cNvSpPr/>
          <p:nvPr/>
        </p:nvSpPr>
        <p:spPr>
          <a:xfrm>
            <a:off x="2657724" y="2955492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Apartments    </a:t>
            </a:r>
          </a:p>
        </p:txBody>
      </p:sp>
      <p:pic>
        <p:nvPicPr>
          <p:cNvPr id="12" name="Grafik 11" descr="Datenbank">
            <a:extLst>
              <a:ext uri="{FF2B5EF4-FFF2-40B4-BE49-F238E27FC236}">
                <a16:creationId xmlns:a16="http://schemas.microsoft.com/office/drawing/2014/main" id="{2354B38B-1F58-2DB2-BD6A-B8E64D0D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7883" y="3186890"/>
            <a:ext cx="499568" cy="499568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21961B4-16F3-C528-70EE-818E4631F9FC}"/>
              </a:ext>
            </a:extLst>
          </p:cNvPr>
          <p:cNvSpPr/>
          <p:nvPr/>
        </p:nvSpPr>
        <p:spPr>
          <a:xfrm>
            <a:off x="838200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Reserve    </a:t>
            </a: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418EEC16-AAE2-A1BF-645F-C277A803B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9089" y="5223726"/>
            <a:ext cx="499568" cy="499568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7D9DB4-02AC-919A-78CE-10618A0D520D}"/>
              </a:ext>
            </a:extLst>
          </p:cNvPr>
          <p:cNvSpPr/>
          <p:nvPr/>
        </p:nvSpPr>
        <p:spPr>
          <a:xfrm>
            <a:off x="4492003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Search    </a:t>
            </a:r>
          </a:p>
        </p:txBody>
      </p:sp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DC4E3FAF-9367-6CAB-6440-7BF4287A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2892" y="5223726"/>
            <a:ext cx="499568" cy="499568"/>
          </a:xfrm>
          <a:prstGeom prst="rect">
            <a:avLst/>
          </a:prstGeom>
        </p:spPr>
      </p:pic>
      <p:pic>
        <p:nvPicPr>
          <p:cNvPr id="19" name="Grafik 18" descr="Übertragen">
            <a:extLst>
              <a:ext uri="{FF2B5EF4-FFF2-40B4-BE49-F238E27FC236}">
                <a16:creationId xmlns:a16="http://schemas.microsoft.com/office/drawing/2014/main" id="{1B159B4A-78EF-F865-5F39-9DDA1784C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131053">
            <a:off x="2120987" y="4107298"/>
            <a:ext cx="631445" cy="6314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5F219E-EF28-6EDE-E179-950A551CE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4" y="4104767"/>
            <a:ext cx="2235071" cy="35097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814E692-3425-F3A9-DE46-FA9C85EAF53E}"/>
              </a:ext>
            </a:extLst>
          </p:cNvPr>
          <p:cNvSpPr/>
          <p:nvPr/>
        </p:nvSpPr>
        <p:spPr>
          <a:xfrm>
            <a:off x="8770984" y="3110776"/>
            <a:ext cx="2174966" cy="26899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633D06FE-098F-4211-25E4-E6F392084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8854013" y="3312357"/>
            <a:ext cx="858786" cy="4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1514754-4208-1CFB-F061-A9DF5EBC9569}"/>
              </a:ext>
            </a:extLst>
          </p:cNvPr>
          <p:cNvSpPr txBox="1"/>
          <p:nvPr/>
        </p:nvSpPr>
        <p:spPr>
          <a:xfrm>
            <a:off x="8804206" y="3971912"/>
            <a:ext cx="22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pic>
        <p:nvPicPr>
          <p:cNvPr id="30" name="Grafik 29" descr="Wiedergeben">
            <a:extLst>
              <a:ext uri="{FF2B5EF4-FFF2-40B4-BE49-F238E27FC236}">
                <a16:creationId xmlns:a16="http://schemas.microsoft.com/office/drawing/2014/main" id="{F1308CAB-6F8C-D107-5D44-D025B652E8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45256" y="4581918"/>
            <a:ext cx="719748" cy="719748"/>
          </a:xfrm>
          <a:prstGeom prst="rect">
            <a:avLst/>
          </a:prstGeom>
        </p:spPr>
      </p:pic>
      <p:pic>
        <p:nvPicPr>
          <p:cNvPr id="31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B924EBBE-1A62-4CBB-3C18-A21A111F2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2353470" y="2759689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C58A9CFD-D360-6E64-002A-DF2C3A143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557460" y="4815438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5221525A-3AB7-E4E2-7D49-391F7641C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154861" y="4816027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 descr="Übertragen">
            <a:extLst>
              <a:ext uri="{FF2B5EF4-FFF2-40B4-BE49-F238E27FC236}">
                <a16:creationId xmlns:a16="http://schemas.microsoft.com/office/drawing/2014/main" id="{B1BB55D9-CF19-E839-FE84-C024FA2AA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6595" y="5151487"/>
            <a:ext cx="631445" cy="631445"/>
          </a:xfrm>
          <a:prstGeom prst="rect">
            <a:avLst/>
          </a:prstGeom>
        </p:spPr>
      </p:pic>
      <p:pic>
        <p:nvPicPr>
          <p:cNvPr id="24" name="Grafik 23" descr="Übertragen">
            <a:extLst>
              <a:ext uri="{FF2B5EF4-FFF2-40B4-BE49-F238E27FC236}">
                <a16:creationId xmlns:a16="http://schemas.microsoft.com/office/drawing/2014/main" id="{6B864C0C-7927-5AD8-9C30-02298D01A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49070">
            <a:off x="4857861" y="4142342"/>
            <a:ext cx="631445" cy="6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Platform for </a:t>
            </a:r>
            <a:r>
              <a:rPr lang="en-US"/>
              <a:t>continuous integration and continuous delivery (CI/CD)</a:t>
            </a:r>
          </a:p>
          <a:p>
            <a:r>
              <a:rPr lang="en-US"/>
              <a:t>Trigger workflow to deploy our app in the cloud automatically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F3936-27B5-4B87-8CF4-CEC09E58C4A7}"/>
              </a:ext>
            </a:extLst>
          </p:cNvPr>
          <p:cNvSpPr/>
          <p:nvPr/>
        </p:nvSpPr>
        <p:spPr>
          <a:xfrm>
            <a:off x="2118751" y="4060496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Trigger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E452C-768B-42F4-99F3-031F239C6A79}"/>
              </a:ext>
            </a:extLst>
          </p:cNvPr>
          <p:cNvSpPr/>
          <p:nvPr/>
        </p:nvSpPr>
        <p:spPr>
          <a:xfrm>
            <a:off x="4669718" y="4060494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GitHub 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32450-9577-44D3-9D0B-681F41116B82}"/>
              </a:ext>
            </a:extLst>
          </p:cNvPr>
          <p:cNvSpPr/>
          <p:nvPr/>
        </p:nvSpPr>
        <p:spPr>
          <a:xfrm>
            <a:off x="7220685" y="4060495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Print </a:t>
            </a:r>
            <a:br>
              <a:rPr lang="de-DE"/>
            </a:br>
            <a:r>
              <a:rPr lang="de-DE"/>
              <a:t>„Hello World“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5F794-41DE-4E27-BF2C-2F8DAFA83C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22861" y="4444958"/>
            <a:ext cx="846857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5E10E-AC0B-40BA-A7A3-BF946DFB823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73828" y="4444958"/>
            <a:ext cx="846857" cy="1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38B04-3BA8-4998-A783-B1EA2D609BF9}"/>
              </a:ext>
            </a:extLst>
          </p:cNvPr>
          <p:cNvSpPr/>
          <p:nvPr/>
        </p:nvSpPr>
        <p:spPr>
          <a:xfrm flipH="1" flipV="1">
            <a:off x="4063116" y="3572122"/>
            <a:ext cx="5412625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98221-120C-417F-BDE7-EA50B19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57" y="3633774"/>
            <a:ext cx="426720" cy="426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4D9AD02-C346-C8AC-2E02-9FC28BFC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6844369" y="1846038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4ABF16F-8FF6-B4B3-DF9B-9E021A16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0000"/>
            <a:ext cx="1079150" cy="1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 SemiConden"/>
        <a:ea typeface=""/>
        <a:cs typeface=""/>
      </a:majorFont>
      <a:minorFont>
        <a:latin typeface="Bahnschrift Ligh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768</Words>
  <Application>Microsoft Office PowerPoint</Application>
  <PresentationFormat>Breitbild</PresentationFormat>
  <Paragraphs>161</Paragraphs>
  <Slides>30</Slides>
  <Notes>8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Arial</vt:lpstr>
      <vt:lpstr>Bahnschrift Light SemiCondensed</vt:lpstr>
      <vt:lpstr>Bahnschrift SemiBold SemiConden</vt:lpstr>
      <vt:lpstr>Calibri</vt:lpstr>
      <vt:lpstr>Calibri Light</vt:lpstr>
      <vt:lpstr>Office</vt:lpstr>
      <vt:lpstr>Office Theme</vt:lpstr>
      <vt:lpstr>Docker Compose App in the Cloud</vt:lpstr>
      <vt:lpstr>Contents</vt:lpstr>
      <vt:lpstr>Basic Idea &amp; Tools</vt:lpstr>
      <vt:lpstr>Starting Point</vt:lpstr>
      <vt:lpstr>Basic Idea</vt:lpstr>
      <vt:lpstr>GitHub Actions</vt:lpstr>
      <vt:lpstr>GitHub Actions</vt:lpstr>
      <vt:lpstr>GitHub Actions</vt:lpstr>
      <vt:lpstr>Terraform</vt:lpstr>
      <vt:lpstr>Terraform</vt:lpstr>
      <vt:lpstr>AWS</vt:lpstr>
      <vt:lpstr>AWS</vt:lpstr>
      <vt:lpstr>Solution</vt:lpstr>
      <vt:lpstr>Critical Points</vt:lpstr>
      <vt:lpstr>Critical Points</vt:lpstr>
      <vt:lpstr>Critical Points</vt:lpstr>
      <vt:lpstr>Critical Points</vt:lpstr>
      <vt:lpstr>Solution 1</vt:lpstr>
      <vt:lpstr>PowerPoint-Präsentation</vt:lpstr>
      <vt:lpstr>Solution 2</vt:lpstr>
      <vt:lpstr>PowerPoint-Präsentation</vt:lpstr>
      <vt:lpstr>PowerPoint-Präsentation</vt:lpstr>
      <vt:lpstr>Working Demo</vt:lpstr>
      <vt:lpstr>https://github.com/janakaras/docker-in-the-cloud</vt:lpstr>
      <vt:lpstr>Challenges &amp; Improvement</vt:lpstr>
      <vt:lpstr>Challenges</vt:lpstr>
      <vt:lpstr>One EC2 instance per container </vt:lpstr>
      <vt:lpstr>One EC2 instance per container </vt:lpstr>
      <vt:lpstr>Solution 1</vt:lpstr>
      <vt:lpstr>Solution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</dc:title>
  <dc:creator>Karas Jana (Student Com21)</dc:creator>
  <cp:lastModifiedBy>Karas Jana (Student Com21)</cp:lastModifiedBy>
  <cp:revision>125</cp:revision>
  <dcterms:created xsi:type="dcterms:W3CDTF">2022-04-29T05:39:56Z</dcterms:created>
  <dcterms:modified xsi:type="dcterms:W3CDTF">2022-05-16T15:10:23Z</dcterms:modified>
</cp:coreProperties>
</file>