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60" r:id="rId5"/>
    <p:sldId id="258" r:id="rId6"/>
    <p:sldId id="259" r:id="rId7"/>
    <p:sldId id="268" r:id="rId8"/>
    <p:sldId id="269" r:id="rId9"/>
    <p:sldId id="261" r:id="rId10"/>
    <p:sldId id="262" r:id="rId11"/>
    <p:sldId id="263" r:id="rId12"/>
    <p:sldId id="264" r:id="rId13"/>
    <p:sldId id="266" r:id="rId14"/>
    <p:sldId id="267" r:id="rId15"/>
    <p:sldId id="270" r:id="rId16"/>
    <p:sldId id="277" r:id="rId17"/>
    <p:sldId id="278" r:id="rId18"/>
    <p:sldId id="279" r:id="rId19"/>
    <p:sldId id="281" r:id="rId20"/>
    <p:sldId id="280" r:id="rId21"/>
    <p:sldId id="283" r:id="rId22"/>
    <p:sldId id="282" r:id="rId23"/>
    <p:sldId id="285" r:id="rId24"/>
    <p:sldId id="286" r:id="rId25"/>
    <p:sldId id="287" r:id="rId26"/>
    <p:sldId id="288" r:id="rId27"/>
    <p:sldId id="289" r:id="rId28"/>
    <p:sldId id="290" r:id="rId29"/>
    <p:sldId id="2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1077"/>
    <a:srgbClr val="9C148D"/>
    <a:srgbClr val="DA1CC2"/>
    <a:srgbClr val="E533CA"/>
    <a:srgbClr val="FF1919"/>
    <a:srgbClr val="FF2F2F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IN" b="1">
                <a:solidFill>
                  <a:srgbClr val="002060"/>
                </a:solidFill>
              </a:rPr>
              <a:t>Introduction and Motivation</a:t>
            </a:r>
            <a:endParaRPr lang="x-none" altLang="en-IN" b="1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Computing Time for Sorting Mobile Users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870585"/>
            <a:ext cx="11115040" cy="5643245"/>
          </a:xfrm>
        </p:spPr>
        <p:txBody>
          <a:bodyPr>
            <a:noAutofit/>
          </a:bodyPr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Smart algorithm (n log n) 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need 3 X 10</a:t>
            </a:r>
            <a:r>
              <a:rPr lang="x-none" altLang="en-IN" sz="3600" b="1" baseline="30000">
                <a:solidFill>
                  <a:schemeClr val="bg1">
                    <a:lumMod val="85000"/>
                  </a:schemeClr>
                </a:solidFill>
              </a:rPr>
              <a:t>10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operations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about 300 seconds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5 minutes 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Computing Time for a Video Game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870585"/>
            <a:ext cx="11115040" cy="5643245"/>
          </a:xfrm>
        </p:spPr>
        <p:txBody>
          <a:bodyPr>
            <a:noAutofit/>
          </a:bodyPr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Several objects in the screen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Basic step - find closest pair of objects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Given 'n' objects, naive algorithm takes n</a:t>
            </a:r>
            <a:r>
              <a:rPr lang="x-none" altLang="en-IN" sz="3600" b="1" baseline="30000">
                <a:solidFill>
                  <a:schemeClr val="bg1">
                    <a:lumMod val="85000"/>
                  </a:schemeClr>
                </a:solidFill>
              </a:rPr>
              <a:t>2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time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>
              <a:lnSpc>
                <a:spcPct val="130000"/>
              </a:lnSpc>
            </a:pPr>
            <a:r>
              <a:rPr lang="x-none" altLang="en-IN" sz="3085" b="1">
                <a:solidFill>
                  <a:schemeClr val="bg1">
                    <a:lumMod val="85000"/>
                  </a:schemeClr>
                </a:solidFill>
              </a:rPr>
              <a:t>For each pair of objects, compute their distance</a:t>
            </a:r>
            <a:endParaRPr lang="x-none" altLang="en-IN" sz="3085" b="1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>
              <a:lnSpc>
                <a:spcPct val="130000"/>
              </a:lnSpc>
            </a:pPr>
            <a:r>
              <a:rPr lang="x-none" altLang="en-IN" sz="3085" b="1">
                <a:solidFill>
                  <a:schemeClr val="bg1">
                    <a:lumMod val="85000"/>
                  </a:schemeClr>
                </a:solidFill>
              </a:rPr>
              <a:t>Report minimum distance over all such pairs</a:t>
            </a:r>
            <a:endParaRPr lang="x-none" altLang="en-IN" sz="3085" b="1">
              <a:solidFill>
                <a:schemeClr val="bg1">
                  <a:lumMod val="85000"/>
                </a:schemeClr>
              </a:solidFill>
            </a:endParaRPr>
          </a:p>
          <a:p>
            <a:pPr marL="571500" lvl="0" indent="-571500">
              <a:lnSpc>
                <a:spcPct val="130000"/>
              </a:lnSpc>
            </a:pPr>
            <a:r>
              <a:rPr lang="x-none" altLang="en-IN" sz="3595" b="1">
                <a:solidFill>
                  <a:schemeClr val="bg1">
                    <a:lumMod val="85000"/>
                  </a:schemeClr>
                </a:solidFill>
              </a:rPr>
              <a:t>There is a clever algorithm that takes n log n time</a:t>
            </a:r>
            <a:endParaRPr lang="x-none" altLang="en-IN" sz="3595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Computing Time for a Video Game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870585"/>
            <a:ext cx="11115040" cy="5643245"/>
          </a:xfrm>
        </p:spPr>
        <p:txBody>
          <a:bodyPr>
            <a:noAutofit/>
          </a:bodyPr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High resolution monitor has 2500 X 1500 pixels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>
              <a:lnSpc>
                <a:spcPct val="130000"/>
              </a:lnSpc>
            </a:pPr>
            <a:r>
              <a:rPr lang="x-none" altLang="en-IN" sz="3080" b="1">
                <a:solidFill>
                  <a:schemeClr val="bg1">
                    <a:lumMod val="85000"/>
                  </a:schemeClr>
                </a:solidFill>
              </a:rPr>
              <a:t>3.75 million points</a:t>
            </a:r>
            <a:endParaRPr lang="x-none" altLang="en-IN" sz="3080" b="1">
              <a:solidFill>
                <a:schemeClr val="bg1">
                  <a:lumMod val="85000"/>
                </a:schemeClr>
              </a:solidFill>
            </a:endParaRPr>
          </a:p>
          <a:p>
            <a:pPr marL="571500" lvl="0" indent="-571500">
              <a:lnSpc>
                <a:spcPct val="130000"/>
              </a:lnSpc>
            </a:pPr>
            <a:r>
              <a:rPr lang="x-none" altLang="en-IN" sz="3590" b="1">
                <a:solidFill>
                  <a:schemeClr val="bg1">
                    <a:lumMod val="85000"/>
                  </a:schemeClr>
                </a:solidFill>
              </a:rPr>
              <a:t>suppose we have 500,000 = 5 X 10</a:t>
            </a:r>
            <a:r>
              <a:rPr lang="x-none" altLang="en-IN" sz="3590" b="1" baseline="30000">
                <a:solidFill>
                  <a:schemeClr val="bg1">
                    <a:lumMod val="85000"/>
                  </a:schemeClr>
                </a:solidFill>
              </a:rPr>
              <a:t>5  </a:t>
            </a:r>
            <a:r>
              <a:rPr lang="x-none" altLang="en-IN" sz="3590" b="1">
                <a:solidFill>
                  <a:schemeClr val="bg1">
                    <a:lumMod val="85000"/>
                  </a:schemeClr>
                </a:solidFill>
              </a:rPr>
              <a:t>objects</a:t>
            </a:r>
            <a:endParaRPr lang="x-none" altLang="en-IN" sz="3590" b="1">
              <a:solidFill>
                <a:schemeClr val="bg1">
                  <a:lumMod val="85000"/>
                </a:schemeClr>
              </a:solidFill>
            </a:endParaRPr>
          </a:p>
          <a:p>
            <a:pPr marL="571500" lvl="0" indent="-571500">
              <a:lnSpc>
                <a:spcPct val="130000"/>
              </a:lnSpc>
            </a:pPr>
            <a:r>
              <a:rPr lang="x-none" altLang="en-IN" sz="3590" b="1">
                <a:solidFill>
                  <a:schemeClr val="bg1">
                    <a:lumMod val="85000"/>
                  </a:schemeClr>
                </a:solidFill>
              </a:rPr>
              <a:t>Naive algorithm will take 25 X 10</a:t>
            </a:r>
            <a:r>
              <a:rPr lang="x-none" altLang="en-IN" sz="3590" b="1" baseline="30000">
                <a:solidFill>
                  <a:schemeClr val="bg1">
                    <a:lumMod val="85000"/>
                  </a:schemeClr>
                </a:solidFill>
              </a:rPr>
              <a:t>10</a:t>
            </a:r>
            <a:r>
              <a:rPr lang="x-none" altLang="en-IN" sz="3590" b="1">
                <a:solidFill>
                  <a:schemeClr val="bg1">
                    <a:lumMod val="85000"/>
                  </a:schemeClr>
                </a:solidFill>
              </a:rPr>
              <a:t> steps = 2500 secs</a:t>
            </a:r>
            <a:endParaRPr lang="x-none" altLang="en-IN" sz="3590" b="1">
              <a:solidFill>
                <a:schemeClr val="bg1">
                  <a:lumMod val="85000"/>
                </a:schemeClr>
              </a:solidFill>
            </a:endParaRPr>
          </a:p>
          <a:p>
            <a:pPr marL="571500" lvl="0" indent="-571500">
              <a:lnSpc>
                <a:spcPct val="130000"/>
              </a:lnSpc>
            </a:pPr>
            <a:r>
              <a:rPr lang="x-none" altLang="en-IN" sz="3590" b="1">
                <a:solidFill>
                  <a:schemeClr val="bg1">
                    <a:lumMod val="85000"/>
                  </a:schemeClr>
                </a:solidFill>
              </a:rPr>
              <a:t>42 minutes to respond</a:t>
            </a:r>
            <a:endParaRPr lang="x-none" altLang="en-IN" sz="3590" b="1">
              <a:solidFill>
                <a:schemeClr val="bg1">
                  <a:lumMod val="85000"/>
                </a:schemeClr>
              </a:solidFill>
            </a:endParaRPr>
          </a:p>
          <a:p>
            <a:pPr marL="571500" lvl="0" indent="-571500">
              <a:lnSpc>
                <a:spcPct val="130000"/>
              </a:lnSpc>
            </a:pPr>
            <a:r>
              <a:rPr lang="x-none" altLang="en-IN" sz="3590" b="1">
                <a:solidFill>
                  <a:schemeClr val="bg1">
                    <a:lumMod val="85000"/>
                  </a:schemeClr>
                </a:solidFill>
              </a:rPr>
              <a:t>Smart n log n algorithm takes a fraction of a second</a:t>
            </a:r>
            <a:endParaRPr lang="x-none" altLang="en-IN" sz="359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Typical Functions T(n)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121285" y="840740"/>
          <a:ext cx="947293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275"/>
                <a:gridCol w="1183640"/>
                <a:gridCol w="1184275"/>
                <a:gridCol w="1172210"/>
                <a:gridCol w="1196340"/>
                <a:gridCol w="1184275"/>
                <a:gridCol w="1183640"/>
                <a:gridCol w="118427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/>
                        <a:t>Input</a:t>
                      </a:r>
                      <a:endParaRPr lang="x-none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/>
                        <a:t>log n</a:t>
                      </a:r>
                      <a:endParaRPr lang="x-none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/>
                        <a:t>n </a:t>
                      </a:r>
                      <a:endParaRPr lang="x-none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/>
                        <a:t>n log n</a:t>
                      </a:r>
                      <a:endParaRPr lang="x-none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/>
                        <a:t>n</a:t>
                      </a:r>
                      <a:r>
                        <a:rPr lang="x-none" sz="2800" baseline="30000"/>
                        <a:t>2</a:t>
                      </a:r>
                      <a:endParaRPr lang="x-none" sz="2800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/>
                        <a:t>n</a:t>
                      </a:r>
                      <a:r>
                        <a:rPr lang="x-none" sz="2800" baseline="30000"/>
                        <a:t>3</a:t>
                      </a:r>
                      <a:endParaRPr lang="x-none" sz="2800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/>
                        <a:t>2</a:t>
                      </a:r>
                      <a:r>
                        <a:rPr lang="x-none" sz="2800" baseline="30000"/>
                        <a:t>n</a:t>
                      </a:r>
                      <a:endParaRPr lang="x-none" sz="2800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/>
                        <a:t>n!</a:t>
                      </a:r>
                      <a:endParaRPr lang="x-none" sz="28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endParaRPr lang="x-none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3.3</a:t>
                      </a:r>
                      <a:endParaRPr lang="x-none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endParaRPr lang="x-none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33</a:t>
                      </a:r>
                      <a:endParaRPr lang="x-none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100</a:t>
                      </a:r>
                      <a:endParaRPr lang="x-none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1000</a:t>
                      </a:r>
                      <a:endParaRPr lang="x-none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1000</a:t>
                      </a:r>
                      <a:endParaRPr lang="x-none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6</a:t>
                      </a:r>
                      <a:endParaRPr lang="x-none" sz="2800" b="1" baseline="300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100</a:t>
                      </a:r>
                      <a:endParaRPr lang="x-none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6.6</a:t>
                      </a:r>
                      <a:endParaRPr lang="x-none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100</a:t>
                      </a:r>
                      <a:endParaRPr lang="x-none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66</a:t>
                      </a:r>
                      <a:endParaRPr lang="x-none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4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6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>
                          <a:sym typeface="+mn-ea"/>
                        </a:rPr>
                        <a:t>10</a:t>
                      </a:r>
                      <a:r>
                        <a:rPr lang="x-none" sz="2800" b="1" baseline="30000">
                          <a:sym typeface="+mn-ea"/>
                        </a:rPr>
                        <a:t>30</a:t>
                      </a:r>
                      <a:endParaRPr lang="x-none" sz="2800" b="1" baseline="30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157</a:t>
                      </a:r>
                      <a:endParaRPr lang="x-none" sz="2800" b="1" baseline="300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1000</a:t>
                      </a:r>
                      <a:endParaRPr lang="x-none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endParaRPr lang="x-none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1000</a:t>
                      </a:r>
                      <a:endParaRPr lang="x-none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4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6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9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4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13</a:t>
                      </a:r>
                      <a:endParaRPr lang="x-none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4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5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8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12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5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17</a:t>
                      </a:r>
                      <a:endParaRPr lang="x-none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5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6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10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6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20</a:t>
                      </a:r>
                      <a:endParaRPr lang="x-none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6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7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7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23</a:t>
                      </a:r>
                      <a:endParaRPr lang="x-none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7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8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8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27</a:t>
                      </a:r>
                      <a:endParaRPr lang="x-none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8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9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9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30</a:t>
                      </a:r>
                      <a:endParaRPr lang="x-none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9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10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10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33</a:t>
                      </a:r>
                      <a:endParaRPr lang="x-none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 b="1"/>
                        <a:t>10</a:t>
                      </a:r>
                      <a:r>
                        <a:rPr lang="x-none" sz="2800" b="1" baseline="30000"/>
                        <a:t>10</a:t>
                      </a:r>
                      <a:endParaRPr lang="x-none" sz="2800" b="1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2800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99050" y="4181475"/>
            <a:ext cx="5584825" cy="18821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40000"/>
              </a:lnSpc>
            </a:pPr>
            <a:r>
              <a:rPr lang="x-none" altLang="en-IN" sz="2800" b="1">
                <a:solidFill>
                  <a:srgbClr val="002060"/>
                </a:solidFill>
              </a:rPr>
              <a:t>10</a:t>
            </a:r>
            <a:r>
              <a:rPr lang="x-none" altLang="en-IN" sz="2800" b="1" baseline="30000">
                <a:solidFill>
                  <a:srgbClr val="002060"/>
                </a:solidFill>
              </a:rPr>
              <a:t>9</a:t>
            </a:r>
            <a:r>
              <a:rPr lang="x-none" altLang="en-IN" sz="2800" b="1">
                <a:solidFill>
                  <a:srgbClr val="002060"/>
                </a:solidFill>
              </a:rPr>
              <a:t> operations is considered to be fine </a:t>
            </a:r>
            <a:endParaRPr lang="x-none" altLang="en-IN" sz="2800" b="1">
              <a:solidFill>
                <a:srgbClr val="002060"/>
              </a:solidFill>
            </a:endParaRPr>
          </a:p>
          <a:p>
            <a:pPr>
              <a:lnSpc>
                <a:spcPct val="140000"/>
              </a:lnSpc>
            </a:pPr>
            <a:r>
              <a:rPr lang="x-none" altLang="en-IN" sz="2800" b="1">
                <a:solidFill>
                  <a:srgbClr val="002060"/>
                </a:solidFill>
              </a:rPr>
              <a:t>- 10 secs</a:t>
            </a:r>
            <a:endParaRPr lang="x-none" altLang="en-IN" sz="2800" b="1">
              <a:solidFill>
                <a:srgbClr val="002060"/>
              </a:solidFill>
            </a:endParaRPr>
          </a:p>
          <a:p>
            <a:pPr>
              <a:lnSpc>
                <a:spcPct val="140000"/>
              </a:lnSpc>
            </a:pPr>
            <a:r>
              <a:rPr lang="x-none" altLang="en-IN" sz="2800" b="1">
                <a:solidFill>
                  <a:srgbClr val="002060"/>
                </a:solidFill>
              </a:rPr>
              <a:t>10</a:t>
            </a:r>
            <a:r>
              <a:rPr lang="x-none" altLang="en-IN" sz="2800" b="1" baseline="30000">
                <a:solidFill>
                  <a:srgbClr val="002060"/>
                </a:solidFill>
              </a:rPr>
              <a:t>10</a:t>
            </a:r>
            <a:r>
              <a:rPr lang="x-none" altLang="en-IN" sz="2800" b="1">
                <a:solidFill>
                  <a:srgbClr val="002060"/>
                </a:solidFill>
              </a:rPr>
              <a:t> is too long</a:t>
            </a:r>
            <a:endParaRPr lang="x-none" altLang="en-IN" sz="2800" b="1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Quantifying Efficiency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870585"/>
            <a:ext cx="11115040" cy="5643245"/>
          </a:xfrm>
        </p:spPr>
        <p:txBody>
          <a:bodyPr>
            <a:noAutofit/>
          </a:bodyPr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Big O - Upper bound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595" b="1">
                <a:solidFill>
                  <a:schemeClr val="bg1">
                    <a:lumMod val="85000"/>
                  </a:schemeClr>
                </a:solidFill>
              </a:rPr>
              <a:t>Omega - Lower bound</a:t>
            </a:r>
            <a:endParaRPr lang="x-none" altLang="en-IN" sz="3595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595" b="1">
                <a:solidFill>
                  <a:schemeClr val="bg1">
                    <a:lumMod val="85000"/>
                  </a:schemeClr>
                </a:solidFill>
              </a:rPr>
              <a:t>Theta - Tight bound</a:t>
            </a:r>
            <a:endParaRPr lang="x-none" altLang="en-IN" sz="3595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Insertion sort</a:t>
            </a:r>
            <a:endParaRPr lang="x-none" altLang="en-IN" sz="4000" b="1">
              <a:solidFill>
                <a:srgbClr val="00206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870585"/>
            <a:ext cx="11115040" cy="5643245"/>
          </a:xfrm>
        </p:spPr>
        <p:txBody>
          <a:bodyPr>
            <a:noAutofit/>
          </a:bodyPr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rgbClr val="831077"/>
                </a:solidFill>
              </a:rPr>
              <a:t>Input: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A sequence of n numbers &lt;a</a:t>
            </a:r>
            <a:r>
              <a:rPr lang="x-none" altLang="en-IN" sz="3600" b="1" baseline="-2500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, a</a:t>
            </a:r>
            <a:r>
              <a:rPr lang="x-none" altLang="en-IN" sz="3600" b="1" baseline="-2500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,..., a</a:t>
            </a:r>
            <a:r>
              <a:rPr lang="x-none" altLang="en-IN" sz="3600" b="1" baseline="-25000">
                <a:solidFill>
                  <a:schemeClr val="bg1">
                    <a:lumMod val="85000"/>
                  </a:schemeClr>
                </a:solidFill>
              </a:rPr>
              <a:t>n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&gt;.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rgbClr val="831077"/>
                </a:solidFill>
              </a:rPr>
              <a:t>Output: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A permutation (reordering) &lt;a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sym typeface="+mn-ea"/>
              </a:rPr>
              <a:t>'</a:t>
            </a:r>
            <a:r>
              <a:rPr lang="x-none" altLang="en-IN" sz="3600" b="1" baseline="-2500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,a'</a:t>
            </a:r>
            <a:r>
              <a:rPr lang="x-none" altLang="en-IN" sz="3600" b="1" baseline="-2500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,...,a'</a:t>
            </a:r>
            <a:r>
              <a:rPr lang="x-none" altLang="en-IN" sz="3600" b="1" baseline="-25000">
                <a:solidFill>
                  <a:schemeClr val="bg1">
                    <a:lumMod val="85000"/>
                  </a:schemeClr>
                </a:solidFill>
              </a:rPr>
              <a:t>n</a:t>
            </a: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</a:rPr>
              <a:t>&gt;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of the input sequence such that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sym typeface="+mn-ea"/>
              </a:rPr>
              <a:t>a'</a:t>
            </a:r>
            <a:r>
              <a:rPr lang="x-none" altLang="en-IN" sz="3600" b="1" baseline="-25000">
                <a:solidFill>
                  <a:schemeClr val="bg1">
                    <a:lumMod val="85000"/>
                  </a:schemeClr>
                </a:solidFill>
                <a:sym typeface="+mn-ea"/>
              </a:rPr>
              <a:t>1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latin typeface="东文宋体" charset="0"/>
                <a:sym typeface="+mn-ea"/>
              </a:rPr>
              <a:t>≤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sym typeface="+mn-ea"/>
              </a:rPr>
              <a:t>a'</a:t>
            </a:r>
            <a:r>
              <a:rPr lang="x-none" altLang="en-IN" sz="3600" b="1" baseline="-25000">
                <a:solidFill>
                  <a:schemeClr val="bg1">
                    <a:lumMod val="85000"/>
                  </a:schemeClr>
                </a:solidFill>
                <a:sym typeface="+mn-ea"/>
              </a:rPr>
              <a:t>2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latin typeface="东文宋体" charset="0"/>
                <a:sym typeface="+mn-ea"/>
              </a:rPr>
              <a:t>≤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sym typeface="+mn-ea"/>
              </a:rPr>
              <a:t>...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latin typeface="东文宋体" charset="0"/>
                <a:sym typeface="+mn-ea"/>
              </a:rPr>
              <a:t>≤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sym typeface="+mn-ea"/>
              </a:rPr>
              <a:t>a'</a:t>
            </a:r>
            <a:r>
              <a:rPr lang="x-none" altLang="en-IN" sz="3600" b="1" baseline="-25000">
                <a:solidFill>
                  <a:schemeClr val="bg1">
                    <a:lumMod val="85000"/>
                  </a:schemeClr>
                </a:solidFill>
                <a:sym typeface="+mn-ea"/>
              </a:rPr>
              <a:t>n</a:t>
            </a:r>
            <a:endParaRPr lang="x-none" altLang="en-IN" sz="3600" b="1" baseline="-2500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Numbers that we wish to sort are also known as the keys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Although conceptually we are sorting a sequence, the input comes to us in the form of an array with n elements.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Insertion sort</a:t>
            </a:r>
            <a:endParaRPr lang="x-none" altLang="en-IN" sz="4000" b="1">
              <a:solidFill>
                <a:srgbClr val="00206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870585"/>
            <a:ext cx="11115040" cy="5643245"/>
          </a:xfrm>
        </p:spPr>
        <p:txBody>
          <a:bodyPr>
            <a:noAutofit/>
          </a:bodyPr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Works the way many people sort a hand of playing cards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Start with an empty left hand and the cards face down on the table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then remove one card at a time from the table and insert it into the correct position in the left hand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To find correct position for a card, we compare it with each of the cards already in the hand, from right to left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Insertion sort</a:t>
            </a:r>
            <a:endParaRPr lang="x-none" altLang="en-IN" sz="4000" b="1">
              <a:solidFill>
                <a:srgbClr val="002060"/>
              </a:solidFill>
              <a:sym typeface="+mn-ea"/>
            </a:endParaRPr>
          </a:p>
        </p:txBody>
      </p:sp>
      <p:pic>
        <p:nvPicPr>
          <p:cNvPr id="5" name="Picture 4" descr="card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0445" y="1192530"/>
            <a:ext cx="4604385" cy="3976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Insertion sort</a:t>
            </a:r>
            <a:endParaRPr lang="x-none" altLang="en-IN" sz="4000" b="1">
              <a:solidFill>
                <a:srgbClr val="002060"/>
              </a:solidFill>
              <a:sym typeface="+mn-ea"/>
            </a:endParaRPr>
          </a:p>
        </p:txBody>
      </p:sp>
      <p:pic>
        <p:nvPicPr>
          <p:cNvPr id="4" name="Picture 3" descr="ins1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540" y="234315"/>
            <a:ext cx="2694940" cy="1180465"/>
          </a:xfrm>
          <a:prstGeom prst="rect">
            <a:avLst/>
          </a:prstGeom>
        </p:spPr>
      </p:pic>
      <p:pic>
        <p:nvPicPr>
          <p:cNvPr id="6" name="Picture 5" descr="ins2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5" y="1081405"/>
            <a:ext cx="2435225" cy="1071245"/>
          </a:xfrm>
          <a:prstGeom prst="rect">
            <a:avLst/>
          </a:prstGeom>
        </p:spPr>
      </p:pic>
      <p:pic>
        <p:nvPicPr>
          <p:cNvPr id="7" name="Picture 6" descr="ins3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" y="2189480"/>
            <a:ext cx="3039745" cy="1118870"/>
          </a:xfrm>
          <a:prstGeom prst="rect">
            <a:avLst/>
          </a:prstGeom>
        </p:spPr>
      </p:pic>
      <p:pic>
        <p:nvPicPr>
          <p:cNvPr id="8" name="Picture 7" descr="ins4_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0" y="3083560"/>
            <a:ext cx="2393950" cy="1327785"/>
          </a:xfrm>
          <a:prstGeom prst="rect">
            <a:avLst/>
          </a:prstGeom>
        </p:spPr>
      </p:pic>
      <p:pic>
        <p:nvPicPr>
          <p:cNvPr id="10" name="Picture 9" descr="ins5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45" y="4218940"/>
            <a:ext cx="2522855" cy="1322705"/>
          </a:xfrm>
          <a:prstGeom prst="rect">
            <a:avLst/>
          </a:prstGeom>
        </p:spPr>
      </p:pic>
      <p:pic>
        <p:nvPicPr>
          <p:cNvPr id="12" name="Picture 11" descr="ins6_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" y="5434330"/>
            <a:ext cx="2731135" cy="896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265" y="14605"/>
            <a:ext cx="775843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Insertion sort</a:t>
            </a:r>
            <a:endParaRPr lang="x-none" altLang="en-IN" sz="4000" b="1">
              <a:solidFill>
                <a:srgbClr val="002060"/>
              </a:solidFill>
              <a:sym typeface="+mn-ea"/>
            </a:endParaRPr>
          </a:p>
        </p:txBody>
      </p:sp>
      <p:pic>
        <p:nvPicPr>
          <p:cNvPr id="6" name="Picture 5" descr="ins_al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75" y="338455"/>
            <a:ext cx="6471920" cy="289496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" y="3233420"/>
            <a:ext cx="12007215" cy="3589655"/>
          </a:xfrm>
        </p:spPr>
        <p:txBody>
          <a:bodyPr>
            <a:noAutofit/>
          </a:bodyPr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j indicates “current element” being inserted into sorted list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At the beginning of each iteration ,  subarray consisting of elements A[ 1.. j-1] constitutes sorted elements, and remaining subarray A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sym typeface="+mn-ea"/>
              </a:rPr>
              <a:t>[j+1.. n]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corresponds to elements yet to be sorted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0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Design and Analysis of Algorithms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1038225"/>
            <a:ext cx="11115040" cy="5643245"/>
          </a:xfrm>
        </p:spPr>
        <p:txBody>
          <a:bodyPr>
            <a:noAutofit/>
          </a:bodyPr>
          <a:p>
            <a:pPr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Design means designing an algorithm to solve a problem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Analysis means measuring efficieny of the algorithm in terms of the input size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We measure in two ways: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lvl="1">
              <a:lnSpc>
                <a:spcPct val="130000"/>
              </a:lnSpc>
            </a:pPr>
            <a:r>
              <a:rPr lang="x-none" altLang="en-IN" sz="3600" b="1">
                <a:solidFill>
                  <a:srgbClr val="831077"/>
                </a:solidFill>
              </a:rPr>
              <a:t>Time </a:t>
            </a: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</a:rPr>
              <a:t>- Relationship between time taken to run the algorithm and input size</a:t>
            </a:r>
            <a:endParaRPr lang="x-none" altLang="en-IN" sz="3200" b="1">
              <a:solidFill>
                <a:schemeClr val="bg1">
                  <a:lumMod val="85000"/>
                </a:schemeClr>
              </a:solidFill>
            </a:endParaRPr>
          </a:p>
          <a:p>
            <a:pPr lvl="1">
              <a:lnSpc>
                <a:spcPct val="130000"/>
              </a:lnSpc>
            </a:pPr>
            <a:r>
              <a:rPr lang="x-none" altLang="en-IN" sz="3600" b="1">
                <a:solidFill>
                  <a:srgbClr val="831077"/>
                </a:solidFill>
              </a:rPr>
              <a:t>Space </a:t>
            </a: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</a:rPr>
              <a:t>- Relationship between space consumed and input size</a:t>
            </a:r>
            <a:endParaRPr lang="x-none" altLang="en-IN" sz="32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Correctness of Insertion sort </a:t>
            </a:r>
            <a:endParaRPr lang="x-none" altLang="en-IN" sz="4000" b="1">
              <a:solidFill>
                <a:srgbClr val="00206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870585"/>
            <a:ext cx="11115040" cy="5643245"/>
          </a:xfrm>
        </p:spPr>
        <p:txBody>
          <a:bodyPr>
            <a:noAutofit/>
          </a:bodyPr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Identifying Loop Invariant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Showing that the loop invariant is true in the Initialization, Maintenance and Termination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Correctness of Insertion sort </a:t>
            </a:r>
            <a:endParaRPr lang="x-none" altLang="en-IN" sz="4000" b="1">
              <a:solidFill>
                <a:srgbClr val="00206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870585"/>
            <a:ext cx="11115040" cy="5643245"/>
          </a:xfrm>
        </p:spPr>
        <p:txBody>
          <a:bodyPr>
            <a:noAutofit/>
          </a:bodyPr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Identifying Loop Invariant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rgbClr val="831077"/>
                </a:solidFill>
                <a:sym typeface="+mn-ea"/>
              </a:rPr>
              <a:t>Fact: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sym typeface="+mn-ea"/>
              </a:rPr>
              <a:t>A[ 1, ..., j-1]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are the elements originally in positions 1 through j-1, but now in sorted order.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At the start of each iteration of the for loop of lines 1–8, the subarray A[ 1, ..., j-1] consists of the elements originally in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sym typeface="+mn-ea"/>
              </a:rPr>
              <a:t>A[ 1, ..., j-1]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, but in sorted order.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Correctness of Insertion sort </a:t>
            </a:r>
            <a:endParaRPr lang="x-none" altLang="en-IN" sz="4000" b="1">
              <a:solidFill>
                <a:srgbClr val="00206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870585"/>
            <a:ext cx="11115040" cy="5643245"/>
          </a:xfrm>
        </p:spPr>
        <p:txBody>
          <a:bodyPr>
            <a:noAutofit/>
          </a:bodyPr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Identifying Loop Invariant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rgbClr val="831077"/>
                </a:solidFill>
                <a:sym typeface="+mn-ea"/>
              </a:rPr>
              <a:t>Fact: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sym typeface="+mn-ea"/>
              </a:rPr>
              <a:t>A[ 1, ..., j-1]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are the elements originally in positions 1 through j-1, but now in sorted order.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At the start of each iteration of the for loop of lines 1–8, the subarray A[ 1, ..., j-1] consists of the elements originally in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sym typeface="+mn-ea"/>
              </a:rPr>
              <a:t>A[ 1, ..., j-1]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, but in sorted order.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Correctness of Insertion sort </a:t>
            </a:r>
            <a:endParaRPr lang="x-none" altLang="en-IN" sz="4000" b="1">
              <a:solidFill>
                <a:srgbClr val="00206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870585"/>
            <a:ext cx="11115040" cy="5643245"/>
          </a:xfrm>
        </p:spPr>
        <p:txBody>
          <a:bodyPr>
            <a:noAutofit/>
          </a:bodyPr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rgbClr val="831077"/>
                </a:solidFill>
              </a:rPr>
              <a:t>Initialization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: It is true prior to the first iteration of the loop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rgbClr val="831077"/>
                </a:solidFill>
              </a:rPr>
              <a:t>Maintenance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: If it is true before an iteration of the loop, it remains true before the next iteration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rgbClr val="831077"/>
                </a:solidFill>
              </a:rPr>
              <a:t>Termination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: When the loop terminates, the invariant gives us a useful property that helps show that the algorithm is correct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Correctness of Insertion sort </a:t>
            </a:r>
            <a:endParaRPr lang="x-none" altLang="en-IN" sz="4000" b="1">
              <a:solidFill>
                <a:srgbClr val="00206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870585"/>
            <a:ext cx="11115040" cy="5643245"/>
          </a:xfrm>
        </p:spPr>
        <p:txBody>
          <a:bodyPr>
            <a:noAutofit/>
          </a:bodyPr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rgbClr val="831077"/>
                </a:solidFill>
              </a:rPr>
              <a:t>Initialization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: It is true prior to the first iteration of the loop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rgbClr val="831077"/>
                </a:solidFill>
              </a:rPr>
              <a:t>Maintenance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: If it is true before an iteration of the loop, it remains true before the next iteration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rgbClr val="831077"/>
                </a:solidFill>
              </a:rPr>
              <a:t>Termination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: When the loop terminates, the invariant gives us a useful property that helps show that the algorithm is correct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Correctness of Insertion sort </a:t>
            </a:r>
            <a:endParaRPr lang="x-none" altLang="en-IN" sz="4000" b="1">
              <a:solidFill>
                <a:srgbClr val="00206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55" y="871220"/>
            <a:ext cx="11480165" cy="5643245"/>
          </a:xfrm>
        </p:spPr>
        <p:txBody>
          <a:bodyPr>
            <a:noAutofit/>
          </a:bodyPr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We use first two properties similar to mathematical induction 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First condition is similar to base case and the second condition is something similar to inductive step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We use loop invariant along with the condition that caused the loop to terminate. 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Induction goes infinitely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Correctness of Insertion sort  - Initialization</a:t>
            </a:r>
            <a:endParaRPr lang="x-none" altLang="en-IN" sz="4000" b="1">
              <a:solidFill>
                <a:srgbClr val="00206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55" y="871220"/>
            <a:ext cx="11480165" cy="5643245"/>
          </a:xfrm>
        </p:spPr>
        <p:txBody>
          <a:bodyPr>
            <a:noAutofit/>
          </a:bodyPr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When j =2, we have a subarray of size 1, an array of size is sorted by itself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Correctness of Insertion sort  - Maintenance</a:t>
            </a:r>
            <a:endParaRPr lang="x-none" altLang="en-IN" sz="4000" b="1">
              <a:solidFill>
                <a:srgbClr val="00206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55" y="724535"/>
            <a:ext cx="11480165" cy="5643245"/>
          </a:xfrm>
        </p:spPr>
        <p:txBody>
          <a:bodyPr>
            <a:noAutofit/>
          </a:bodyPr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Body of for loop works by moving A[j-1], A[j-2], A[j-3] , and so on by one position to right until it finds proper position for A[j] (lines 4–7), at which point it inserts value of A[j] (line 8)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Subarray A[1 .. j] then consists of elements originally in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sym typeface="+mn-ea"/>
              </a:rPr>
              <a:t>A[1 .. j]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, but in sorted order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Incrementing j for next iteration of for loop then preserves the loop invariant.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Correctness of Insertion sort  - Termination</a:t>
            </a:r>
            <a:endParaRPr lang="x-none" altLang="en-IN" sz="4000" b="1">
              <a:solidFill>
                <a:srgbClr val="00206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55" y="724535"/>
            <a:ext cx="11480165" cy="5643245"/>
          </a:xfrm>
        </p:spPr>
        <p:txBody>
          <a:bodyPr>
            <a:noAutofit/>
          </a:bodyPr>
          <a:p>
            <a:pPr marL="571500" indent="-571500">
              <a:lnSpc>
                <a:spcPct val="130000"/>
              </a:lnSpc>
            </a:pPr>
            <a:r>
              <a:rPr lang="x-none" altLang="en-IN" sz="3500" b="1">
                <a:solidFill>
                  <a:schemeClr val="bg1">
                    <a:lumMod val="85000"/>
                  </a:schemeClr>
                </a:solidFill>
              </a:rPr>
              <a:t>What happens when the loop terminates</a:t>
            </a:r>
            <a:endParaRPr lang="x-none" altLang="en-IN" sz="35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500" b="1">
                <a:solidFill>
                  <a:schemeClr val="bg1">
                    <a:lumMod val="85000"/>
                  </a:schemeClr>
                </a:solidFill>
              </a:rPr>
              <a:t>Condition causing for loop to terminate is that j &gt; A.length </a:t>
            </a:r>
            <a:endParaRPr lang="x-none" altLang="en-IN" sz="35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500" b="1">
                <a:solidFill>
                  <a:schemeClr val="bg1">
                    <a:lumMod val="85000"/>
                  </a:schemeClr>
                </a:solidFill>
              </a:rPr>
              <a:t>Because each loop iteration increases j by 1, we must have j = n+1 at that time</a:t>
            </a:r>
            <a:endParaRPr lang="x-none" altLang="en-IN" sz="35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500" b="1">
                <a:solidFill>
                  <a:schemeClr val="bg1">
                    <a:lumMod val="85000"/>
                  </a:schemeClr>
                </a:solidFill>
              </a:rPr>
              <a:t>Substituting </a:t>
            </a:r>
            <a:r>
              <a:rPr lang="x-none" altLang="en-IN" sz="3500" b="1">
                <a:solidFill>
                  <a:schemeClr val="bg1">
                    <a:lumMod val="85000"/>
                  </a:schemeClr>
                </a:solidFill>
                <a:sym typeface="+mn-ea"/>
              </a:rPr>
              <a:t>n+1</a:t>
            </a:r>
            <a:r>
              <a:rPr lang="x-none" altLang="en-IN" sz="3500" b="1">
                <a:solidFill>
                  <a:schemeClr val="bg1">
                    <a:lumMod val="85000"/>
                  </a:schemeClr>
                </a:solidFill>
              </a:rPr>
              <a:t> for j in the wording of loop invariant, we have that the subarray A[1..n] consists of the elements originally in </a:t>
            </a:r>
            <a:r>
              <a:rPr lang="x-none" altLang="en-IN" sz="3500" b="1">
                <a:solidFill>
                  <a:schemeClr val="bg1">
                    <a:lumMod val="85000"/>
                  </a:schemeClr>
                </a:solidFill>
                <a:sym typeface="+mn-ea"/>
              </a:rPr>
              <a:t>A[1..n]</a:t>
            </a:r>
            <a:r>
              <a:rPr lang="x-none" altLang="en-IN" sz="3500" b="1">
                <a:solidFill>
                  <a:schemeClr val="bg1">
                    <a:lumMod val="85000"/>
                  </a:schemeClr>
                </a:solidFill>
              </a:rPr>
              <a:t>, but in sorted order</a:t>
            </a:r>
            <a:endParaRPr lang="x-none" altLang="en-IN" sz="35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500" b="1">
                <a:solidFill>
                  <a:schemeClr val="bg1">
                    <a:lumMod val="85000"/>
                  </a:schemeClr>
                </a:solidFill>
              </a:rPr>
              <a:t>Hence the entire array is sorted.</a:t>
            </a:r>
            <a:endParaRPr lang="x-none" altLang="en-IN" sz="35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Measuring Running Time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870585"/>
            <a:ext cx="11115040" cy="5643245"/>
          </a:xfrm>
        </p:spPr>
        <p:txBody>
          <a:bodyPr>
            <a:noAutofit/>
          </a:bodyPr>
          <a:p>
            <a:pPr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As space is easily available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We shall concentrate of the time taken by the algorithms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Analysis is independent of underlying hardware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lvl="1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We don't use actual time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lvl="1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Measure in terms of "basic operations"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>
              <a:lnSpc>
                <a:spcPct val="130000"/>
              </a:lnSpc>
              <a:buNone/>
            </a:pP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Measuring Running Time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870585"/>
            <a:ext cx="11115040" cy="5643245"/>
          </a:xfrm>
        </p:spPr>
        <p:txBody>
          <a:bodyPr>
            <a:noAutofit/>
          </a:bodyPr>
          <a:p>
            <a:pPr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Typical basic operations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lvl="1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Compare two values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lvl="1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assign a value to a variable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lvl="1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Swap two numbers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lvl="2">
              <a:lnSpc>
                <a:spcPct val="130000"/>
              </a:lnSpc>
            </a:pPr>
            <a:r>
              <a:rPr lang="x-none" altLang="en-IN" sz="3000" b="1">
                <a:solidFill>
                  <a:schemeClr val="bg1">
                    <a:lumMod val="85000"/>
                  </a:schemeClr>
                </a:solidFill>
              </a:rPr>
              <a:t>tmp &lt;- x</a:t>
            </a:r>
            <a:endParaRPr lang="x-none" altLang="en-IN" sz="3000" b="1">
              <a:solidFill>
                <a:schemeClr val="bg1">
                  <a:lumMod val="85000"/>
                </a:schemeClr>
              </a:solidFill>
            </a:endParaRPr>
          </a:p>
          <a:p>
            <a:pPr lvl="2">
              <a:lnSpc>
                <a:spcPct val="130000"/>
              </a:lnSpc>
            </a:pPr>
            <a:r>
              <a:rPr lang="x-none" altLang="en-IN" sz="3000" b="1">
                <a:solidFill>
                  <a:schemeClr val="bg1">
                    <a:lumMod val="85000"/>
                  </a:schemeClr>
                </a:solidFill>
              </a:rPr>
              <a:t>x&lt;-y</a:t>
            </a:r>
            <a:endParaRPr lang="x-none" altLang="en-IN" sz="3000" b="1">
              <a:solidFill>
                <a:schemeClr val="bg1">
                  <a:lumMod val="85000"/>
                </a:schemeClr>
              </a:solidFill>
            </a:endParaRPr>
          </a:p>
          <a:p>
            <a:pPr lvl="2">
              <a:lnSpc>
                <a:spcPct val="130000"/>
              </a:lnSpc>
            </a:pPr>
            <a:r>
              <a:rPr lang="x-none" altLang="en-IN" sz="3000" b="1">
                <a:solidFill>
                  <a:schemeClr val="bg1">
                    <a:lumMod val="85000"/>
                  </a:schemeClr>
                </a:solidFill>
              </a:rPr>
              <a:t>y&lt;-tmp</a:t>
            </a:r>
            <a:endParaRPr lang="x-none" altLang="en-IN" sz="3000" b="1">
              <a:solidFill>
                <a:schemeClr val="bg1">
                  <a:lumMod val="85000"/>
                </a:schemeClr>
              </a:solidFill>
            </a:endParaRPr>
          </a:p>
          <a:p>
            <a:pPr lvl="1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Three assignments constants can be ignored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Measuring Running Time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870585"/>
            <a:ext cx="11115040" cy="5643245"/>
          </a:xfrm>
        </p:spPr>
        <p:txBody>
          <a:bodyPr>
            <a:noAutofit/>
          </a:bodyPr>
          <a:p>
            <a:pPr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Running time depends on input size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Longer array will take more to sort than shorter arrays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But input of same size may take different amount of time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Measuring Running Time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870585"/>
            <a:ext cx="11115040" cy="5643245"/>
          </a:xfrm>
        </p:spPr>
        <p:txBody>
          <a:bodyPr>
            <a:noAutofit/>
          </a:bodyPr>
          <a:p>
            <a:pPr marL="0" indent="0">
              <a:lnSpc>
                <a:spcPct val="130000"/>
              </a:lnSpc>
              <a:buNone/>
            </a:pPr>
            <a:r>
              <a:rPr lang="x-none" altLang="en-IN" sz="3600" b="1">
                <a:solidFill>
                  <a:srgbClr val="831077"/>
                </a:solidFill>
              </a:rPr>
              <a:t>Linear Search</a:t>
            </a:r>
            <a:endParaRPr lang="x-none" altLang="en-IN" sz="3600" b="1">
              <a:solidFill>
                <a:srgbClr val="831077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Search 'K' in an unsorted array A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i &lt;- 0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while i&lt;n and A[i]=k do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	i &lt;- i+1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if i&lt;n return i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else return -1	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Measuring Running Time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870585"/>
            <a:ext cx="11115040" cy="5643245"/>
          </a:xfrm>
        </p:spPr>
        <p:txBody>
          <a:bodyPr>
            <a:noAutofit/>
          </a:bodyPr>
          <a:p>
            <a:pPr>
              <a:lnSpc>
                <a:spcPct val="130000"/>
              </a:lnSpc>
            </a:pPr>
            <a:r>
              <a:rPr lang="x-none" altLang="en-IN" sz="3600" b="1">
                <a:solidFill>
                  <a:srgbClr val="831077"/>
                </a:solidFill>
              </a:rPr>
              <a:t>Complexity of Linear Search</a:t>
            </a:r>
            <a:endParaRPr lang="x-none" altLang="en-IN" sz="3600" b="1">
              <a:solidFill>
                <a:srgbClr val="831077"/>
              </a:solidFill>
            </a:endParaRPr>
          </a:p>
          <a:p>
            <a:pPr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Input 2 -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sym typeface="+mn-ea"/>
              </a:rPr>
              <a:t>34, 12, 36, 78, 52 search for 34 - Best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sym typeface="+mn-ea"/>
              </a:rPr>
              <a:t>Input 3 - 34, 12, 36, 78, 52 search for 70 - Worst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sym typeface="+mn-ea"/>
              </a:rPr>
              <a:t>Average case may be computed for better idea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sym typeface="+mn-ea"/>
              </a:rPr>
              <a:t>But not possible to calculate for all cases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sym typeface="+mn-ea"/>
              </a:rPr>
              <a:t>Need probability distribution over inputs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sym typeface="+mn-ea"/>
              </a:rPr>
              <a:t>Good upper bound is got from worst case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x-none" altLang="en-IN" sz="3600" b="1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How Important is Complexity?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870585"/>
            <a:ext cx="11115040" cy="5643245"/>
          </a:xfrm>
        </p:spPr>
        <p:txBody>
          <a:bodyPr>
            <a:noAutofit/>
          </a:bodyPr>
          <a:p>
            <a:pPr marL="0" indent="0">
              <a:lnSpc>
                <a:spcPct val="130000"/>
              </a:lnSpc>
              <a:buNone/>
            </a:pPr>
            <a:r>
              <a:rPr lang="x-none" altLang="en-IN" sz="3600" b="1">
                <a:solidFill>
                  <a:srgbClr val="831077"/>
                </a:solidFill>
              </a:rPr>
              <a:t>Sorting Algorithms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Naive - O(n</a:t>
            </a:r>
            <a:r>
              <a:rPr lang="x-none" altLang="en-IN" sz="3600" b="1" baseline="3000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Best - O(nlogn)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Typical CPU process upto 10</a:t>
            </a:r>
            <a:r>
              <a:rPr lang="x-none" altLang="en-IN" sz="3600" b="1" baseline="30000">
                <a:solidFill>
                  <a:schemeClr val="bg1">
                    <a:lumMod val="85000"/>
                  </a:schemeClr>
                </a:solidFill>
              </a:rPr>
              <a:t>8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operations per second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sym typeface="+mn-ea"/>
              </a:rPr>
              <a:t>Moore's law - speed is saturated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Useful for approximate calculation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Computing Time for Sorting Mobile Users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870585"/>
            <a:ext cx="11115040" cy="5643245"/>
          </a:xfrm>
        </p:spPr>
        <p:txBody>
          <a:bodyPr>
            <a:noAutofit/>
          </a:bodyPr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Sort a list of mobile numbers in India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Roughly around 10</a:t>
            </a:r>
            <a:r>
              <a:rPr lang="x-none" altLang="en-IN" sz="3600" b="1" baseline="30000">
                <a:solidFill>
                  <a:schemeClr val="bg1">
                    <a:lumMod val="85000"/>
                  </a:schemeClr>
                </a:solidFill>
              </a:rPr>
              <a:t>9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numbers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Naive algorithm (n</a:t>
            </a:r>
            <a:r>
              <a:rPr lang="x-none" altLang="en-IN" sz="3600" b="1" baseline="3000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) need 10</a:t>
            </a:r>
            <a:r>
              <a:rPr lang="x-none" altLang="en-IN" sz="3600" b="1" baseline="30000">
                <a:solidFill>
                  <a:schemeClr val="bg1">
                    <a:lumMod val="85000"/>
                  </a:schemeClr>
                </a:solidFill>
              </a:rPr>
              <a:t>18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operations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10</a:t>
            </a:r>
            <a:r>
              <a:rPr lang="x-none" altLang="en-IN" sz="3600" b="1" baseline="30000">
                <a:solidFill>
                  <a:schemeClr val="bg1">
                    <a:lumMod val="85000"/>
                  </a:schemeClr>
                </a:solidFill>
              </a:rPr>
              <a:t>8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operations per second so it needs 10</a:t>
            </a:r>
            <a:r>
              <a:rPr lang="x-none" altLang="en-IN" sz="3600" b="1" baseline="30000">
                <a:solidFill>
                  <a:schemeClr val="bg1">
                    <a:lumMod val="85000"/>
                  </a:schemeClr>
                </a:solidFill>
              </a:rPr>
              <a:t>10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seconds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2778000 hours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115700 days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300 years !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6440</Words>
  <Application>Kingsoft Office WPP</Application>
  <PresentationFormat>Widescreen</PresentationFormat>
  <Paragraphs>316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Theme</vt:lpstr>
      <vt:lpstr>Introduction and Motivation</vt:lpstr>
      <vt:lpstr>Design and Analysis of Algorithms</vt:lpstr>
      <vt:lpstr>Measuring Running Time</vt:lpstr>
      <vt:lpstr>Measuring Running Time</vt:lpstr>
      <vt:lpstr>Measuring Running Time</vt:lpstr>
      <vt:lpstr>Measuring Running Time</vt:lpstr>
      <vt:lpstr>Measuring Running Time</vt:lpstr>
      <vt:lpstr>How Important is Complexity?</vt:lpstr>
      <vt:lpstr>Computing Time for Sorting Mobile Users</vt:lpstr>
      <vt:lpstr>Computing Time for Sorting Mobile Users</vt:lpstr>
      <vt:lpstr>Computing Time for a Video Game</vt:lpstr>
      <vt:lpstr>Computing Time for a Video Game</vt:lpstr>
      <vt:lpstr>Typical Functions T(n)</vt:lpstr>
      <vt:lpstr>Quantifying Efficiency</vt:lpstr>
      <vt:lpstr>Insertion sort</vt:lpstr>
      <vt:lpstr>Insertion sort</vt:lpstr>
      <vt:lpstr>Insertion sort</vt:lpstr>
      <vt:lpstr>Insertion sort</vt:lpstr>
      <vt:lpstr>Insertion sort</vt:lpstr>
      <vt:lpstr>Correctness of Insertion sort </vt:lpstr>
      <vt:lpstr>Correctness of Insertion sort </vt:lpstr>
      <vt:lpstr>Correctness of Insertion sort </vt:lpstr>
      <vt:lpstr>Correctness of Insertion sort </vt:lpstr>
      <vt:lpstr>Correctness of Insertion sort </vt:lpstr>
      <vt:lpstr>Correctness of Insertion sort </vt:lpstr>
      <vt:lpstr>Correctness of Insertion sort </vt:lpstr>
      <vt:lpstr>Correctness of Insertion sort  - Initialization</vt:lpstr>
      <vt:lpstr>Correctness of Insertion sort  - Maintenance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janaki</dc:creator>
  <cp:lastModifiedBy>janaki</cp:lastModifiedBy>
  <cp:revision>165</cp:revision>
  <dcterms:created xsi:type="dcterms:W3CDTF">2022-01-04T17:00:56Z</dcterms:created>
  <dcterms:modified xsi:type="dcterms:W3CDTF">2022-01-04T17:00:56Z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16393ڪ-10.1.0.5707</vt:lpwstr>
  </property>
</Properties>
</file>