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81" r:id="rId20"/>
    <p:sldId id="273" r:id="rId21"/>
    <p:sldId id="282" r:id="rId22"/>
    <p:sldId id="274" r:id="rId23"/>
    <p:sldId id="275" r:id="rId24"/>
    <p:sldId id="276" r:id="rId25"/>
    <p:sldId id="277" r:id="rId26"/>
    <p:sldId id="278" r:id="rId27"/>
    <p:sldId id="279" r:id="rId28"/>
    <p:sldId id="280" r:id="rId29"/>
    <p:sldId id="293" r:id="rId30"/>
    <p:sldId id="294" r:id="rId31"/>
    <p:sldId id="295" r:id="rId32"/>
    <p:sldId id="292" r:id="rId33"/>
    <p:sldId id="296" r:id="rId34"/>
    <p:sldId id="297" r:id="rId35"/>
    <p:sldId id="298" r:id="rId36"/>
    <p:sldId id="302" r:id="rId37"/>
    <p:sldId id="303" r:id="rId38"/>
    <p:sldId id="301" r:id="rId39"/>
    <p:sldId id="304" r:id="rId40"/>
    <p:sldId id="305" r:id="rId41"/>
    <p:sldId id="306" r:id="rId42"/>
    <p:sldId id="30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296C"/>
    <a:srgbClr val="961F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notesMaster" Target="notesMasters/notesMaster1.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1083945"/>
            <a:ext cx="9144000" cy="2845435"/>
          </a:xfrm>
        </p:spPr>
        <p:txBody>
          <a:bodyPr>
            <a:normAutofit fontScale="90000"/>
          </a:bodyPr>
          <a:p>
            <a:r>
              <a:rPr lang="en-IN" altLang="en-US">
                <a:solidFill>
                  <a:srgbClr val="C00000"/>
                </a:solidFill>
                <a:latin typeface="Monospace" charset="0"/>
                <a:ea typeface="Monospace" charset="0"/>
              </a:rPr>
              <a:t>Deep learning for text processing using RNN and LSTM</a:t>
            </a:r>
            <a:endParaRPr lang="en-IN" altLang="en-US">
              <a:solidFill>
                <a:srgbClr val="C00000"/>
              </a:solidFill>
              <a:latin typeface="Monospace" charset="0"/>
              <a:ea typeface="Monospace" charset="0"/>
            </a:endParaRPr>
          </a:p>
        </p:txBody>
      </p:sp>
      <p:sp>
        <p:nvSpPr>
          <p:cNvPr id="3" name="Subtitle 2"/>
          <p:cNvSpPr>
            <a:spLocks noGrp="1"/>
          </p:cNvSpPr>
          <p:nvPr>
            <p:ph type="subTitle" idx="1"/>
          </p:nvPr>
        </p:nvSpPr>
        <p:spPr>
          <a:xfrm>
            <a:off x="1584960" y="4094163"/>
            <a:ext cx="9144000" cy="1655762"/>
          </a:xfrm>
        </p:spPr>
        <p:txBody>
          <a:bodyPr/>
          <a:p>
            <a:r>
              <a:rPr lang="x-none" altLang="en-IN" sz="3200">
                <a:solidFill>
                  <a:srgbClr val="002060"/>
                </a:solidFill>
                <a:latin typeface="Monospace" charset="0"/>
                <a:ea typeface="Monospace" charset="0"/>
              </a:rPr>
              <a:t>Dr M Janaki Meena</a:t>
            </a:r>
            <a:endParaRPr lang="x-none" altLang="en-IN" sz="3200">
              <a:solidFill>
                <a:srgbClr val="002060"/>
              </a:solidFill>
              <a:latin typeface="Monospace" charset="0"/>
              <a:ea typeface="Monospace"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3680" y="196215"/>
            <a:ext cx="11817985" cy="785495"/>
          </a:xfrm>
        </p:spPr>
        <p:txBody>
          <a:bodyPr>
            <a:noAutofit/>
          </a:bodyPr>
          <a:p>
            <a:pPr algn="ctr"/>
            <a:r>
              <a:rPr lang="x-none">
                <a:solidFill>
                  <a:srgbClr val="C00000"/>
                </a:solidFill>
                <a:latin typeface="Monospace" charset="0"/>
                <a:ea typeface="Monospace" charset="0"/>
                <a:sym typeface="+mn-ea"/>
              </a:rPr>
              <a:t>One-hot Hashing Trick</a:t>
            </a:r>
            <a:endParaRPr lang="x-none">
              <a:solidFill>
                <a:srgbClr val="C00000"/>
              </a:solidFill>
              <a:latin typeface="Monospace" charset="0"/>
              <a:ea typeface="Monospace" charset="0"/>
              <a:sym typeface="+mn-ea"/>
            </a:endParaRPr>
          </a:p>
        </p:txBody>
      </p:sp>
      <p:sp>
        <p:nvSpPr>
          <p:cNvPr id="3" name="Content Placeholder 2"/>
          <p:cNvSpPr>
            <a:spLocks noGrp="1"/>
          </p:cNvSpPr>
          <p:nvPr>
            <p:ph idx="1"/>
          </p:nvPr>
        </p:nvSpPr>
        <p:spPr>
          <a:xfrm>
            <a:off x="138430" y="772160"/>
            <a:ext cx="11783060" cy="5937250"/>
          </a:xfrm>
        </p:spPr>
        <p:txBody>
          <a:bodyPr>
            <a:noAutofit/>
          </a:bodyPr>
          <a:p>
            <a:pPr>
              <a:lnSpc>
                <a:spcPct val="150000"/>
              </a:lnSpc>
            </a:pPr>
            <a:r>
              <a:rPr lang="x-none" altLang="en-IN" sz="3200">
                <a:solidFill>
                  <a:srgbClr val="002060"/>
                </a:solidFill>
                <a:latin typeface="Monospace" charset="0"/>
                <a:ea typeface="Monospace" charset="0"/>
              </a:rPr>
              <a:t>Variant of one-hot encoding</a:t>
            </a:r>
            <a:endParaRPr lang="x-none" altLang="en-IN" sz="3200">
              <a:solidFill>
                <a:srgbClr val="002060"/>
              </a:solidFill>
              <a:latin typeface="Monospace" charset="0"/>
              <a:ea typeface="Monospace" charset="0"/>
            </a:endParaRPr>
          </a:p>
          <a:p>
            <a:pPr>
              <a:lnSpc>
                <a:spcPct val="150000"/>
              </a:lnSpc>
            </a:pPr>
            <a:r>
              <a:rPr lang="x-none" altLang="en-IN" sz="3200">
                <a:solidFill>
                  <a:srgbClr val="002060"/>
                </a:solidFill>
                <a:latin typeface="Monospace" charset="0"/>
                <a:ea typeface="Monospace" charset="0"/>
              </a:rPr>
              <a:t>When number of unique tokens in your vocabulary is too large</a:t>
            </a:r>
            <a:endParaRPr lang="x-none" altLang="en-IN" sz="3200">
              <a:solidFill>
                <a:srgbClr val="002060"/>
              </a:solidFill>
              <a:latin typeface="Monospace" charset="0"/>
              <a:ea typeface="Monospace" charset="0"/>
            </a:endParaRPr>
          </a:p>
          <a:p>
            <a:pPr>
              <a:lnSpc>
                <a:spcPct val="150000"/>
              </a:lnSpc>
            </a:pPr>
            <a:r>
              <a:rPr lang="x-none" altLang="en-IN" sz="3200">
                <a:solidFill>
                  <a:srgbClr val="002060"/>
                </a:solidFill>
                <a:latin typeface="Monospace" charset="0"/>
                <a:ea typeface="Monospace" charset="0"/>
              </a:rPr>
              <a:t>hash words into vectors of fixed size with a very lightweight hashing function</a:t>
            </a:r>
            <a:endParaRPr lang="x-none" altLang="en-IN" sz="3200">
              <a:solidFill>
                <a:srgbClr val="002060"/>
              </a:solidFill>
              <a:latin typeface="Monospace" charset="0"/>
              <a:ea typeface="Monospace" charset="0"/>
            </a:endParaRPr>
          </a:p>
          <a:p>
            <a:pPr>
              <a:lnSpc>
                <a:spcPct val="150000"/>
              </a:lnSpc>
            </a:pPr>
            <a:r>
              <a:rPr lang="x-none" altLang="en-IN" sz="3200">
                <a:solidFill>
                  <a:srgbClr val="002060"/>
                </a:solidFill>
                <a:latin typeface="Monospace" charset="0"/>
                <a:ea typeface="Monospace" charset="0"/>
              </a:rPr>
              <a:t>Advantage - Does away with maintaining an explicit word index, which saves memory</a:t>
            </a:r>
            <a:endParaRPr lang="x-none" altLang="en-IN" sz="3200">
              <a:solidFill>
                <a:srgbClr val="002060"/>
              </a:solidFill>
              <a:latin typeface="Monospace" charset="0"/>
              <a:ea typeface="Monospace" charset="0"/>
            </a:endParaRPr>
          </a:p>
          <a:p>
            <a:pPr>
              <a:lnSpc>
                <a:spcPct val="150000"/>
              </a:lnSpc>
            </a:pPr>
            <a:r>
              <a:rPr lang="x-none" altLang="en-IN" sz="3200">
                <a:solidFill>
                  <a:srgbClr val="002060"/>
                </a:solidFill>
                <a:latin typeface="Monospace" charset="0"/>
                <a:ea typeface="Monospace" charset="0"/>
              </a:rPr>
              <a:t>Drawback - Susceptible to hash collisions</a:t>
            </a:r>
            <a:endParaRPr lang="x-none" altLang="en-IN" sz="3200">
              <a:solidFill>
                <a:srgbClr val="002060"/>
              </a:solidFill>
              <a:latin typeface="Monospace" charset="0"/>
              <a:ea typeface="Monospace"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3680" y="196215"/>
            <a:ext cx="11817985" cy="785495"/>
          </a:xfrm>
        </p:spPr>
        <p:txBody>
          <a:bodyPr>
            <a:noAutofit/>
          </a:bodyPr>
          <a:p>
            <a:pPr algn="ctr"/>
            <a:r>
              <a:rPr lang="x-none">
                <a:solidFill>
                  <a:srgbClr val="C00000"/>
                </a:solidFill>
                <a:latin typeface="Monospace" charset="0"/>
                <a:ea typeface="Monospace" charset="0"/>
                <a:sym typeface="+mn-ea"/>
              </a:rPr>
              <a:t>Word Embeddings</a:t>
            </a:r>
            <a:endParaRPr lang="x-none">
              <a:solidFill>
                <a:srgbClr val="C00000"/>
              </a:solidFill>
              <a:latin typeface="Monospace" charset="0"/>
              <a:ea typeface="Monospace" charset="0"/>
              <a:sym typeface="+mn-ea"/>
            </a:endParaRPr>
          </a:p>
        </p:txBody>
      </p:sp>
      <p:sp>
        <p:nvSpPr>
          <p:cNvPr id="3" name="Content Placeholder 2"/>
          <p:cNvSpPr>
            <a:spLocks noGrp="1"/>
          </p:cNvSpPr>
          <p:nvPr>
            <p:ph idx="1"/>
          </p:nvPr>
        </p:nvSpPr>
        <p:spPr>
          <a:xfrm>
            <a:off x="138430" y="772160"/>
            <a:ext cx="11783060" cy="5937250"/>
          </a:xfrm>
        </p:spPr>
        <p:txBody>
          <a:bodyPr>
            <a:noAutofit/>
          </a:bodyPr>
          <a:p>
            <a:pPr>
              <a:lnSpc>
                <a:spcPct val="150000"/>
              </a:lnSpc>
            </a:pPr>
            <a:r>
              <a:rPr lang="x-none" altLang="en-IN" sz="3200">
                <a:solidFill>
                  <a:srgbClr val="002060"/>
                </a:solidFill>
                <a:latin typeface="Monospace" charset="0"/>
                <a:ea typeface="Monospace" charset="0"/>
              </a:rPr>
              <a:t>Meant to map human language into a geometric space</a:t>
            </a:r>
            <a:endParaRPr lang="x-none" altLang="en-IN" sz="3200">
              <a:solidFill>
                <a:srgbClr val="002060"/>
              </a:solidFill>
              <a:latin typeface="Monospace" charset="0"/>
              <a:ea typeface="Monospace" charset="0"/>
            </a:endParaRPr>
          </a:p>
          <a:p>
            <a:pPr>
              <a:lnSpc>
                <a:spcPct val="150000"/>
              </a:lnSpc>
            </a:pPr>
            <a:r>
              <a:rPr lang="x-none" altLang="en-IN" sz="3200">
                <a:solidFill>
                  <a:srgbClr val="002060"/>
                </a:solidFill>
                <a:latin typeface="Monospace" charset="0"/>
                <a:ea typeface="Monospace" charset="0"/>
              </a:rPr>
              <a:t>A word is associated to a dense floating-point word vectors</a:t>
            </a:r>
            <a:endParaRPr lang="x-none" altLang="en-IN" sz="3200">
              <a:solidFill>
                <a:srgbClr val="002060"/>
              </a:solidFill>
              <a:latin typeface="Monospace" charset="0"/>
              <a:ea typeface="Monospace" charset="0"/>
            </a:endParaRPr>
          </a:p>
          <a:p>
            <a:pPr>
              <a:lnSpc>
                <a:spcPct val="150000"/>
              </a:lnSpc>
            </a:pPr>
            <a:r>
              <a:rPr lang="x-none" altLang="en-IN" sz="3200">
                <a:solidFill>
                  <a:srgbClr val="002060"/>
                </a:solidFill>
                <a:latin typeface="Monospace" charset="0"/>
                <a:ea typeface="Monospace" charset="0"/>
              </a:rPr>
              <a:t>Learned from data</a:t>
            </a:r>
            <a:endParaRPr lang="x-none" altLang="en-IN" sz="3200">
              <a:solidFill>
                <a:srgbClr val="002060"/>
              </a:solidFill>
              <a:latin typeface="Monospace" charset="0"/>
              <a:ea typeface="Monospace" charset="0"/>
            </a:endParaRPr>
          </a:p>
          <a:p>
            <a:pPr>
              <a:lnSpc>
                <a:spcPct val="150000"/>
              </a:lnSpc>
            </a:pPr>
            <a:r>
              <a:rPr lang="x-none" altLang="en-IN" sz="3200">
                <a:solidFill>
                  <a:srgbClr val="002060"/>
                </a:solidFill>
                <a:latin typeface="Monospace" charset="0"/>
                <a:ea typeface="Monospace" charset="0"/>
              </a:rPr>
              <a:t>Common to see word embeddings that are 256-dimensional, 512-dimensional, or 1,024-dimensional when dealing with very large vocabularies</a:t>
            </a:r>
            <a:endParaRPr lang="x-none" altLang="en-IN" sz="3200">
              <a:solidFill>
                <a:srgbClr val="002060"/>
              </a:solidFill>
              <a:latin typeface="Monospace" charset="0"/>
              <a:ea typeface="Monospace" charset="0"/>
            </a:endParaRPr>
          </a:p>
          <a:p>
            <a:pPr>
              <a:lnSpc>
                <a:spcPct val="150000"/>
              </a:lnSpc>
            </a:pPr>
            <a:endParaRPr lang="x-none" altLang="en-IN" sz="3200">
              <a:solidFill>
                <a:srgbClr val="002060"/>
              </a:solidFill>
              <a:latin typeface="Monospace" charset="0"/>
              <a:ea typeface="Monospace"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3680" y="196215"/>
            <a:ext cx="11817985" cy="785495"/>
          </a:xfrm>
        </p:spPr>
        <p:txBody>
          <a:bodyPr>
            <a:noAutofit/>
          </a:bodyPr>
          <a:p>
            <a:pPr algn="ctr"/>
            <a:r>
              <a:rPr lang="x-none">
                <a:solidFill>
                  <a:srgbClr val="C00000"/>
                </a:solidFill>
                <a:latin typeface="Monospace" charset="0"/>
                <a:ea typeface="Monospace" charset="0"/>
                <a:sym typeface="+mn-ea"/>
              </a:rPr>
              <a:t>Ways to Learn Word Embeddings</a:t>
            </a:r>
            <a:endParaRPr lang="x-none">
              <a:solidFill>
                <a:srgbClr val="C00000"/>
              </a:solidFill>
              <a:latin typeface="Monospace" charset="0"/>
              <a:ea typeface="Monospace" charset="0"/>
              <a:sym typeface="+mn-ea"/>
            </a:endParaRPr>
          </a:p>
        </p:txBody>
      </p:sp>
      <p:sp>
        <p:nvSpPr>
          <p:cNvPr id="3" name="Content Placeholder 2"/>
          <p:cNvSpPr>
            <a:spLocks noGrp="1"/>
          </p:cNvSpPr>
          <p:nvPr>
            <p:ph idx="1"/>
          </p:nvPr>
        </p:nvSpPr>
        <p:spPr>
          <a:xfrm>
            <a:off x="138430" y="772160"/>
            <a:ext cx="11783060" cy="5937250"/>
          </a:xfrm>
        </p:spPr>
        <p:txBody>
          <a:bodyPr>
            <a:noAutofit/>
          </a:bodyPr>
          <a:p>
            <a:pPr>
              <a:lnSpc>
                <a:spcPct val="150000"/>
              </a:lnSpc>
            </a:pPr>
            <a:r>
              <a:rPr lang="x-none" altLang="en-IN" sz="3200">
                <a:solidFill>
                  <a:srgbClr val="002060"/>
                </a:solidFill>
                <a:latin typeface="Monospace" charset="0"/>
                <a:ea typeface="Monospace" charset="0"/>
              </a:rPr>
              <a:t>Start with a random vector and jointly learn with the main task you care about (such as document classification or sentiment prediction)</a:t>
            </a:r>
            <a:endParaRPr lang="x-none" altLang="en-IN" sz="3200">
              <a:solidFill>
                <a:srgbClr val="002060"/>
              </a:solidFill>
              <a:latin typeface="Monospace" charset="0"/>
              <a:ea typeface="Monospace" charset="0"/>
            </a:endParaRPr>
          </a:p>
          <a:p>
            <a:pPr>
              <a:lnSpc>
                <a:spcPct val="150000"/>
              </a:lnSpc>
            </a:pPr>
            <a:r>
              <a:rPr lang="x-none" altLang="en-IN" sz="3200">
                <a:solidFill>
                  <a:srgbClr val="002060"/>
                </a:solidFill>
                <a:latin typeface="Monospace" charset="0"/>
                <a:ea typeface="Monospace" charset="0"/>
              </a:rPr>
              <a:t>Load </a:t>
            </a:r>
            <a:r>
              <a:rPr lang="x-none" altLang="en-IN" sz="3200">
                <a:solidFill>
                  <a:srgbClr val="002060"/>
                </a:solidFill>
                <a:latin typeface="Monospace" charset="0"/>
                <a:ea typeface="Monospace" charset="0"/>
                <a:sym typeface="+mn-ea"/>
              </a:rPr>
              <a:t>pretrained word embeddings </a:t>
            </a:r>
            <a:r>
              <a:rPr lang="x-none" altLang="en-IN" sz="3200">
                <a:solidFill>
                  <a:srgbClr val="002060"/>
                </a:solidFill>
                <a:latin typeface="Monospace" charset="0"/>
                <a:ea typeface="Monospace" charset="0"/>
              </a:rPr>
              <a:t>that were precomputed using a different machine-learning </a:t>
            </a:r>
            <a:r>
              <a:rPr lang="x-none" altLang="en-IN" sz="3200">
                <a:solidFill>
                  <a:srgbClr val="002060"/>
                </a:solidFill>
                <a:latin typeface="Monospace" charset="0"/>
                <a:ea typeface="Monospace" charset="0"/>
                <a:sym typeface="+mn-ea"/>
              </a:rPr>
              <a:t>into your model</a:t>
            </a:r>
            <a:endParaRPr lang="x-none" altLang="en-IN" sz="3200">
              <a:solidFill>
                <a:srgbClr val="002060"/>
              </a:solidFill>
              <a:latin typeface="Monospace" charset="0"/>
              <a:ea typeface="Monospace"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3680" y="196215"/>
            <a:ext cx="11817985" cy="785495"/>
          </a:xfrm>
        </p:spPr>
        <p:txBody>
          <a:bodyPr>
            <a:noAutofit/>
          </a:bodyPr>
          <a:p>
            <a:pPr algn="ctr"/>
            <a:r>
              <a:rPr lang="x-none">
                <a:solidFill>
                  <a:srgbClr val="C00000"/>
                </a:solidFill>
                <a:latin typeface="Monospace" charset="0"/>
                <a:ea typeface="Monospace" charset="0"/>
                <a:sym typeface="+mn-ea"/>
              </a:rPr>
              <a:t>Learning Word Embeddings</a:t>
            </a:r>
            <a:endParaRPr lang="x-none">
              <a:solidFill>
                <a:srgbClr val="C00000"/>
              </a:solidFill>
              <a:latin typeface="Monospace" charset="0"/>
              <a:ea typeface="Monospace" charset="0"/>
              <a:sym typeface="+mn-ea"/>
            </a:endParaRPr>
          </a:p>
        </p:txBody>
      </p:sp>
      <p:sp>
        <p:nvSpPr>
          <p:cNvPr id="3" name="Content Placeholder 2"/>
          <p:cNvSpPr>
            <a:spLocks noGrp="1"/>
          </p:cNvSpPr>
          <p:nvPr>
            <p:ph idx="1"/>
          </p:nvPr>
        </p:nvSpPr>
        <p:spPr>
          <a:xfrm>
            <a:off x="138430" y="772160"/>
            <a:ext cx="11783060" cy="5937250"/>
          </a:xfrm>
        </p:spPr>
        <p:txBody>
          <a:bodyPr>
            <a:noAutofit/>
          </a:bodyPr>
          <a:p>
            <a:pPr>
              <a:lnSpc>
                <a:spcPct val="150000"/>
              </a:lnSpc>
            </a:pPr>
            <a:r>
              <a:rPr lang="x-none" altLang="en-IN" sz="3200">
                <a:solidFill>
                  <a:srgbClr val="002060"/>
                </a:solidFill>
                <a:latin typeface="Monospace" charset="0"/>
                <a:ea typeface="Monospace" charset="0"/>
              </a:rPr>
              <a:t>Start with a random vector </a:t>
            </a:r>
            <a:endParaRPr lang="x-none" altLang="en-IN" sz="3200">
              <a:solidFill>
                <a:srgbClr val="002060"/>
              </a:solidFill>
              <a:latin typeface="Monospace" charset="0"/>
              <a:ea typeface="Monospace" charset="0"/>
            </a:endParaRPr>
          </a:p>
          <a:p>
            <a:pPr>
              <a:lnSpc>
                <a:spcPct val="150000"/>
              </a:lnSpc>
            </a:pPr>
            <a:r>
              <a:rPr lang="x-none" altLang="en-IN" sz="3200">
                <a:solidFill>
                  <a:srgbClr val="002060"/>
                </a:solidFill>
                <a:latin typeface="Monospace" charset="0"/>
                <a:ea typeface="Monospace" charset="0"/>
              </a:rPr>
              <a:t>Get geometric relationships between word vectors that should reflect the semantic relationships between these words</a:t>
            </a:r>
            <a:endParaRPr lang="x-none" altLang="en-IN" sz="3200">
              <a:solidFill>
                <a:srgbClr val="002060"/>
              </a:solidFill>
              <a:latin typeface="Monospace" charset="0"/>
              <a:ea typeface="Monospace" charset="0"/>
            </a:endParaRPr>
          </a:p>
          <a:p>
            <a:pPr>
              <a:lnSpc>
                <a:spcPct val="150000"/>
              </a:lnSpc>
            </a:pPr>
            <a:r>
              <a:rPr lang="x-none" altLang="en-IN" sz="3200">
                <a:solidFill>
                  <a:srgbClr val="002060"/>
                </a:solidFill>
                <a:latin typeface="Monospace" charset="0"/>
                <a:ea typeface="Monospace" charset="0"/>
              </a:rPr>
              <a:t>Synonyms will be embedded into similar word vectors; </a:t>
            </a:r>
            <a:endParaRPr lang="x-none" altLang="en-IN" sz="3200">
              <a:solidFill>
                <a:srgbClr val="002060"/>
              </a:solidFill>
              <a:latin typeface="Monospace" charset="0"/>
              <a:ea typeface="Monospace" charset="0"/>
            </a:endParaRPr>
          </a:p>
          <a:p>
            <a:pPr>
              <a:lnSpc>
                <a:spcPct val="150000"/>
              </a:lnSpc>
            </a:pPr>
            <a:r>
              <a:rPr lang="x-none" altLang="en-IN" sz="3200">
                <a:solidFill>
                  <a:srgbClr val="002060"/>
                </a:solidFill>
                <a:latin typeface="Monospace" charset="0"/>
                <a:ea typeface="Monospace" charset="0"/>
              </a:rPr>
              <a:t>Geometric distance (such as L2 distance) between any two word vectors will relate to the semantic distance between the associated words </a:t>
            </a:r>
            <a:endParaRPr lang="x-none" altLang="en-IN" sz="3200">
              <a:solidFill>
                <a:srgbClr val="002060"/>
              </a:solidFill>
              <a:latin typeface="Monospace" charset="0"/>
              <a:ea typeface="Monospace"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3680" y="196215"/>
            <a:ext cx="11817985" cy="785495"/>
          </a:xfrm>
        </p:spPr>
        <p:txBody>
          <a:bodyPr>
            <a:noAutofit/>
          </a:bodyPr>
          <a:p>
            <a:pPr algn="ctr"/>
            <a:r>
              <a:rPr lang="x-none">
                <a:solidFill>
                  <a:srgbClr val="C00000"/>
                </a:solidFill>
                <a:latin typeface="Monospace" charset="0"/>
                <a:ea typeface="Monospace" charset="0"/>
                <a:sym typeface="+mn-ea"/>
              </a:rPr>
              <a:t>Learning Word Embeddings</a:t>
            </a:r>
            <a:endParaRPr lang="x-none">
              <a:solidFill>
                <a:srgbClr val="C00000"/>
              </a:solidFill>
              <a:latin typeface="Monospace" charset="0"/>
              <a:ea typeface="Monospace" charset="0"/>
              <a:sym typeface="+mn-ea"/>
            </a:endParaRPr>
          </a:p>
        </p:txBody>
      </p:sp>
      <p:sp>
        <p:nvSpPr>
          <p:cNvPr id="3" name="Content Placeholder 2"/>
          <p:cNvSpPr>
            <a:spLocks noGrp="1"/>
          </p:cNvSpPr>
          <p:nvPr>
            <p:ph idx="1"/>
          </p:nvPr>
        </p:nvSpPr>
        <p:spPr>
          <a:xfrm>
            <a:off x="139700" y="772160"/>
            <a:ext cx="7680325" cy="5937250"/>
          </a:xfrm>
        </p:spPr>
        <p:txBody>
          <a:bodyPr>
            <a:noAutofit/>
          </a:bodyPr>
          <a:p>
            <a:pPr>
              <a:lnSpc>
                <a:spcPct val="150000"/>
              </a:lnSpc>
            </a:pPr>
            <a:r>
              <a:rPr lang="x-none" altLang="en-IN" sz="3200">
                <a:solidFill>
                  <a:srgbClr val="002060"/>
                </a:solidFill>
                <a:latin typeface="Monospace" charset="0"/>
                <a:ea typeface="Monospace" charset="0"/>
              </a:rPr>
              <a:t>Four words are embedded on a 2D plane: cat, dog, wolf, and tiger.</a:t>
            </a:r>
            <a:endParaRPr lang="x-none" altLang="en-IN" sz="3200">
              <a:solidFill>
                <a:srgbClr val="002060"/>
              </a:solidFill>
              <a:latin typeface="Monospace" charset="0"/>
              <a:ea typeface="Monospace" charset="0"/>
            </a:endParaRPr>
          </a:p>
          <a:p>
            <a:pPr>
              <a:lnSpc>
                <a:spcPct val="150000"/>
              </a:lnSpc>
            </a:pPr>
            <a:r>
              <a:rPr lang="x-none" altLang="en-IN" sz="3200">
                <a:solidFill>
                  <a:srgbClr val="002060"/>
                </a:solidFill>
                <a:latin typeface="Monospace" charset="0"/>
                <a:ea typeface="Monospace" charset="0"/>
              </a:rPr>
              <a:t>For instance, the same vector allows us to go from cat to tiger and from dog to wolf: this vector could be interpreted as the “from pet to wild animal” vector</a:t>
            </a:r>
            <a:endParaRPr lang="x-none" altLang="en-IN" sz="3200">
              <a:solidFill>
                <a:srgbClr val="002060"/>
              </a:solidFill>
              <a:latin typeface="Monospace" charset="0"/>
              <a:ea typeface="Monospace" charset="0"/>
            </a:endParaRPr>
          </a:p>
        </p:txBody>
      </p:sp>
      <p:pic>
        <p:nvPicPr>
          <p:cNvPr id="4" name="Picture 3"/>
          <p:cNvPicPr>
            <a:picLocks noChangeAspect="1"/>
          </p:cNvPicPr>
          <p:nvPr/>
        </p:nvPicPr>
        <p:blipFill>
          <a:blip r:embed="rId1"/>
          <a:stretch>
            <a:fillRect/>
          </a:stretch>
        </p:blipFill>
        <p:spPr>
          <a:xfrm>
            <a:off x="7840980" y="1149350"/>
            <a:ext cx="4171950" cy="38290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3680" y="196215"/>
            <a:ext cx="11817985" cy="785495"/>
          </a:xfrm>
        </p:spPr>
        <p:txBody>
          <a:bodyPr>
            <a:noAutofit/>
          </a:bodyPr>
          <a:p>
            <a:pPr algn="ctr"/>
            <a:r>
              <a:rPr lang="x-none">
                <a:solidFill>
                  <a:srgbClr val="C00000"/>
                </a:solidFill>
                <a:latin typeface="Monospace" charset="0"/>
                <a:ea typeface="Monospace" charset="0"/>
                <a:sym typeface="+mn-ea"/>
              </a:rPr>
              <a:t>Learning Word Embeddings</a:t>
            </a:r>
            <a:endParaRPr lang="x-none">
              <a:solidFill>
                <a:srgbClr val="C00000"/>
              </a:solidFill>
              <a:latin typeface="Monospace" charset="0"/>
              <a:ea typeface="Monospace" charset="0"/>
              <a:sym typeface="+mn-ea"/>
            </a:endParaRPr>
          </a:p>
        </p:txBody>
      </p:sp>
      <p:sp>
        <p:nvSpPr>
          <p:cNvPr id="3" name="Content Placeholder 2"/>
          <p:cNvSpPr>
            <a:spLocks noGrp="1"/>
          </p:cNvSpPr>
          <p:nvPr>
            <p:ph idx="1"/>
          </p:nvPr>
        </p:nvSpPr>
        <p:spPr>
          <a:xfrm>
            <a:off x="139700" y="772160"/>
            <a:ext cx="7943850" cy="5937250"/>
          </a:xfrm>
        </p:spPr>
        <p:txBody>
          <a:bodyPr>
            <a:noAutofit/>
          </a:bodyPr>
          <a:p>
            <a:pPr>
              <a:lnSpc>
                <a:spcPct val="150000"/>
              </a:lnSpc>
            </a:pPr>
            <a:r>
              <a:rPr lang="x-none" altLang="en-IN" sz="3200">
                <a:solidFill>
                  <a:srgbClr val="002060"/>
                </a:solidFill>
                <a:latin typeface="Monospace" charset="0"/>
                <a:ea typeface="Monospace" charset="0"/>
              </a:rPr>
              <a:t>Similarly, another vector lets us go from dog to cat and from wolf to tiger, which could be interpreted as a “from canine to feline” vector</a:t>
            </a:r>
            <a:endParaRPr lang="x-none" altLang="en-IN" sz="3200">
              <a:solidFill>
                <a:srgbClr val="002060"/>
              </a:solidFill>
              <a:latin typeface="Monospace" charset="0"/>
              <a:ea typeface="Monospace" charset="0"/>
            </a:endParaRPr>
          </a:p>
          <a:p>
            <a:pPr>
              <a:lnSpc>
                <a:spcPct val="150000"/>
              </a:lnSpc>
            </a:pPr>
            <a:r>
              <a:rPr lang="x-none" altLang="en-IN" sz="3200">
                <a:solidFill>
                  <a:srgbClr val="002060"/>
                </a:solidFill>
                <a:latin typeface="Monospace" charset="0"/>
                <a:ea typeface="Monospace" charset="0"/>
              </a:rPr>
              <a:t>In real-world word-embedding spaces, common examples of meaningful geometric               transformations are “gender” vectors and “plural” vectors.</a:t>
            </a:r>
            <a:endParaRPr lang="x-none" altLang="en-IN" sz="3200">
              <a:solidFill>
                <a:srgbClr val="002060"/>
              </a:solidFill>
              <a:latin typeface="Monospace" charset="0"/>
              <a:ea typeface="Monospace" charset="0"/>
            </a:endParaRPr>
          </a:p>
        </p:txBody>
      </p:sp>
      <p:pic>
        <p:nvPicPr>
          <p:cNvPr id="4" name="Picture 3"/>
          <p:cNvPicPr>
            <a:picLocks noChangeAspect="1"/>
          </p:cNvPicPr>
          <p:nvPr/>
        </p:nvPicPr>
        <p:blipFill>
          <a:blip r:embed="rId1"/>
          <a:stretch>
            <a:fillRect/>
          </a:stretch>
        </p:blipFill>
        <p:spPr>
          <a:xfrm>
            <a:off x="8009890" y="1149350"/>
            <a:ext cx="4171950" cy="38290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3680" y="196215"/>
            <a:ext cx="11817985" cy="785495"/>
          </a:xfrm>
        </p:spPr>
        <p:txBody>
          <a:bodyPr>
            <a:noAutofit/>
          </a:bodyPr>
          <a:p>
            <a:pPr algn="ctr"/>
            <a:r>
              <a:rPr lang="x-none">
                <a:solidFill>
                  <a:srgbClr val="C00000"/>
                </a:solidFill>
                <a:latin typeface="Monospace" charset="0"/>
                <a:ea typeface="Monospace" charset="0"/>
                <a:sym typeface="+mn-ea"/>
              </a:rPr>
              <a:t>Learning Word Embeddings</a:t>
            </a:r>
            <a:endParaRPr lang="x-none">
              <a:solidFill>
                <a:srgbClr val="C00000"/>
              </a:solidFill>
              <a:latin typeface="Monospace" charset="0"/>
              <a:ea typeface="Monospace" charset="0"/>
              <a:sym typeface="+mn-ea"/>
            </a:endParaRPr>
          </a:p>
        </p:txBody>
      </p:sp>
      <p:sp>
        <p:nvSpPr>
          <p:cNvPr id="3" name="Content Placeholder 2"/>
          <p:cNvSpPr>
            <a:spLocks noGrp="1"/>
          </p:cNvSpPr>
          <p:nvPr>
            <p:ph idx="1"/>
          </p:nvPr>
        </p:nvSpPr>
        <p:spPr>
          <a:xfrm>
            <a:off x="138430" y="462915"/>
            <a:ext cx="11783060" cy="5937250"/>
          </a:xfrm>
        </p:spPr>
        <p:txBody>
          <a:bodyPr>
            <a:noAutofit/>
          </a:bodyPr>
          <a:p>
            <a:pPr>
              <a:lnSpc>
                <a:spcPct val="150000"/>
              </a:lnSpc>
            </a:pPr>
            <a:r>
              <a:rPr lang="x-none" altLang="en-IN" sz="3200">
                <a:solidFill>
                  <a:srgbClr val="002060"/>
                </a:solidFill>
                <a:latin typeface="Monospace" charset="0"/>
                <a:ea typeface="Monospace" charset="0"/>
              </a:rPr>
              <a:t>For instance, by adding a “female” vector to the vector “king,” we obtain the vector “queen.” </a:t>
            </a:r>
            <a:endParaRPr lang="x-none" altLang="en-IN" sz="3200">
              <a:solidFill>
                <a:srgbClr val="002060"/>
              </a:solidFill>
              <a:latin typeface="Monospace" charset="0"/>
              <a:ea typeface="Monospace" charset="0"/>
            </a:endParaRPr>
          </a:p>
          <a:p>
            <a:pPr>
              <a:lnSpc>
                <a:spcPct val="150000"/>
              </a:lnSpc>
            </a:pPr>
            <a:r>
              <a:rPr lang="x-none" altLang="en-IN" sz="3200">
                <a:solidFill>
                  <a:srgbClr val="002060"/>
                </a:solidFill>
                <a:latin typeface="Monospace" charset="0"/>
                <a:ea typeface="Monospace" charset="0"/>
              </a:rPr>
              <a:t>By adding a “plural” vector, we obtain “kings.”</a:t>
            </a:r>
            <a:endParaRPr lang="x-none" altLang="en-IN" sz="3200">
              <a:solidFill>
                <a:srgbClr val="002060"/>
              </a:solidFill>
              <a:latin typeface="Monospace" charset="0"/>
              <a:ea typeface="Monospace" charset="0"/>
            </a:endParaRPr>
          </a:p>
          <a:p>
            <a:pPr>
              <a:lnSpc>
                <a:spcPct val="150000"/>
              </a:lnSpc>
            </a:pPr>
            <a:r>
              <a:rPr lang="x-none" altLang="en-IN" sz="3200">
                <a:solidFill>
                  <a:srgbClr val="002060"/>
                </a:solidFill>
                <a:latin typeface="Monospace" charset="0"/>
                <a:ea typeface="Monospace" charset="0"/>
              </a:rPr>
              <a:t>Word-embedding spaces (WES) typically feature thousands of such interpretable and potentially useful vectors.</a:t>
            </a:r>
            <a:endParaRPr lang="x-none" altLang="en-IN" sz="3200">
              <a:solidFill>
                <a:srgbClr val="002060"/>
              </a:solidFill>
              <a:latin typeface="Monospace" charset="0"/>
              <a:ea typeface="Monospace" charset="0"/>
            </a:endParaRPr>
          </a:p>
          <a:p>
            <a:pPr>
              <a:lnSpc>
                <a:spcPct val="150000"/>
              </a:lnSpc>
            </a:pPr>
            <a:r>
              <a:rPr lang="x-none" altLang="en-IN" sz="3200">
                <a:solidFill>
                  <a:srgbClr val="002060"/>
                </a:solidFill>
                <a:latin typeface="Monospace" charset="0"/>
                <a:ea typeface="Monospace" charset="0"/>
              </a:rPr>
              <a:t>WES of movie-review sentiment-analysis may look different from WES  for a legal document-classification model, because the importance of certain semantic relationships varies from task to task.</a:t>
            </a:r>
            <a:endParaRPr lang="x-none" altLang="en-IN" sz="3200">
              <a:solidFill>
                <a:srgbClr val="002060"/>
              </a:solidFill>
              <a:latin typeface="Monospace" charset="0"/>
              <a:ea typeface="Monospace"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3680" y="196215"/>
            <a:ext cx="11817985" cy="785495"/>
          </a:xfrm>
        </p:spPr>
        <p:txBody>
          <a:bodyPr>
            <a:noAutofit/>
          </a:bodyPr>
          <a:p>
            <a:pPr algn="ctr"/>
            <a:r>
              <a:rPr lang="x-none">
                <a:solidFill>
                  <a:srgbClr val="C00000"/>
                </a:solidFill>
                <a:latin typeface="Monospace" charset="0"/>
                <a:ea typeface="Monospace" charset="0"/>
                <a:sym typeface="+mn-ea"/>
              </a:rPr>
              <a:t>Learning Word Embeddings</a:t>
            </a:r>
            <a:endParaRPr lang="x-none">
              <a:solidFill>
                <a:srgbClr val="C00000"/>
              </a:solidFill>
              <a:latin typeface="Monospace" charset="0"/>
              <a:ea typeface="Monospace" charset="0"/>
              <a:sym typeface="+mn-ea"/>
            </a:endParaRPr>
          </a:p>
        </p:txBody>
      </p:sp>
      <p:sp>
        <p:nvSpPr>
          <p:cNvPr id="3" name="Content Placeholder 2"/>
          <p:cNvSpPr>
            <a:spLocks noGrp="1"/>
          </p:cNvSpPr>
          <p:nvPr>
            <p:ph idx="1"/>
          </p:nvPr>
        </p:nvSpPr>
        <p:spPr>
          <a:xfrm>
            <a:off x="138430" y="462915"/>
            <a:ext cx="11783060" cy="5937250"/>
          </a:xfrm>
        </p:spPr>
        <p:txBody>
          <a:bodyPr>
            <a:noAutofit/>
          </a:bodyPr>
          <a:p>
            <a:pPr>
              <a:lnSpc>
                <a:spcPct val="150000"/>
              </a:lnSpc>
            </a:pPr>
            <a:r>
              <a:rPr lang="x-none" altLang="en-IN" sz="3200">
                <a:solidFill>
                  <a:srgbClr val="002060"/>
                </a:solidFill>
                <a:latin typeface="Monospace" charset="0"/>
                <a:ea typeface="Monospace" charset="0"/>
              </a:rPr>
              <a:t>It’s thus reasonable to learn a new embedding space with every new task</a:t>
            </a:r>
            <a:endParaRPr lang="x-none" altLang="en-IN" sz="3200">
              <a:solidFill>
                <a:srgbClr val="002060"/>
              </a:solidFill>
              <a:latin typeface="Monospace" charset="0"/>
              <a:ea typeface="Monospace" charset="0"/>
            </a:endParaRPr>
          </a:p>
          <a:p>
            <a:pPr>
              <a:lnSpc>
                <a:spcPct val="150000"/>
              </a:lnSpc>
            </a:pPr>
            <a:r>
              <a:rPr lang="x-none" altLang="en-IN" sz="3200">
                <a:solidFill>
                  <a:srgbClr val="002060"/>
                </a:solidFill>
                <a:latin typeface="Monospace" charset="0"/>
                <a:ea typeface="Monospace" charset="0"/>
              </a:rPr>
              <a:t>backpropagation makes this easy, and Keras makes it even easier</a:t>
            </a:r>
            <a:endParaRPr lang="x-none" altLang="en-IN" sz="3200">
              <a:solidFill>
                <a:srgbClr val="002060"/>
              </a:solidFill>
              <a:latin typeface="Monospace" charset="0"/>
              <a:ea typeface="Monospace" charset="0"/>
            </a:endParaRPr>
          </a:p>
          <a:p>
            <a:pPr>
              <a:lnSpc>
                <a:spcPct val="150000"/>
              </a:lnSpc>
            </a:pPr>
            <a:r>
              <a:rPr lang="x-none" altLang="en-IN" sz="3200">
                <a:solidFill>
                  <a:srgbClr val="002060"/>
                </a:solidFill>
                <a:latin typeface="Monospace" charset="0"/>
                <a:ea typeface="Monospace" charset="0"/>
              </a:rPr>
              <a:t>It’s about learning the weights of a layer: the Embedding layer.</a:t>
            </a:r>
            <a:endParaRPr lang="x-none" altLang="en-IN" sz="3200">
              <a:solidFill>
                <a:srgbClr val="002060"/>
              </a:solidFill>
              <a:latin typeface="Monospace" charset="0"/>
              <a:ea typeface="Monospace"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Title 1"/>
          <p:cNvSpPr>
            <a:spLocks noGrp="1"/>
          </p:cNvSpPr>
          <p:nvPr>
            <p:ph type="title"/>
          </p:nvPr>
        </p:nvSpPr>
        <p:spPr/>
        <p:txBody>
          <a:bodyPr lIns="91440" tIns="45720" rIns="91440" bIns="45720" anchor="ctr"/>
          <a:p>
            <a:pPr algn="ctr"/>
            <a:r>
              <a:rPr lang="zh-CN" altLang="en-IN" b="1"/>
              <a:t>Problems Solved Till Now</a:t>
            </a:r>
            <a:endParaRPr lang="zh-CN" altLang="en-IN" b="1"/>
          </a:p>
        </p:txBody>
      </p:sp>
      <p:pic>
        <p:nvPicPr>
          <p:cNvPr id="3074" name="Picture 3"/>
          <p:cNvPicPr>
            <a:picLocks noChangeAspect="1"/>
          </p:cNvPicPr>
          <p:nvPr/>
        </p:nvPicPr>
        <p:blipFill>
          <a:blip r:embed="rId1"/>
          <a:stretch>
            <a:fillRect/>
          </a:stretch>
        </p:blipFill>
        <p:spPr>
          <a:xfrm>
            <a:off x="1481138" y="1695450"/>
            <a:ext cx="3549650" cy="3516313"/>
          </a:xfrm>
          <a:prstGeom prst="rect">
            <a:avLst/>
          </a:prstGeom>
          <a:noFill/>
          <a:ln w="9525">
            <a:noFill/>
            <a:miter/>
          </a:ln>
        </p:spPr>
      </p:pic>
      <p:pic>
        <p:nvPicPr>
          <p:cNvPr id="3075" name="Picture 4"/>
          <p:cNvPicPr>
            <a:picLocks noChangeAspect="1"/>
          </p:cNvPicPr>
          <p:nvPr/>
        </p:nvPicPr>
        <p:blipFill>
          <a:blip r:embed="rId2"/>
          <a:stretch>
            <a:fillRect/>
          </a:stretch>
        </p:blipFill>
        <p:spPr>
          <a:xfrm>
            <a:off x="4813300" y="1717675"/>
            <a:ext cx="5526088" cy="2389188"/>
          </a:xfrm>
          <a:prstGeom prst="rect">
            <a:avLst/>
          </a:prstGeom>
          <a:noFill/>
          <a:ln w="9525">
            <a:noFill/>
            <a:miter/>
          </a:ln>
        </p:spPr>
      </p:pic>
      <p:sp>
        <p:nvSpPr>
          <p:cNvPr id="3076" name="TextBox 5"/>
          <p:cNvSpPr txBox="1"/>
          <p:nvPr/>
        </p:nvSpPr>
        <p:spPr>
          <a:xfrm>
            <a:off x="5713413" y="4605338"/>
            <a:ext cx="6037262" cy="1066800"/>
          </a:xfrm>
          <a:prstGeom prst="rect">
            <a:avLst/>
          </a:prstGeom>
          <a:noFill/>
          <a:ln w="9525">
            <a:noFill/>
            <a:miter/>
          </a:ln>
        </p:spPr>
        <p:txBody>
          <a:bodyPr wrap="none" anchor="t">
            <a:spAutoFit/>
          </a:bodyPr>
          <a:p>
            <a:pPr marL="285750" lvl="0" indent="-285750">
              <a:buFont typeface="Arial" charset="0"/>
              <a:buChar char="•"/>
            </a:pPr>
            <a:r>
              <a:rPr lang="zh-CN" altLang="en-IN" sz="3200">
                <a:latin typeface="Calibri" charset="0"/>
                <a:ea typeface="SimSun" charset="-122"/>
              </a:rPr>
              <a:t>Output depends on previous inputs</a:t>
            </a:r>
            <a:endParaRPr lang="zh-CN" altLang="en-IN" sz="3200">
              <a:latin typeface="Calibri" charset="0"/>
              <a:ea typeface="SimSun" charset="-122"/>
            </a:endParaRPr>
          </a:p>
          <a:p>
            <a:pPr marL="285750" lvl="0" indent="-285750">
              <a:buFont typeface="Arial" charset="0"/>
              <a:buChar char="•"/>
            </a:pPr>
            <a:r>
              <a:rPr lang="zh-CN" altLang="en-IN" sz="3200">
                <a:latin typeface="Calibri" charset="0"/>
                <a:ea typeface="SimSun" charset="-122"/>
              </a:rPr>
              <a:t>inputs are of fixed length</a:t>
            </a:r>
            <a:endParaRPr lang="zh-CN" altLang="en-IN" sz="3200">
              <a:latin typeface="Calibri" charset="0"/>
              <a:ea typeface="SimSun"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3680" y="196215"/>
            <a:ext cx="11817985" cy="785495"/>
          </a:xfrm>
        </p:spPr>
        <p:txBody>
          <a:bodyPr>
            <a:noAutofit/>
          </a:bodyPr>
          <a:p>
            <a:pPr algn="ctr"/>
            <a:r>
              <a:rPr lang="x-none">
                <a:solidFill>
                  <a:srgbClr val="C00000"/>
                </a:solidFill>
                <a:latin typeface="Monospace" charset="0"/>
                <a:ea typeface="Monospace" charset="0"/>
                <a:sym typeface="+mn-ea"/>
              </a:rPr>
              <a:t>ConvNet and Deep Neural Networks</a:t>
            </a:r>
            <a:endParaRPr lang="x-none">
              <a:solidFill>
                <a:srgbClr val="C00000"/>
              </a:solidFill>
              <a:latin typeface="Monospace" charset="0"/>
              <a:ea typeface="Monospace" charset="0"/>
              <a:sym typeface="+mn-ea"/>
            </a:endParaRPr>
          </a:p>
        </p:txBody>
      </p:sp>
      <p:sp>
        <p:nvSpPr>
          <p:cNvPr id="3" name="Content Placeholder 2"/>
          <p:cNvSpPr>
            <a:spLocks noGrp="1"/>
          </p:cNvSpPr>
          <p:nvPr>
            <p:ph idx="1"/>
          </p:nvPr>
        </p:nvSpPr>
        <p:spPr>
          <a:xfrm>
            <a:off x="138430" y="994410"/>
            <a:ext cx="11783060" cy="5611495"/>
          </a:xfrm>
        </p:spPr>
        <p:txBody>
          <a:bodyPr>
            <a:noAutofit/>
          </a:bodyPr>
          <a:p>
            <a:pPr>
              <a:lnSpc>
                <a:spcPct val="150000"/>
              </a:lnSpc>
            </a:pPr>
            <a:r>
              <a:rPr lang="x-none" altLang="en-IN" sz="3200">
                <a:solidFill>
                  <a:srgbClr val="002060"/>
                </a:solidFill>
                <a:latin typeface="Monospace" charset="0"/>
                <a:ea typeface="Monospace" charset="0"/>
              </a:rPr>
              <a:t>Densely connected networks and convnets, is that they have no memory</a:t>
            </a:r>
            <a:endParaRPr lang="x-none" altLang="en-IN" sz="3200">
              <a:solidFill>
                <a:srgbClr val="002060"/>
              </a:solidFill>
              <a:latin typeface="Monospace" charset="0"/>
              <a:ea typeface="Monospace" charset="0"/>
            </a:endParaRPr>
          </a:p>
          <a:p>
            <a:pPr>
              <a:lnSpc>
                <a:spcPct val="150000"/>
              </a:lnSpc>
            </a:pPr>
            <a:r>
              <a:rPr lang="x-none" altLang="en-IN" sz="3200">
                <a:solidFill>
                  <a:srgbClr val="002060"/>
                </a:solidFill>
                <a:latin typeface="Monospace" charset="0"/>
                <a:ea typeface="Monospace" charset="0"/>
              </a:rPr>
              <a:t>Each input shown to them is processed independently, with no state kept in between inputs</a:t>
            </a:r>
            <a:endParaRPr lang="x-none" altLang="en-IN" sz="3200">
              <a:solidFill>
                <a:srgbClr val="002060"/>
              </a:solidFill>
              <a:latin typeface="Monospace" charset="0"/>
              <a:ea typeface="Monospace" charset="0"/>
            </a:endParaRPr>
          </a:p>
          <a:p>
            <a:pPr>
              <a:lnSpc>
                <a:spcPct val="150000"/>
              </a:lnSpc>
            </a:pPr>
            <a:endParaRPr lang="x-none" altLang="en-IN" sz="3200">
              <a:solidFill>
                <a:srgbClr val="002060"/>
              </a:solidFill>
              <a:latin typeface="Monospace" charset="0"/>
              <a:ea typeface="Monospace"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3680" y="196215"/>
            <a:ext cx="11817985" cy="785495"/>
          </a:xfrm>
        </p:spPr>
        <p:txBody>
          <a:bodyPr>
            <a:noAutofit/>
          </a:bodyPr>
          <a:p>
            <a:r>
              <a:rPr lang="en-IN" altLang="en-US">
                <a:solidFill>
                  <a:srgbClr val="C00000"/>
                </a:solidFill>
                <a:latin typeface="Monospace" charset="0"/>
                <a:ea typeface="Monospace" charset="0"/>
              </a:rPr>
              <a:t>Deep </a:t>
            </a:r>
            <a:r>
              <a:rPr lang="x-none" altLang="en-IN">
                <a:solidFill>
                  <a:srgbClr val="C00000"/>
                </a:solidFill>
                <a:latin typeface="Monospace" charset="0"/>
                <a:ea typeface="Monospace" charset="0"/>
              </a:rPr>
              <a:t>L</a:t>
            </a:r>
            <a:r>
              <a:rPr lang="en-IN" altLang="en-US">
                <a:solidFill>
                  <a:srgbClr val="C00000"/>
                </a:solidFill>
                <a:latin typeface="Monospace" charset="0"/>
                <a:ea typeface="Monospace" charset="0"/>
              </a:rPr>
              <a:t>earning </a:t>
            </a:r>
            <a:r>
              <a:rPr lang="x-none" altLang="en-IN">
                <a:solidFill>
                  <a:srgbClr val="C00000"/>
                </a:solidFill>
                <a:latin typeface="Monospace" charset="0"/>
                <a:ea typeface="Monospace" charset="0"/>
              </a:rPr>
              <a:t>A</a:t>
            </a:r>
            <a:r>
              <a:rPr lang="en-IN" altLang="en-US">
                <a:solidFill>
                  <a:srgbClr val="C00000"/>
                </a:solidFill>
                <a:latin typeface="Monospace" charset="0"/>
                <a:ea typeface="Monospace" charset="0"/>
              </a:rPr>
              <a:t>lgorithms for </a:t>
            </a:r>
            <a:r>
              <a:rPr lang="x-none" altLang="en-IN">
                <a:solidFill>
                  <a:srgbClr val="C00000"/>
                </a:solidFill>
                <a:latin typeface="Monospace" charset="0"/>
                <a:ea typeface="Monospace" charset="0"/>
              </a:rPr>
              <a:t>S</a:t>
            </a:r>
            <a:r>
              <a:rPr lang="en-IN" altLang="en-US">
                <a:solidFill>
                  <a:srgbClr val="C00000"/>
                </a:solidFill>
                <a:latin typeface="Monospace" charset="0"/>
                <a:ea typeface="Monospace" charset="0"/>
              </a:rPr>
              <a:t>equence </a:t>
            </a:r>
            <a:r>
              <a:rPr lang="x-none" altLang="en-IN">
                <a:solidFill>
                  <a:srgbClr val="C00000"/>
                </a:solidFill>
                <a:latin typeface="Monospace" charset="0"/>
                <a:ea typeface="Monospace" charset="0"/>
              </a:rPr>
              <a:t>P</a:t>
            </a:r>
            <a:r>
              <a:rPr lang="en-IN" altLang="en-US">
                <a:solidFill>
                  <a:srgbClr val="C00000"/>
                </a:solidFill>
                <a:latin typeface="Monospace" charset="0"/>
                <a:ea typeface="Monospace" charset="0"/>
              </a:rPr>
              <a:t>rocessing</a:t>
            </a:r>
            <a:endParaRPr lang="en-IN" altLang="en-US">
              <a:solidFill>
                <a:srgbClr val="C00000"/>
              </a:solidFill>
              <a:latin typeface="Monospace" charset="0"/>
              <a:ea typeface="Monospace" charset="0"/>
            </a:endParaRPr>
          </a:p>
        </p:txBody>
      </p:sp>
      <p:sp>
        <p:nvSpPr>
          <p:cNvPr id="3" name="Content Placeholder 2"/>
          <p:cNvSpPr>
            <a:spLocks noGrp="1"/>
          </p:cNvSpPr>
          <p:nvPr>
            <p:ph idx="1"/>
          </p:nvPr>
        </p:nvSpPr>
        <p:spPr>
          <a:xfrm>
            <a:off x="322580" y="991235"/>
            <a:ext cx="11598275" cy="4511675"/>
          </a:xfrm>
        </p:spPr>
        <p:txBody>
          <a:bodyPr/>
          <a:p>
            <a:pPr>
              <a:lnSpc>
                <a:spcPct val="150000"/>
              </a:lnSpc>
            </a:pPr>
            <a:r>
              <a:rPr lang="x-none" altLang="en-IN" sz="3600">
                <a:solidFill>
                  <a:srgbClr val="002060"/>
                </a:solidFill>
                <a:latin typeface="Monospace" charset="0"/>
                <a:ea typeface="Monospace" charset="0"/>
              </a:rPr>
              <a:t>Recurrent neural networks</a:t>
            </a:r>
            <a:endParaRPr lang="x-none" altLang="en-IN" sz="3600">
              <a:solidFill>
                <a:srgbClr val="002060"/>
              </a:solidFill>
              <a:latin typeface="Monospace" charset="0"/>
              <a:ea typeface="Monospace" charset="0"/>
            </a:endParaRPr>
          </a:p>
          <a:p>
            <a:pPr>
              <a:lnSpc>
                <a:spcPct val="150000"/>
              </a:lnSpc>
            </a:pPr>
            <a:r>
              <a:rPr lang="x-none" altLang="en-IN" sz="3600">
                <a:solidFill>
                  <a:srgbClr val="002060"/>
                </a:solidFill>
                <a:latin typeface="Monospace" charset="0"/>
                <a:ea typeface="Monospace" charset="0"/>
              </a:rPr>
              <a:t>1D convnets</a:t>
            </a:r>
            <a:endParaRPr lang="x-none" altLang="en-IN" sz="3600">
              <a:solidFill>
                <a:srgbClr val="002060"/>
              </a:solidFill>
              <a:latin typeface="Monospace" charset="0"/>
              <a:ea typeface="Monospace"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Title 1"/>
          <p:cNvSpPr>
            <a:spLocks noGrp="1"/>
          </p:cNvSpPr>
          <p:nvPr>
            <p:ph type="title"/>
          </p:nvPr>
        </p:nvSpPr>
        <p:spPr/>
        <p:txBody>
          <a:bodyPr lIns="91440" tIns="45720" rIns="91440" bIns="45720" anchor="ctr"/>
          <a:p>
            <a:pPr algn="ctr"/>
            <a:r>
              <a:rPr lang="zh-CN" altLang="en-IN" b="1"/>
              <a:t>Typing Text in a Mobile Phone</a:t>
            </a:r>
            <a:endParaRPr lang="zh-CN" altLang="en-IN" b="1"/>
          </a:p>
        </p:txBody>
      </p:sp>
      <p:sp>
        <p:nvSpPr>
          <p:cNvPr id="4098" name="TextBox 5"/>
          <p:cNvSpPr txBox="1"/>
          <p:nvPr/>
        </p:nvSpPr>
        <p:spPr>
          <a:xfrm>
            <a:off x="887413" y="5356225"/>
            <a:ext cx="10085387" cy="1066800"/>
          </a:xfrm>
          <a:prstGeom prst="rect">
            <a:avLst/>
          </a:prstGeom>
          <a:noFill/>
          <a:ln w="9525">
            <a:noFill/>
            <a:miter/>
          </a:ln>
        </p:spPr>
        <p:txBody>
          <a:bodyPr wrap="square" anchor="t">
            <a:spAutoFit/>
          </a:bodyPr>
          <a:p>
            <a:pPr marL="285750" lvl="0" indent="-285750">
              <a:buFont typeface="Arial" charset="0"/>
              <a:buChar char="•"/>
            </a:pPr>
            <a:r>
              <a:rPr lang="zh-CN" altLang="en-IN" sz="3200">
                <a:latin typeface="Calibri" charset="0"/>
                <a:ea typeface="SimSun" charset="-122"/>
              </a:rPr>
              <a:t>Output depends on more than one previous inputs</a:t>
            </a:r>
            <a:endParaRPr lang="zh-CN" altLang="en-IN" sz="3200">
              <a:latin typeface="Calibri" charset="0"/>
              <a:ea typeface="SimSun" charset="-122"/>
            </a:endParaRPr>
          </a:p>
          <a:p>
            <a:pPr marL="285750" lvl="0" indent="-285750">
              <a:buFont typeface="Arial" charset="0"/>
              <a:buChar char="•"/>
            </a:pPr>
            <a:r>
              <a:rPr lang="zh-CN" altLang="en-IN" sz="3200">
                <a:latin typeface="Calibri" charset="0"/>
                <a:ea typeface="SimSun" charset="-122"/>
              </a:rPr>
              <a:t>inputs are of variable length</a:t>
            </a:r>
            <a:endParaRPr lang="zh-CN" altLang="en-IN" sz="3200">
              <a:latin typeface="Calibri" charset="0"/>
              <a:ea typeface="SimSun" charset="-122"/>
            </a:endParaRPr>
          </a:p>
        </p:txBody>
      </p:sp>
      <p:pic>
        <p:nvPicPr>
          <p:cNvPr id="4099" name="Picture 2"/>
          <p:cNvPicPr>
            <a:picLocks noChangeAspect="1"/>
          </p:cNvPicPr>
          <p:nvPr/>
        </p:nvPicPr>
        <p:blipFill>
          <a:blip r:embed="rId1"/>
          <a:stretch>
            <a:fillRect/>
          </a:stretch>
        </p:blipFill>
        <p:spPr>
          <a:xfrm>
            <a:off x="1354138" y="1692275"/>
            <a:ext cx="9031287" cy="2908300"/>
          </a:xfrm>
          <a:prstGeom prst="rect">
            <a:avLst/>
          </a:prstGeom>
          <a:noFill/>
          <a:ln w="9525">
            <a:noFill/>
            <a:miter/>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3680" y="196215"/>
            <a:ext cx="11817985" cy="785495"/>
          </a:xfrm>
        </p:spPr>
        <p:txBody>
          <a:bodyPr>
            <a:noAutofit/>
          </a:bodyPr>
          <a:p>
            <a:pPr algn="ctr"/>
            <a:r>
              <a:rPr lang="x-none">
                <a:solidFill>
                  <a:srgbClr val="C00000"/>
                </a:solidFill>
                <a:latin typeface="Monospace" charset="0"/>
                <a:ea typeface="Monospace" charset="0"/>
                <a:sym typeface="+mn-ea"/>
              </a:rPr>
              <a:t>Recurrent Neural Networks</a:t>
            </a:r>
            <a:endParaRPr lang="x-none">
              <a:solidFill>
                <a:srgbClr val="C00000"/>
              </a:solidFill>
              <a:latin typeface="Monospace" charset="0"/>
              <a:ea typeface="Monospace" charset="0"/>
              <a:sym typeface="+mn-ea"/>
            </a:endParaRPr>
          </a:p>
        </p:txBody>
      </p:sp>
      <p:sp>
        <p:nvSpPr>
          <p:cNvPr id="3" name="Content Placeholder 2"/>
          <p:cNvSpPr>
            <a:spLocks noGrp="1"/>
          </p:cNvSpPr>
          <p:nvPr>
            <p:ph idx="1"/>
          </p:nvPr>
        </p:nvSpPr>
        <p:spPr>
          <a:xfrm>
            <a:off x="138430" y="994410"/>
            <a:ext cx="11783060" cy="5611495"/>
          </a:xfrm>
        </p:spPr>
        <p:txBody>
          <a:bodyPr>
            <a:noAutofit/>
          </a:bodyPr>
          <a:p>
            <a:pPr>
              <a:lnSpc>
                <a:spcPct val="150000"/>
              </a:lnSpc>
            </a:pPr>
            <a:r>
              <a:rPr lang="x-none" altLang="en-IN" sz="3200">
                <a:solidFill>
                  <a:srgbClr val="002060"/>
                </a:solidFill>
                <a:latin typeface="Monospace" charset="0"/>
                <a:ea typeface="Monospace" charset="0"/>
              </a:rPr>
              <a:t>Biological intelligence processes information incrementally while maintaining an internal model of what it’s processing, built from past information and constantly updated as new information comes in.</a:t>
            </a:r>
            <a:endParaRPr lang="x-none" altLang="en-IN" sz="3200">
              <a:solidFill>
                <a:srgbClr val="002060"/>
              </a:solidFill>
              <a:latin typeface="Monospace" charset="0"/>
              <a:ea typeface="Monospace" charset="0"/>
            </a:endParaRPr>
          </a:p>
          <a:p>
            <a:pPr>
              <a:lnSpc>
                <a:spcPct val="150000"/>
              </a:lnSpc>
            </a:pPr>
            <a:r>
              <a:rPr lang="x-none" altLang="en-IN" sz="3200">
                <a:solidFill>
                  <a:srgbClr val="002060"/>
                </a:solidFill>
                <a:latin typeface="Monospace" charset="0"/>
                <a:ea typeface="Monospace" charset="0"/>
              </a:rPr>
              <a:t>RNN adopts same principle - Processes sequences by iterating through the sequence elements and maintaining a state containing information relative Output to what it has seen so far</a:t>
            </a:r>
            <a:endParaRPr lang="x-none" altLang="en-IN" sz="3200">
              <a:solidFill>
                <a:srgbClr val="002060"/>
              </a:solidFill>
              <a:latin typeface="Monospace" charset="0"/>
              <a:ea typeface="Monospace"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83845" y="522605"/>
            <a:ext cx="11817985" cy="785495"/>
          </a:xfrm>
        </p:spPr>
        <p:txBody>
          <a:bodyPr>
            <a:noAutofit/>
          </a:bodyPr>
          <a:p>
            <a:pPr algn="ctr"/>
            <a:r>
              <a:rPr lang="x-none">
                <a:solidFill>
                  <a:srgbClr val="C00000"/>
                </a:solidFill>
                <a:latin typeface="Monospace" charset="0"/>
                <a:ea typeface="Monospace" charset="0"/>
                <a:sym typeface="+mn-ea"/>
              </a:rPr>
              <a:t>Components of Recurrent Neural Networks</a:t>
            </a:r>
            <a:endParaRPr lang="x-none">
              <a:solidFill>
                <a:srgbClr val="C00000"/>
              </a:solidFill>
              <a:latin typeface="Monospace" charset="0"/>
              <a:ea typeface="Monospace" charset="0"/>
              <a:sym typeface="+mn-ea"/>
            </a:endParaRPr>
          </a:p>
        </p:txBody>
      </p:sp>
      <p:sp>
        <p:nvSpPr>
          <p:cNvPr id="3" name="Content Placeholder 2"/>
          <p:cNvSpPr>
            <a:spLocks noGrp="1"/>
          </p:cNvSpPr>
          <p:nvPr>
            <p:ph idx="1"/>
          </p:nvPr>
        </p:nvSpPr>
        <p:spPr>
          <a:xfrm>
            <a:off x="138430" y="1285240"/>
            <a:ext cx="5963920" cy="4770755"/>
          </a:xfrm>
        </p:spPr>
        <p:txBody>
          <a:bodyPr>
            <a:noAutofit/>
          </a:bodyPr>
          <a:p>
            <a:pPr>
              <a:lnSpc>
                <a:spcPct val="150000"/>
              </a:lnSpc>
            </a:pPr>
            <a:r>
              <a:rPr lang="x-none" altLang="en-IN" sz="3200">
                <a:solidFill>
                  <a:srgbClr val="002060"/>
                </a:solidFill>
                <a:latin typeface="Monospace" charset="0"/>
                <a:ea typeface="Monospace" charset="0"/>
              </a:rPr>
              <a:t>State - containing information relative to what it has seen so far</a:t>
            </a:r>
            <a:endParaRPr lang="x-none" altLang="en-IN" sz="3200">
              <a:solidFill>
                <a:srgbClr val="002060"/>
              </a:solidFill>
              <a:latin typeface="Monospace" charset="0"/>
              <a:ea typeface="Monospace" charset="0"/>
            </a:endParaRPr>
          </a:p>
          <a:p>
            <a:pPr>
              <a:lnSpc>
                <a:spcPct val="150000"/>
              </a:lnSpc>
            </a:pPr>
            <a:r>
              <a:rPr lang="x-none" altLang="en-IN" sz="3200">
                <a:solidFill>
                  <a:srgbClr val="002060"/>
                </a:solidFill>
                <a:latin typeface="Monospace" charset="0"/>
                <a:ea typeface="Monospace" charset="0"/>
              </a:rPr>
              <a:t>Loop - Iterate over elements of the sequence</a:t>
            </a:r>
            <a:endParaRPr lang="x-none" altLang="en-IN" sz="3200">
              <a:solidFill>
                <a:srgbClr val="002060"/>
              </a:solidFill>
              <a:latin typeface="Monospace" charset="0"/>
              <a:ea typeface="Monospace" charset="0"/>
            </a:endParaRPr>
          </a:p>
        </p:txBody>
      </p:sp>
      <p:pic>
        <p:nvPicPr>
          <p:cNvPr id="4" name="Picture 3"/>
          <p:cNvPicPr>
            <a:picLocks noChangeAspect="1"/>
          </p:cNvPicPr>
          <p:nvPr/>
        </p:nvPicPr>
        <p:blipFill>
          <a:blip r:embed="rId1"/>
          <a:stretch>
            <a:fillRect/>
          </a:stretch>
        </p:blipFill>
        <p:spPr>
          <a:xfrm>
            <a:off x="6870065" y="1628140"/>
            <a:ext cx="2971165" cy="20955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3680" y="196215"/>
            <a:ext cx="11817985" cy="785495"/>
          </a:xfrm>
        </p:spPr>
        <p:txBody>
          <a:bodyPr>
            <a:noAutofit/>
          </a:bodyPr>
          <a:p>
            <a:pPr algn="ctr"/>
            <a:r>
              <a:rPr lang="x-none">
                <a:solidFill>
                  <a:srgbClr val="C00000"/>
                </a:solidFill>
                <a:latin typeface="Monospace" charset="0"/>
                <a:ea typeface="Monospace" charset="0"/>
                <a:sym typeface="+mn-ea"/>
              </a:rPr>
              <a:t>Steps in RNN</a:t>
            </a:r>
            <a:endParaRPr lang="x-none">
              <a:solidFill>
                <a:srgbClr val="C00000"/>
              </a:solidFill>
              <a:latin typeface="Monospace" charset="0"/>
              <a:ea typeface="Monospace" charset="0"/>
              <a:sym typeface="+mn-ea"/>
            </a:endParaRPr>
          </a:p>
        </p:txBody>
      </p:sp>
      <p:sp>
        <p:nvSpPr>
          <p:cNvPr id="3" name="Content Placeholder 2"/>
          <p:cNvSpPr>
            <a:spLocks noGrp="1"/>
          </p:cNvSpPr>
          <p:nvPr>
            <p:ph idx="1"/>
          </p:nvPr>
        </p:nvSpPr>
        <p:spPr>
          <a:xfrm>
            <a:off x="138430" y="994410"/>
            <a:ext cx="11783060" cy="5611495"/>
          </a:xfrm>
        </p:spPr>
        <p:txBody>
          <a:bodyPr>
            <a:noAutofit/>
          </a:bodyPr>
          <a:p>
            <a:pPr>
              <a:lnSpc>
                <a:spcPct val="150000"/>
              </a:lnSpc>
            </a:pPr>
            <a:r>
              <a:rPr lang="x-none" altLang="en-IN" sz="3200">
                <a:solidFill>
                  <a:srgbClr val="002060"/>
                </a:solidFill>
                <a:latin typeface="Monospace" charset="0"/>
                <a:ea typeface="Monospace" charset="0"/>
              </a:rPr>
              <a:t>takes as input a sequence of vectors</a:t>
            </a:r>
            <a:endParaRPr lang="x-none" altLang="en-IN" sz="3200">
              <a:solidFill>
                <a:srgbClr val="002060"/>
              </a:solidFill>
              <a:latin typeface="Monospace" charset="0"/>
              <a:ea typeface="Monospace" charset="0"/>
            </a:endParaRPr>
          </a:p>
          <a:p>
            <a:pPr>
              <a:lnSpc>
                <a:spcPct val="150000"/>
              </a:lnSpc>
            </a:pPr>
            <a:r>
              <a:rPr lang="x-none" altLang="en-IN" sz="3200">
                <a:solidFill>
                  <a:srgbClr val="002060"/>
                </a:solidFill>
                <a:latin typeface="Monospace" charset="0"/>
                <a:ea typeface="Monospace" charset="0"/>
              </a:rPr>
              <a:t>Loops over timesteps, and at each timestep, it considers its current state at t and the input at t to give output at t</a:t>
            </a:r>
            <a:endParaRPr lang="x-none" altLang="en-IN" sz="3200">
              <a:solidFill>
                <a:srgbClr val="002060"/>
              </a:solidFill>
              <a:latin typeface="Monospace" charset="0"/>
              <a:ea typeface="Monospace" charset="0"/>
            </a:endParaRPr>
          </a:p>
          <a:p>
            <a:pPr>
              <a:lnSpc>
                <a:spcPct val="150000"/>
              </a:lnSpc>
            </a:pPr>
            <a:r>
              <a:rPr lang="x-none" altLang="en-IN" sz="3200">
                <a:solidFill>
                  <a:srgbClr val="002060"/>
                </a:solidFill>
                <a:latin typeface="Monospace" charset="0"/>
                <a:ea typeface="Monospace" charset="0"/>
              </a:rPr>
              <a:t>For the first timestep - no previous output so initialize the state as an all-zero vector and call it as initial state of the network</a:t>
            </a:r>
            <a:endParaRPr lang="x-none" altLang="en-IN" sz="3200">
              <a:solidFill>
                <a:srgbClr val="002060"/>
              </a:solidFill>
              <a:latin typeface="Monospace" charset="0"/>
              <a:ea typeface="Monospace"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3680" y="196215"/>
            <a:ext cx="11817985" cy="785495"/>
          </a:xfrm>
        </p:spPr>
        <p:txBody>
          <a:bodyPr>
            <a:noAutofit/>
          </a:bodyPr>
          <a:p>
            <a:pPr algn="ctr"/>
            <a:r>
              <a:rPr lang="x-none">
                <a:solidFill>
                  <a:srgbClr val="C00000"/>
                </a:solidFill>
                <a:latin typeface="Monospace" charset="0"/>
                <a:ea typeface="Monospace" charset="0"/>
                <a:sym typeface="+mn-ea"/>
              </a:rPr>
              <a:t>Pseudocode of RNN</a:t>
            </a:r>
            <a:endParaRPr lang="x-none">
              <a:solidFill>
                <a:srgbClr val="C00000"/>
              </a:solidFill>
              <a:latin typeface="Monospace" charset="0"/>
              <a:ea typeface="Monospace" charset="0"/>
              <a:sym typeface="+mn-ea"/>
            </a:endParaRPr>
          </a:p>
        </p:txBody>
      </p:sp>
      <p:sp>
        <p:nvSpPr>
          <p:cNvPr id="3" name="Content Placeholder 2"/>
          <p:cNvSpPr>
            <a:spLocks noGrp="1"/>
          </p:cNvSpPr>
          <p:nvPr>
            <p:ph idx="1"/>
          </p:nvPr>
        </p:nvSpPr>
        <p:spPr>
          <a:xfrm>
            <a:off x="138430" y="994410"/>
            <a:ext cx="11783060" cy="5611495"/>
          </a:xfrm>
        </p:spPr>
        <p:txBody>
          <a:bodyPr>
            <a:noAutofit/>
          </a:bodyPr>
          <a:p>
            <a:pPr marL="0" indent="0">
              <a:lnSpc>
                <a:spcPct val="150000"/>
              </a:lnSpc>
              <a:buNone/>
            </a:pPr>
            <a:r>
              <a:rPr lang="x-none" altLang="en-IN" sz="3200">
                <a:solidFill>
                  <a:srgbClr val="002060"/>
                </a:solidFill>
                <a:latin typeface="Monospace" charset="0"/>
                <a:ea typeface="Monospace" charset="0"/>
              </a:rPr>
              <a:t>state_t = 0</a:t>
            </a:r>
            <a:endParaRPr lang="x-none" altLang="en-IN" sz="3200">
              <a:solidFill>
                <a:srgbClr val="002060"/>
              </a:solidFill>
              <a:latin typeface="Monospace" charset="0"/>
              <a:ea typeface="Monospace" charset="0"/>
            </a:endParaRPr>
          </a:p>
          <a:p>
            <a:pPr marL="0" indent="0">
              <a:lnSpc>
                <a:spcPct val="150000"/>
              </a:lnSpc>
              <a:buNone/>
            </a:pPr>
            <a:r>
              <a:rPr lang="x-none" altLang="en-IN" sz="3200">
                <a:solidFill>
                  <a:srgbClr val="002060"/>
                </a:solidFill>
                <a:latin typeface="Monospace" charset="0"/>
                <a:ea typeface="Monospace" charset="0"/>
              </a:rPr>
              <a:t>for input_t in input_sequence:</a:t>
            </a:r>
            <a:endParaRPr lang="x-none" altLang="en-IN" sz="3200">
              <a:solidFill>
                <a:srgbClr val="002060"/>
              </a:solidFill>
              <a:latin typeface="Monospace" charset="0"/>
              <a:ea typeface="Monospace" charset="0"/>
            </a:endParaRPr>
          </a:p>
          <a:p>
            <a:pPr marL="0" indent="0">
              <a:lnSpc>
                <a:spcPct val="150000"/>
              </a:lnSpc>
              <a:buNone/>
            </a:pPr>
            <a:r>
              <a:rPr lang="x-none" altLang="en-IN" sz="3200">
                <a:solidFill>
                  <a:srgbClr val="002060"/>
                </a:solidFill>
                <a:latin typeface="Monospace" charset="0"/>
                <a:ea typeface="Monospace" charset="0"/>
              </a:rPr>
              <a:t>      output_t = f(input_t, state_t)</a:t>
            </a:r>
            <a:endParaRPr lang="x-none" altLang="en-IN" sz="3200">
              <a:solidFill>
                <a:srgbClr val="002060"/>
              </a:solidFill>
              <a:latin typeface="Monospace" charset="0"/>
              <a:ea typeface="Monospace" charset="0"/>
            </a:endParaRPr>
          </a:p>
          <a:p>
            <a:pPr marL="0" indent="0">
              <a:lnSpc>
                <a:spcPct val="150000"/>
              </a:lnSpc>
              <a:buNone/>
            </a:pPr>
            <a:r>
              <a:rPr lang="x-none" altLang="en-IN" sz="3200">
                <a:solidFill>
                  <a:srgbClr val="002060"/>
                </a:solidFill>
                <a:latin typeface="Monospace" charset="0"/>
                <a:ea typeface="Monospace" charset="0"/>
              </a:rPr>
              <a:t>      state_t = output_t</a:t>
            </a:r>
            <a:endParaRPr lang="x-none" altLang="en-IN" sz="3200">
              <a:solidFill>
                <a:srgbClr val="002060"/>
              </a:solidFill>
              <a:latin typeface="Monospace" charset="0"/>
              <a:ea typeface="Monospace"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3680" y="196215"/>
            <a:ext cx="11817985" cy="785495"/>
          </a:xfrm>
        </p:spPr>
        <p:txBody>
          <a:bodyPr>
            <a:noAutofit/>
          </a:bodyPr>
          <a:p>
            <a:pPr algn="ctr"/>
            <a:r>
              <a:rPr lang="x-none">
                <a:solidFill>
                  <a:srgbClr val="C00000"/>
                </a:solidFill>
                <a:latin typeface="Monospace" charset="0"/>
                <a:ea typeface="Monospace" charset="0"/>
                <a:sym typeface="+mn-ea"/>
              </a:rPr>
              <a:t>More detailed Pseudocode of RNN</a:t>
            </a:r>
            <a:endParaRPr lang="x-none">
              <a:solidFill>
                <a:srgbClr val="C00000"/>
              </a:solidFill>
              <a:latin typeface="Monospace" charset="0"/>
              <a:ea typeface="Monospace" charset="0"/>
              <a:sym typeface="+mn-ea"/>
            </a:endParaRPr>
          </a:p>
        </p:txBody>
      </p:sp>
      <p:sp>
        <p:nvSpPr>
          <p:cNvPr id="3" name="Content Placeholder 2"/>
          <p:cNvSpPr>
            <a:spLocks noGrp="1"/>
          </p:cNvSpPr>
          <p:nvPr>
            <p:ph idx="1"/>
          </p:nvPr>
        </p:nvSpPr>
        <p:spPr>
          <a:xfrm>
            <a:off x="138430" y="994410"/>
            <a:ext cx="11783060" cy="5611495"/>
          </a:xfrm>
        </p:spPr>
        <p:txBody>
          <a:bodyPr>
            <a:noAutofit/>
          </a:bodyPr>
          <a:p>
            <a:pPr marL="0" indent="0">
              <a:lnSpc>
                <a:spcPct val="150000"/>
              </a:lnSpc>
              <a:buNone/>
            </a:pPr>
            <a:r>
              <a:rPr lang="x-none" altLang="en-IN" sz="3200">
                <a:solidFill>
                  <a:srgbClr val="002060"/>
                </a:solidFill>
                <a:latin typeface="Monospace" charset="0"/>
                <a:ea typeface="Monospace" charset="0"/>
              </a:rPr>
              <a:t>state_t = 0</a:t>
            </a:r>
            <a:endParaRPr lang="x-none" altLang="en-IN" sz="3200">
              <a:solidFill>
                <a:srgbClr val="002060"/>
              </a:solidFill>
              <a:latin typeface="Monospace" charset="0"/>
              <a:ea typeface="Monospace" charset="0"/>
            </a:endParaRPr>
          </a:p>
          <a:p>
            <a:pPr marL="0" indent="0">
              <a:lnSpc>
                <a:spcPct val="150000"/>
              </a:lnSpc>
              <a:buNone/>
            </a:pPr>
            <a:r>
              <a:rPr lang="x-none" altLang="en-IN" sz="3200">
                <a:solidFill>
                  <a:srgbClr val="002060"/>
                </a:solidFill>
                <a:latin typeface="Monospace" charset="0"/>
                <a:ea typeface="Monospace" charset="0"/>
              </a:rPr>
              <a:t>for input_t in input_sequence:</a:t>
            </a:r>
            <a:endParaRPr lang="x-none" altLang="en-IN" sz="3200">
              <a:solidFill>
                <a:srgbClr val="002060"/>
              </a:solidFill>
              <a:latin typeface="Monospace" charset="0"/>
              <a:ea typeface="Monospace" charset="0"/>
            </a:endParaRPr>
          </a:p>
          <a:p>
            <a:pPr marL="0" indent="0">
              <a:lnSpc>
                <a:spcPct val="150000"/>
              </a:lnSpc>
              <a:buNone/>
            </a:pPr>
            <a:r>
              <a:rPr lang="x-none" altLang="en-IN" sz="3200">
                <a:solidFill>
                  <a:srgbClr val="002060"/>
                </a:solidFill>
                <a:latin typeface="Monospace" charset="0"/>
                <a:ea typeface="Monospace" charset="0"/>
              </a:rPr>
              <a:t>        output_t = activation(dot(W, input_t) + dot(U, state_t) + b)</a:t>
            </a:r>
            <a:endParaRPr lang="x-none" altLang="en-IN" sz="3200">
              <a:solidFill>
                <a:srgbClr val="002060"/>
              </a:solidFill>
              <a:latin typeface="Monospace" charset="0"/>
              <a:ea typeface="Monospace" charset="0"/>
            </a:endParaRPr>
          </a:p>
          <a:p>
            <a:pPr marL="0" indent="0">
              <a:lnSpc>
                <a:spcPct val="150000"/>
              </a:lnSpc>
              <a:buNone/>
            </a:pPr>
            <a:r>
              <a:rPr lang="x-none" altLang="en-IN" sz="3200">
                <a:solidFill>
                  <a:srgbClr val="002060"/>
                </a:solidFill>
                <a:latin typeface="Monospace" charset="0"/>
                <a:ea typeface="Monospace" charset="0"/>
              </a:rPr>
              <a:t>        state_t = output_t</a:t>
            </a:r>
            <a:endParaRPr lang="x-none" altLang="en-IN" sz="3200">
              <a:solidFill>
                <a:srgbClr val="002060"/>
              </a:solidFill>
              <a:latin typeface="Monospace" charset="0"/>
              <a:ea typeface="Monospace"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3680" y="196215"/>
            <a:ext cx="11817985" cy="785495"/>
          </a:xfrm>
        </p:spPr>
        <p:txBody>
          <a:bodyPr>
            <a:noAutofit/>
          </a:bodyPr>
          <a:p>
            <a:pPr algn="ctr"/>
            <a:r>
              <a:rPr lang="x-none">
                <a:solidFill>
                  <a:srgbClr val="C00000"/>
                </a:solidFill>
                <a:latin typeface="Monospace" charset="0"/>
                <a:ea typeface="Monospace" charset="0"/>
                <a:sym typeface="+mn-ea"/>
              </a:rPr>
              <a:t>Simple RNN Unrolled Over Time</a:t>
            </a:r>
            <a:endParaRPr lang="x-none">
              <a:solidFill>
                <a:srgbClr val="C00000"/>
              </a:solidFill>
              <a:latin typeface="Monospace" charset="0"/>
              <a:ea typeface="Monospace" charset="0"/>
              <a:sym typeface="+mn-ea"/>
            </a:endParaRPr>
          </a:p>
        </p:txBody>
      </p:sp>
      <p:pic>
        <p:nvPicPr>
          <p:cNvPr id="5" name="Picture 4"/>
          <p:cNvPicPr>
            <a:picLocks noChangeAspect="1"/>
          </p:cNvPicPr>
          <p:nvPr/>
        </p:nvPicPr>
        <p:blipFill>
          <a:blip r:embed="rId1"/>
          <a:stretch>
            <a:fillRect/>
          </a:stretch>
        </p:blipFill>
        <p:spPr>
          <a:xfrm>
            <a:off x="1624330" y="1752600"/>
            <a:ext cx="8942705" cy="335216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3680" y="196215"/>
            <a:ext cx="11817985" cy="785495"/>
          </a:xfrm>
        </p:spPr>
        <p:txBody>
          <a:bodyPr>
            <a:noAutofit/>
          </a:bodyPr>
          <a:p>
            <a:pPr algn="ctr"/>
            <a:r>
              <a:rPr lang="x-none">
                <a:solidFill>
                  <a:srgbClr val="C00000"/>
                </a:solidFill>
                <a:latin typeface="Monospace" charset="0"/>
                <a:ea typeface="Monospace" charset="0"/>
                <a:sym typeface="+mn-ea"/>
              </a:rPr>
              <a:t>More detailed Pseudocode of RNN</a:t>
            </a:r>
            <a:endParaRPr lang="x-none">
              <a:solidFill>
                <a:srgbClr val="C00000"/>
              </a:solidFill>
              <a:latin typeface="Monospace" charset="0"/>
              <a:ea typeface="Monospace" charset="0"/>
              <a:sym typeface="+mn-ea"/>
            </a:endParaRPr>
          </a:p>
        </p:txBody>
      </p:sp>
      <p:sp>
        <p:nvSpPr>
          <p:cNvPr id="3" name="Content Placeholder 2"/>
          <p:cNvSpPr>
            <a:spLocks noGrp="1"/>
          </p:cNvSpPr>
          <p:nvPr>
            <p:ph idx="1"/>
          </p:nvPr>
        </p:nvSpPr>
        <p:spPr>
          <a:xfrm>
            <a:off x="138430" y="994410"/>
            <a:ext cx="11783060" cy="5611495"/>
          </a:xfrm>
        </p:spPr>
        <p:txBody>
          <a:bodyPr>
            <a:noAutofit/>
          </a:bodyPr>
          <a:p>
            <a:pPr marL="0" indent="0">
              <a:lnSpc>
                <a:spcPct val="150000"/>
              </a:lnSpc>
              <a:buNone/>
            </a:pPr>
            <a:r>
              <a:rPr lang="x-none" altLang="en-IN" sz="3200">
                <a:solidFill>
                  <a:srgbClr val="002060"/>
                </a:solidFill>
                <a:latin typeface="Monospace" charset="0"/>
                <a:ea typeface="Monospace" charset="0"/>
              </a:rPr>
              <a:t>state_t = 0</a:t>
            </a:r>
            <a:endParaRPr lang="x-none" altLang="en-IN" sz="3200">
              <a:solidFill>
                <a:srgbClr val="002060"/>
              </a:solidFill>
              <a:latin typeface="Monospace" charset="0"/>
              <a:ea typeface="Monospace" charset="0"/>
            </a:endParaRPr>
          </a:p>
          <a:p>
            <a:pPr marL="0" indent="0">
              <a:lnSpc>
                <a:spcPct val="150000"/>
              </a:lnSpc>
              <a:buNone/>
            </a:pPr>
            <a:r>
              <a:rPr lang="x-none" altLang="en-IN" sz="3200">
                <a:solidFill>
                  <a:srgbClr val="002060"/>
                </a:solidFill>
                <a:latin typeface="Monospace" charset="0"/>
                <a:ea typeface="Monospace" charset="0"/>
              </a:rPr>
              <a:t>for input_t in input_sequence:</a:t>
            </a:r>
            <a:endParaRPr lang="x-none" altLang="en-IN" sz="3200">
              <a:solidFill>
                <a:srgbClr val="002060"/>
              </a:solidFill>
              <a:latin typeface="Monospace" charset="0"/>
              <a:ea typeface="Monospace" charset="0"/>
            </a:endParaRPr>
          </a:p>
          <a:p>
            <a:pPr marL="0" indent="0">
              <a:lnSpc>
                <a:spcPct val="150000"/>
              </a:lnSpc>
              <a:buNone/>
            </a:pPr>
            <a:r>
              <a:rPr lang="x-none" altLang="en-IN" sz="3200">
                <a:solidFill>
                  <a:srgbClr val="002060"/>
                </a:solidFill>
                <a:latin typeface="Monospace" charset="0"/>
                <a:ea typeface="Monospace" charset="0"/>
              </a:rPr>
              <a:t>        output_t = activation(dot(W, input_t) + dot(U, state_t) + b)</a:t>
            </a:r>
            <a:endParaRPr lang="x-none" altLang="en-IN" sz="3200">
              <a:solidFill>
                <a:srgbClr val="002060"/>
              </a:solidFill>
              <a:latin typeface="Monospace" charset="0"/>
              <a:ea typeface="Monospace" charset="0"/>
            </a:endParaRPr>
          </a:p>
          <a:p>
            <a:pPr marL="0" indent="0">
              <a:lnSpc>
                <a:spcPct val="150000"/>
              </a:lnSpc>
              <a:buNone/>
            </a:pPr>
            <a:r>
              <a:rPr lang="x-none" altLang="en-IN" sz="3200">
                <a:solidFill>
                  <a:srgbClr val="002060"/>
                </a:solidFill>
                <a:latin typeface="Monospace" charset="0"/>
                <a:ea typeface="Monospace" charset="0"/>
              </a:rPr>
              <a:t>        state_t = output_t</a:t>
            </a:r>
            <a:endParaRPr lang="x-none" altLang="en-IN" sz="3200">
              <a:solidFill>
                <a:srgbClr val="002060"/>
              </a:solidFill>
              <a:latin typeface="Monospace" charset="0"/>
              <a:ea typeface="Monospace"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38125"/>
            <a:ext cx="10515600" cy="511175"/>
          </a:xfrm>
        </p:spPr>
        <p:txBody>
          <a:bodyPr vert="horz" lIns="91440" tIns="45720" rIns="91440" bIns="45720" rtlCol="0" anchor="ctr">
            <a:normAutofit fontScale="90000"/>
          </a:bodyPr>
          <a:p>
            <a:pPr algn="ctr" fontAlgn="auto"/>
            <a:r>
              <a:rPr lang="x-none" strike="noStrike" noProof="1">
                <a:solidFill>
                  <a:srgbClr val="C00000"/>
                </a:solidFill>
                <a:latin typeface="Monospace" charset="0"/>
                <a:ea typeface="Monospace" charset="0"/>
              </a:rPr>
              <a:t>Gradient Descent Learning Algorithm</a:t>
            </a:r>
            <a:endParaRPr lang="x-none" strike="noStrike" noProof="1">
              <a:solidFill>
                <a:srgbClr val="C00000"/>
              </a:solidFill>
              <a:latin typeface="Monospace" charset="0"/>
              <a:ea typeface="Monospace" charset="0"/>
            </a:endParaRPr>
          </a:p>
        </p:txBody>
      </p:sp>
      <p:pic>
        <p:nvPicPr>
          <p:cNvPr id="12290" name="Picture 4"/>
          <p:cNvPicPr>
            <a:picLocks noChangeAspect="1"/>
          </p:cNvPicPr>
          <p:nvPr/>
        </p:nvPicPr>
        <p:blipFill>
          <a:blip r:embed="rId1"/>
          <a:stretch>
            <a:fillRect/>
          </a:stretch>
        </p:blipFill>
        <p:spPr>
          <a:xfrm>
            <a:off x="3738563" y="1071563"/>
            <a:ext cx="4533900" cy="5257800"/>
          </a:xfrm>
          <a:prstGeom prst="rect">
            <a:avLst/>
          </a:prstGeom>
          <a:noFill/>
          <a:ln w="9525">
            <a:noFill/>
            <a:miter/>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
          <p:cNvSpPr>
            <a:spLocks noGrp="1"/>
          </p:cNvSpPr>
          <p:nvPr>
            <p:ph type="title"/>
          </p:nvPr>
        </p:nvSpPr>
        <p:spPr>
          <a:xfrm>
            <a:off x="838200" y="238125"/>
            <a:ext cx="10515600" cy="614363"/>
          </a:xfrm>
        </p:spPr>
        <p:txBody>
          <a:bodyPr lIns="91440" tIns="45720" rIns="91440" bIns="45720" anchor="ctr">
            <a:normAutofit fontScale="90000"/>
          </a:bodyPr>
          <a:p>
            <a:pPr algn="ctr"/>
            <a:r>
              <a:rPr lang="x-none">
                <a:solidFill>
                  <a:srgbClr val="C00000"/>
                </a:solidFill>
                <a:latin typeface="Monospace" charset="0"/>
                <a:ea typeface="Monospace" charset="0"/>
              </a:rPr>
              <a:t>Backpropagation Through Time (BPTT)</a:t>
            </a:r>
            <a:endParaRPr lang="x-none">
              <a:solidFill>
                <a:srgbClr val="C00000"/>
              </a:solidFill>
              <a:latin typeface="Monospace" charset="0"/>
              <a:ea typeface="Monospace" charset="0"/>
            </a:endParaRPr>
          </a:p>
        </p:txBody>
      </p:sp>
      <p:sp>
        <p:nvSpPr>
          <p:cNvPr id="13314" name="Content Placeholder 2"/>
          <p:cNvSpPr>
            <a:spLocks noGrp="1"/>
          </p:cNvSpPr>
          <p:nvPr>
            <p:ph idx="1"/>
          </p:nvPr>
        </p:nvSpPr>
        <p:spPr>
          <a:xfrm>
            <a:off x="206375" y="1100138"/>
            <a:ext cx="11842750" cy="5449887"/>
          </a:xfrm>
        </p:spPr>
        <p:txBody>
          <a:bodyPr lIns="91440" tIns="45720" rIns="91440" bIns="45720" anchor="t"/>
          <a:p>
            <a:pPr>
              <a:lnSpc>
                <a:spcPct val="120000"/>
              </a:lnSpc>
              <a:spcAft>
                <a:spcPct val="0"/>
              </a:spcAft>
            </a:pPr>
            <a:r>
              <a:rPr lang="x-none" altLang="en-IN" sz="3200">
                <a:solidFill>
                  <a:srgbClr val="002060"/>
                </a:solidFill>
                <a:latin typeface="Monospace" charset="0"/>
                <a:ea typeface="Monospace" charset="0"/>
              </a:rPr>
              <a:t>Application of the Backpropagation training algorithm to recurrent neural network applied to sequence data like a time series</a:t>
            </a:r>
            <a:endParaRPr lang="x-none" altLang="en-IN" sz="3200">
              <a:solidFill>
                <a:srgbClr val="002060"/>
              </a:solidFill>
              <a:latin typeface="Monospace" charset="0"/>
              <a:ea typeface="Monospace" charset="0"/>
            </a:endParaRPr>
          </a:p>
          <a:p>
            <a:pPr>
              <a:lnSpc>
                <a:spcPct val="120000"/>
              </a:lnSpc>
              <a:spcAft>
                <a:spcPct val="0"/>
              </a:spcAft>
            </a:pPr>
            <a:r>
              <a:rPr lang="x-none" altLang="en-IN" sz="3200">
                <a:solidFill>
                  <a:srgbClr val="002060"/>
                </a:solidFill>
                <a:latin typeface="Monospace" charset="0"/>
                <a:ea typeface="Monospace" charset="0"/>
              </a:rPr>
              <a:t>Conceptually, BPTT works by unrolling all input timesteps. </a:t>
            </a:r>
            <a:endParaRPr lang="x-none" altLang="en-IN" sz="3200">
              <a:solidFill>
                <a:srgbClr val="002060"/>
              </a:solidFill>
              <a:latin typeface="Monospace" charset="0"/>
              <a:ea typeface="Monospace" charset="0"/>
            </a:endParaRPr>
          </a:p>
          <a:p>
            <a:pPr>
              <a:lnSpc>
                <a:spcPct val="120000"/>
              </a:lnSpc>
              <a:spcAft>
                <a:spcPct val="0"/>
              </a:spcAft>
            </a:pPr>
            <a:r>
              <a:rPr lang="x-none" altLang="en-IN" sz="3200">
                <a:solidFill>
                  <a:srgbClr val="002060"/>
                </a:solidFill>
                <a:latin typeface="Monospace" charset="0"/>
                <a:ea typeface="Monospace" charset="0"/>
              </a:rPr>
              <a:t>Each timestep has one input timestep, one copy of the network, and one output. </a:t>
            </a:r>
            <a:endParaRPr lang="x-none" altLang="en-IN" sz="3200">
              <a:solidFill>
                <a:srgbClr val="002060"/>
              </a:solidFill>
              <a:latin typeface="Monospace" charset="0"/>
              <a:ea typeface="Monospace" charset="0"/>
            </a:endParaRPr>
          </a:p>
          <a:p>
            <a:pPr>
              <a:lnSpc>
                <a:spcPct val="120000"/>
              </a:lnSpc>
              <a:spcAft>
                <a:spcPct val="0"/>
              </a:spcAft>
            </a:pPr>
            <a:r>
              <a:rPr lang="x-none" altLang="en-IN" sz="3200">
                <a:solidFill>
                  <a:srgbClr val="002060"/>
                </a:solidFill>
                <a:latin typeface="Monospace" charset="0"/>
                <a:ea typeface="Monospace" charset="0"/>
              </a:rPr>
              <a:t>Errors are then calculated and accumulated for each timestep. </a:t>
            </a:r>
            <a:endParaRPr lang="x-none" altLang="en-IN" sz="3200">
              <a:solidFill>
                <a:srgbClr val="002060"/>
              </a:solidFill>
              <a:latin typeface="Monospace" charset="0"/>
              <a:ea typeface="Monospace" charset="0"/>
            </a:endParaRPr>
          </a:p>
          <a:p>
            <a:pPr>
              <a:lnSpc>
                <a:spcPct val="120000"/>
              </a:lnSpc>
              <a:spcAft>
                <a:spcPct val="0"/>
              </a:spcAft>
            </a:pPr>
            <a:r>
              <a:rPr lang="x-none" altLang="en-IN" sz="3200">
                <a:solidFill>
                  <a:srgbClr val="002060"/>
                </a:solidFill>
                <a:latin typeface="Monospace" charset="0"/>
                <a:ea typeface="Monospace" charset="0"/>
              </a:rPr>
              <a:t>The network is rolled back up and the weights are updated</a:t>
            </a:r>
            <a:endParaRPr lang="x-none" altLang="en-IN" sz="3200">
              <a:solidFill>
                <a:srgbClr val="002060"/>
              </a:solidFill>
              <a:latin typeface="Monospace" charset="0"/>
              <a:ea typeface="Monospace" charset="0"/>
            </a:endParaRPr>
          </a:p>
          <a:p>
            <a:pPr>
              <a:lnSpc>
                <a:spcPct val="120000"/>
              </a:lnSpc>
              <a:spcAft>
                <a:spcPct val="0"/>
              </a:spcAft>
            </a:pPr>
            <a:endParaRPr lang="x-none" altLang="en-IN" sz="3200">
              <a:solidFill>
                <a:srgbClr val="002060"/>
              </a:solidFill>
              <a:latin typeface="Monospace" charset="0"/>
              <a:ea typeface="Monospace"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3680" y="196215"/>
            <a:ext cx="11817985" cy="785495"/>
          </a:xfrm>
        </p:spPr>
        <p:txBody>
          <a:bodyPr>
            <a:noAutofit/>
          </a:bodyPr>
          <a:p>
            <a:pPr algn="ctr"/>
            <a:r>
              <a:rPr lang="x-none">
                <a:solidFill>
                  <a:srgbClr val="C00000"/>
                </a:solidFill>
                <a:latin typeface="Monospace" charset="0"/>
                <a:ea typeface="Monospace" charset="0"/>
              </a:rPr>
              <a:t>Application of these Algorithms</a:t>
            </a:r>
            <a:endParaRPr lang="x-none">
              <a:solidFill>
                <a:srgbClr val="C00000"/>
              </a:solidFill>
              <a:latin typeface="Monospace" charset="0"/>
              <a:ea typeface="Monospace" charset="0"/>
            </a:endParaRPr>
          </a:p>
        </p:txBody>
      </p:sp>
      <p:sp>
        <p:nvSpPr>
          <p:cNvPr id="3" name="Content Placeholder 2"/>
          <p:cNvSpPr>
            <a:spLocks noGrp="1"/>
          </p:cNvSpPr>
          <p:nvPr>
            <p:ph idx="1"/>
          </p:nvPr>
        </p:nvSpPr>
        <p:spPr>
          <a:xfrm>
            <a:off x="138430" y="772160"/>
            <a:ext cx="11783060" cy="5937250"/>
          </a:xfrm>
        </p:spPr>
        <p:txBody>
          <a:bodyPr>
            <a:noAutofit/>
          </a:bodyPr>
          <a:p>
            <a:pPr>
              <a:lnSpc>
                <a:spcPct val="150000"/>
              </a:lnSpc>
            </a:pPr>
            <a:r>
              <a:rPr lang="x-none" altLang="en-IN" sz="2400" b="1">
                <a:solidFill>
                  <a:srgbClr val="C7296C"/>
                </a:solidFill>
                <a:latin typeface="Monospace" charset="0"/>
                <a:ea typeface="Monospace" charset="0"/>
              </a:rPr>
              <a:t>Document and timeseries classification</a:t>
            </a:r>
            <a:r>
              <a:rPr lang="x-none" altLang="en-IN" sz="2400">
                <a:solidFill>
                  <a:schemeClr val="accent6">
                    <a:lumMod val="75000"/>
                  </a:schemeClr>
                </a:solidFill>
                <a:latin typeface="Monospace" charset="0"/>
                <a:ea typeface="Monospace" charset="0"/>
              </a:rPr>
              <a:t> </a:t>
            </a:r>
            <a:r>
              <a:rPr lang="x-none" altLang="en-IN" sz="2400">
                <a:solidFill>
                  <a:srgbClr val="002060"/>
                </a:solidFill>
                <a:latin typeface="Monospace" charset="0"/>
                <a:ea typeface="Monospace" charset="0"/>
              </a:rPr>
              <a:t>- Identifying topic of an article or the author of a book</a:t>
            </a:r>
            <a:endParaRPr lang="x-none" altLang="en-IN" sz="2400">
              <a:solidFill>
                <a:srgbClr val="002060"/>
              </a:solidFill>
              <a:latin typeface="Monospace" charset="0"/>
              <a:ea typeface="Monospace" charset="0"/>
            </a:endParaRPr>
          </a:p>
          <a:p>
            <a:pPr>
              <a:lnSpc>
                <a:spcPct val="150000"/>
              </a:lnSpc>
            </a:pPr>
            <a:r>
              <a:rPr lang="x-none" altLang="en-IN" sz="2400" b="1">
                <a:solidFill>
                  <a:srgbClr val="C7296C"/>
                </a:solidFill>
                <a:latin typeface="Monospace" charset="0"/>
                <a:ea typeface="Monospace" charset="0"/>
                <a:sym typeface="+mn-ea"/>
              </a:rPr>
              <a:t>Document and </a:t>
            </a:r>
            <a:r>
              <a:rPr lang="x-none" altLang="en-IN" sz="2400" b="1">
                <a:solidFill>
                  <a:srgbClr val="C7296C"/>
                </a:solidFill>
                <a:latin typeface="Monospace" charset="0"/>
                <a:ea typeface="Monospace" charset="0"/>
              </a:rPr>
              <a:t>Timeseries comparisons </a:t>
            </a:r>
            <a:r>
              <a:rPr lang="x-none" altLang="en-IN" sz="2400">
                <a:solidFill>
                  <a:srgbClr val="002060"/>
                </a:solidFill>
                <a:latin typeface="Monospace" charset="0"/>
                <a:ea typeface="Monospace" charset="0"/>
              </a:rPr>
              <a:t>- Estimating how closely related two documents or two stock tickers are</a:t>
            </a:r>
            <a:endParaRPr lang="x-none" altLang="en-IN" sz="2400">
              <a:solidFill>
                <a:srgbClr val="002060"/>
              </a:solidFill>
              <a:latin typeface="Monospace" charset="0"/>
              <a:ea typeface="Monospace" charset="0"/>
            </a:endParaRPr>
          </a:p>
          <a:p>
            <a:pPr>
              <a:lnSpc>
                <a:spcPct val="150000"/>
              </a:lnSpc>
            </a:pPr>
            <a:r>
              <a:rPr lang="x-none" altLang="en-IN" sz="2400" b="1">
                <a:solidFill>
                  <a:srgbClr val="C7296C"/>
                </a:solidFill>
                <a:latin typeface="Monospace" charset="0"/>
                <a:ea typeface="Monospace" charset="0"/>
              </a:rPr>
              <a:t>Sequence-to-sequence learning </a:t>
            </a:r>
            <a:r>
              <a:rPr lang="x-none" altLang="en-IN" sz="2400">
                <a:solidFill>
                  <a:srgbClr val="002060"/>
                </a:solidFill>
                <a:latin typeface="Monospace" charset="0"/>
                <a:ea typeface="Monospace" charset="0"/>
              </a:rPr>
              <a:t>- Decoding an English sentence into French</a:t>
            </a:r>
            <a:endParaRPr lang="x-none" altLang="en-IN" sz="2400">
              <a:solidFill>
                <a:srgbClr val="002060"/>
              </a:solidFill>
              <a:latin typeface="Monospace" charset="0"/>
              <a:ea typeface="Monospace" charset="0"/>
            </a:endParaRPr>
          </a:p>
          <a:p>
            <a:pPr>
              <a:lnSpc>
                <a:spcPct val="150000"/>
              </a:lnSpc>
            </a:pPr>
            <a:r>
              <a:rPr lang="x-none" altLang="en-IN" sz="2400" b="1">
                <a:solidFill>
                  <a:srgbClr val="C7296C"/>
                </a:solidFill>
                <a:latin typeface="Monospace" charset="0"/>
                <a:ea typeface="Monospace" charset="0"/>
              </a:rPr>
              <a:t>Sentiment analysis </a:t>
            </a:r>
            <a:r>
              <a:rPr lang="x-none" altLang="en-IN" sz="2400">
                <a:solidFill>
                  <a:srgbClr val="002060"/>
                </a:solidFill>
                <a:latin typeface="Monospace" charset="0"/>
                <a:ea typeface="Monospace" charset="0"/>
              </a:rPr>
              <a:t>- Classifying the sentiment of tweets or movie reviews as positive or negative</a:t>
            </a:r>
            <a:endParaRPr lang="x-none" altLang="en-IN" sz="2400">
              <a:solidFill>
                <a:srgbClr val="002060"/>
              </a:solidFill>
              <a:latin typeface="Monospace" charset="0"/>
              <a:ea typeface="Monospace" charset="0"/>
            </a:endParaRPr>
          </a:p>
          <a:p>
            <a:pPr>
              <a:lnSpc>
                <a:spcPct val="150000"/>
              </a:lnSpc>
            </a:pPr>
            <a:r>
              <a:rPr lang="x-none" altLang="en-IN" sz="2400" b="1">
                <a:solidFill>
                  <a:srgbClr val="C7296C"/>
                </a:solidFill>
                <a:latin typeface="Monospace" charset="0"/>
                <a:ea typeface="Monospace" charset="0"/>
              </a:rPr>
              <a:t>Timeseries forecasting </a:t>
            </a:r>
            <a:r>
              <a:rPr lang="x-none" altLang="en-IN" sz="2400">
                <a:solidFill>
                  <a:srgbClr val="002060"/>
                </a:solidFill>
                <a:latin typeface="Monospace" charset="0"/>
                <a:ea typeface="Monospace" charset="0"/>
              </a:rPr>
              <a:t>- predicting future weather at a certain location, given recent weather data</a:t>
            </a:r>
            <a:endParaRPr lang="x-none" altLang="en-IN" sz="2400">
              <a:solidFill>
                <a:srgbClr val="002060"/>
              </a:solidFill>
              <a:latin typeface="Monospace" charset="0"/>
              <a:ea typeface="Monospace"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Title 1"/>
          <p:cNvSpPr>
            <a:spLocks noGrp="1"/>
          </p:cNvSpPr>
          <p:nvPr>
            <p:ph type="title"/>
          </p:nvPr>
        </p:nvSpPr>
        <p:spPr>
          <a:xfrm>
            <a:off x="838200" y="238125"/>
            <a:ext cx="10515600" cy="614363"/>
          </a:xfrm>
        </p:spPr>
        <p:txBody>
          <a:bodyPr lIns="91440" tIns="45720" rIns="91440" bIns="45720" anchor="ctr">
            <a:normAutofit fontScale="90000"/>
          </a:bodyPr>
          <a:p>
            <a:pPr algn="ctr"/>
            <a:r>
              <a:rPr lang="x-none">
                <a:solidFill>
                  <a:srgbClr val="C00000"/>
                </a:solidFill>
                <a:latin typeface="Monospace" charset="0"/>
                <a:ea typeface="Monospace" charset="0"/>
              </a:rPr>
              <a:t>Backpropagation Through Time (BPTT)</a:t>
            </a:r>
            <a:endParaRPr lang="x-none">
              <a:solidFill>
                <a:srgbClr val="C00000"/>
              </a:solidFill>
              <a:latin typeface="Monospace" charset="0"/>
              <a:ea typeface="Monospace" charset="0"/>
            </a:endParaRPr>
          </a:p>
        </p:txBody>
      </p:sp>
      <p:sp>
        <p:nvSpPr>
          <p:cNvPr id="3" name="Content Placeholder 2"/>
          <p:cNvSpPr>
            <a:spLocks noGrp="1"/>
          </p:cNvSpPr>
          <p:nvPr>
            <p:ph idx="1"/>
          </p:nvPr>
        </p:nvSpPr>
        <p:spPr>
          <a:xfrm>
            <a:off x="28575" y="842963"/>
            <a:ext cx="12099925" cy="5708650"/>
          </a:xfrm>
        </p:spPr>
        <p:txBody>
          <a:bodyPr lIns="91440" tIns="45720" rIns="91440" bIns="45720" anchor="t">
            <a:normAutofit fontScale="90000" lnSpcReduction="10000"/>
          </a:bodyPr>
          <a:p>
            <a:pPr fontAlgn="auto">
              <a:lnSpc>
                <a:spcPct val="120000"/>
              </a:lnSpc>
              <a:spcAft>
                <a:spcPts val="0"/>
              </a:spcAft>
            </a:pPr>
            <a:r>
              <a:rPr lang="x-none" altLang="en-IN" sz="3200" strike="noStrike" noProof="1">
                <a:solidFill>
                  <a:srgbClr val="002060"/>
                </a:solidFill>
                <a:latin typeface="Monospace" charset="0"/>
                <a:ea typeface="Monospace" charset="0"/>
              </a:rPr>
              <a:t>Each timestep of unrolled recurrent neural network may be seen as an additional layer given the order dependence of the problem and the internal state from the previous timestep is taken as an input on the subsequent timestep.</a:t>
            </a:r>
            <a:endParaRPr lang="x-none" altLang="en-IN" sz="3200" strike="noStrike" noProof="1">
              <a:solidFill>
                <a:srgbClr val="002060"/>
              </a:solidFill>
              <a:latin typeface="Monospace" charset="0"/>
              <a:ea typeface="Monospace" charset="0"/>
            </a:endParaRPr>
          </a:p>
          <a:p>
            <a:pPr marL="0" indent="0" fontAlgn="auto">
              <a:lnSpc>
                <a:spcPct val="120000"/>
              </a:lnSpc>
              <a:spcAft>
                <a:spcPts val="0"/>
              </a:spcAft>
              <a:buNone/>
            </a:pPr>
            <a:r>
              <a:rPr lang="x-none" altLang="en-IN" sz="3200" strike="noStrike" noProof="1">
                <a:solidFill>
                  <a:srgbClr val="002060"/>
                </a:solidFill>
                <a:latin typeface="Monospace" charset="0"/>
                <a:ea typeface="Monospace" charset="0"/>
              </a:rPr>
              <a:t>We can summarize the algorithm as follows:</a:t>
            </a:r>
            <a:endParaRPr lang="x-none" altLang="en-IN" sz="3200" strike="noStrike" noProof="1">
              <a:solidFill>
                <a:srgbClr val="002060"/>
              </a:solidFill>
              <a:latin typeface="Monospace" charset="0"/>
              <a:ea typeface="Monospace" charset="0"/>
            </a:endParaRPr>
          </a:p>
          <a:p>
            <a:pPr fontAlgn="auto">
              <a:lnSpc>
                <a:spcPct val="120000"/>
              </a:lnSpc>
              <a:spcAft>
                <a:spcPts val="0"/>
              </a:spcAft>
            </a:pPr>
            <a:r>
              <a:rPr lang="x-none" altLang="en-IN" sz="3200" strike="noStrike" noProof="1">
                <a:solidFill>
                  <a:srgbClr val="002060"/>
                </a:solidFill>
                <a:latin typeface="Monospace" charset="0"/>
                <a:ea typeface="Monospace" charset="0"/>
              </a:rPr>
              <a:t>  Present a sequence of timesteps of input and output pairs to network.</a:t>
            </a:r>
            <a:endParaRPr lang="x-none" altLang="en-IN" sz="3200" strike="noStrike" noProof="1">
              <a:solidFill>
                <a:srgbClr val="002060"/>
              </a:solidFill>
              <a:latin typeface="Monospace" charset="0"/>
              <a:ea typeface="Monospace" charset="0"/>
            </a:endParaRPr>
          </a:p>
          <a:p>
            <a:pPr fontAlgn="auto">
              <a:lnSpc>
                <a:spcPct val="120000"/>
              </a:lnSpc>
              <a:spcAft>
                <a:spcPts val="0"/>
              </a:spcAft>
            </a:pPr>
            <a:r>
              <a:rPr lang="x-none" altLang="en-IN" sz="3200" strike="noStrike" noProof="1">
                <a:solidFill>
                  <a:srgbClr val="002060"/>
                </a:solidFill>
                <a:latin typeface="Monospace" charset="0"/>
                <a:ea typeface="Monospace" charset="0"/>
              </a:rPr>
              <a:t>  Unroll network then calculate and accumulate errors across each timestep</a:t>
            </a:r>
            <a:endParaRPr lang="x-none" altLang="en-IN" sz="3200" strike="noStrike" noProof="1">
              <a:solidFill>
                <a:srgbClr val="002060"/>
              </a:solidFill>
              <a:latin typeface="Monospace" charset="0"/>
              <a:ea typeface="Monospace" charset="0"/>
            </a:endParaRPr>
          </a:p>
          <a:p>
            <a:pPr fontAlgn="auto">
              <a:lnSpc>
                <a:spcPct val="120000"/>
              </a:lnSpc>
              <a:spcAft>
                <a:spcPts val="0"/>
              </a:spcAft>
            </a:pPr>
            <a:r>
              <a:rPr lang="x-none" altLang="en-IN" sz="3200" strike="noStrike" noProof="1">
                <a:solidFill>
                  <a:srgbClr val="002060"/>
                </a:solidFill>
                <a:latin typeface="Monospace" charset="0"/>
                <a:ea typeface="Monospace" charset="0"/>
              </a:rPr>
              <a:t>  Roll-up the network and update weights.</a:t>
            </a:r>
            <a:endParaRPr lang="x-none" altLang="en-IN" sz="3200" strike="noStrike" noProof="1">
              <a:solidFill>
                <a:srgbClr val="002060"/>
              </a:solidFill>
              <a:latin typeface="Monospace" charset="0"/>
              <a:ea typeface="Monospace" charset="0"/>
            </a:endParaRPr>
          </a:p>
          <a:p>
            <a:pPr fontAlgn="auto">
              <a:lnSpc>
                <a:spcPct val="120000"/>
              </a:lnSpc>
              <a:spcAft>
                <a:spcPts val="0"/>
              </a:spcAft>
            </a:pPr>
            <a:r>
              <a:rPr lang="x-none" altLang="en-IN" sz="3200" strike="noStrike" noProof="1">
                <a:solidFill>
                  <a:srgbClr val="002060"/>
                </a:solidFill>
                <a:latin typeface="Monospace" charset="0"/>
                <a:ea typeface="Monospace" charset="0"/>
              </a:rPr>
              <a:t>  Repeat.</a:t>
            </a:r>
            <a:endParaRPr lang="x-none" altLang="en-IN" sz="3200" strike="noStrike" noProof="1">
              <a:solidFill>
                <a:srgbClr val="002060"/>
              </a:solidFill>
              <a:latin typeface="Monospace" charset="0"/>
              <a:ea typeface="Monospace"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38125"/>
            <a:ext cx="10515600" cy="511175"/>
          </a:xfrm>
        </p:spPr>
        <p:txBody>
          <a:bodyPr vert="horz" lIns="91440" tIns="45720" rIns="91440" bIns="45720" rtlCol="0" anchor="ctr">
            <a:normAutofit fontScale="90000"/>
          </a:bodyPr>
          <a:p>
            <a:pPr algn="ctr" fontAlgn="auto"/>
            <a:r>
              <a:rPr lang="x-none" strike="noStrike" noProof="1">
                <a:solidFill>
                  <a:srgbClr val="C00000"/>
                </a:solidFill>
                <a:latin typeface="Monospace" charset="0"/>
                <a:ea typeface="Monospace" charset="0"/>
              </a:rPr>
              <a:t>Gradient Descent Learning Algorithm</a:t>
            </a:r>
            <a:endParaRPr lang="x-none" strike="noStrike" noProof="1">
              <a:solidFill>
                <a:srgbClr val="C00000"/>
              </a:solidFill>
              <a:latin typeface="Monospace" charset="0"/>
              <a:ea typeface="Monospace" charset="0"/>
            </a:endParaRPr>
          </a:p>
        </p:txBody>
      </p:sp>
      <p:sp>
        <p:nvSpPr>
          <p:cNvPr id="19458" name="Title 1"/>
          <p:cNvSpPr>
            <a:spLocks noGrp="1"/>
          </p:cNvSpPr>
          <p:nvPr/>
        </p:nvSpPr>
        <p:spPr>
          <a:xfrm>
            <a:off x="771525" y="3562350"/>
            <a:ext cx="10515600" cy="1630363"/>
          </a:xfrm>
          <a:prstGeom prst="rect">
            <a:avLst/>
          </a:prstGeom>
          <a:noFill/>
          <a:ln w="9525">
            <a:noFill/>
            <a:miter/>
          </a:ln>
        </p:spPr>
        <p:txBody>
          <a:bodyPr lIns="91440" tIns="45720" rIns="91440" bIns="45720" anchor="ctr"/>
          <a:p>
            <a:pPr lvl="0" indent="-228600" algn="l">
              <a:lnSpc>
                <a:spcPct val="120000"/>
              </a:lnSpc>
              <a:spcBef>
                <a:spcPts val="1000"/>
              </a:spcBef>
              <a:spcAft>
                <a:spcPts val="0"/>
              </a:spcAft>
              <a:buFont typeface="Arial" charset="0"/>
              <a:buChar char="•"/>
            </a:pPr>
            <a:r>
              <a:rPr lang="x-none" altLang="en-IN" sz="3200">
                <a:solidFill>
                  <a:srgbClr val="002060"/>
                </a:solidFill>
                <a:latin typeface="Monospace" charset="0"/>
                <a:ea typeface="Monospace" charset="0"/>
              </a:rPr>
              <a:t>Applying Chain rule</a:t>
            </a:r>
            <a:endParaRPr lang="x-none" altLang="en-IN" sz="3200">
              <a:solidFill>
                <a:srgbClr val="002060"/>
              </a:solidFill>
              <a:latin typeface="Monospace" charset="0"/>
              <a:ea typeface="Monospace" charset="0"/>
            </a:endParaRPr>
          </a:p>
          <a:p>
            <a:pPr lvl="0" indent="-228600" algn="l">
              <a:lnSpc>
                <a:spcPct val="120000"/>
              </a:lnSpc>
              <a:spcBef>
                <a:spcPts val="1000"/>
              </a:spcBef>
              <a:spcAft>
                <a:spcPts val="0"/>
              </a:spcAft>
              <a:buFont typeface="Arial" charset="0"/>
              <a:buChar char="•"/>
            </a:pPr>
            <a:r>
              <a:rPr lang="x-none" altLang="en-IN" sz="3200">
                <a:solidFill>
                  <a:srgbClr val="002060"/>
                </a:solidFill>
                <a:latin typeface="Monospace" charset="0"/>
                <a:ea typeface="Monospace" charset="0"/>
              </a:rPr>
              <a:t>Exploding or vanishing gradient Problem</a:t>
            </a:r>
            <a:endParaRPr lang="x-none" altLang="en-IN" sz="3200">
              <a:solidFill>
                <a:srgbClr val="002060"/>
              </a:solidFill>
              <a:latin typeface="Monospace" charset="0"/>
              <a:ea typeface="Monospace" charset="0"/>
            </a:endParaRPr>
          </a:p>
        </p:txBody>
      </p:sp>
      <p:pic>
        <p:nvPicPr>
          <p:cNvPr id="19459" name="Picture 3"/>
          <p:cNvPicPr>
            <a:picLocks noChangeAspect="1"/>
          </p:cNvPicPr>
          <p:nvPr/>
        </p:nvPicPr>
        <p:blipFill>
          <a:blip r:embed="rId1"/>
          <a:stretch>
            <a:fillRect/>
          </a:stretch>
        </p:blipFill>
        <p:spPr>
          <a:xfrm>
            <a:off x="3663950" y="1508125"/>
            <a:ext cx="4314825" cy="1609725"/>
          </a:xfrm>
          <a:prstGeom prst="rect">
            <a:avLst/>
          </a:prstGeom>
          <a:noFill/>
          <a:ln w="9525">
            <a:noFill/>
            <a:miter/>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Box 4"/>
          <p:cNvSpPr txBox="1"/>
          <p:nvPr/>
        </p:nvSpPr>
        <p:spPr>
          <a:xfrm>
            <a:off x="1007745" y="193040"/>
            <a:ext cx="9757410" cy="1212850"/>
          </a:xfrm>
          <a:prstGeom prst="rect">
            <a:avLst/>
          </a:prstGeom>
          <a:noFill/>
        </p:spPr>
        <p:txBody>
          <a:bodyPr wrap="square" rtlCol="0">
            <a:spAutoFit/>
          </a:bodyPr>
          <a:p>
            <a:pPr algn="ctr"/>
            <a:r>
              <a:rPr lang="x-none" sz="4400">
                <a:solidFill>
                  <a:srgbClr val="C00000"/>
                </a:solidFill>
                <a:latin typeface="Monospace" charset="0"/>
                <a:ea typeface="Monospace" charset="0"/>
                <a:cs typeface="+mj-cs"/>
              </a:rPr>
              <a:t>Whiteboard Analogy</a:t>
            </a:r>
            <a:endParaRPr lang="x-none" sz="4400">
              <a:solidFill>
                <a:srgbClr val="C00000"/>
              </a:solidFill>
              <a:latin typeface="Monospace" charset="0"/>
              <a:ea typeface="Monospace" charset="0"/>
              <a:cs typeface="+mj-cs"/>
            </a:endParaRPr>
          </a:p>
        </p:txBody>
      </p:sp>
      <p:pic>
        <p:nvPicPr>
          <p:cNvPr id="2" name="Picture 1"/>
          <p:cNvPicPr>
            <a:picLocks noChangeAspect="1"/>
          </p:cNvPicPr>
          <p:nvPr/>
        </p:nvPicPr>
        <p:blipFill>
          <a:blip r:embed="rId1"/>
          <a:stretch>
            <a:fillRect/>
          </a:stretch>
        </p:blipFill>
        <p:spPr>
          <a:xfrm>
            <a:off x="177165" y="1047750"/>
            <a:ext cx="5057140" cy="2847340"/>
          </a:xfrm>
          <a:prstGeom prst="rect">
            <a:avLst/>
          </a:prstGeom>
        </p:spPr>
      </p:pic>
      <p:sp>
        <p:nvSpPr>
          <p:cNvPr id="6" name="TextBox 5"/>
          <p:cNvSpPr txBox="1"/>
          <p:nvPr/>
        </p:nvSpPr>
        <p:spPr>
          <a:xfrm>
            <a:off x="5422265" y="917575"/>
            <a:ext cx="6522085" cy="5783580"/>
          </a:xfrm>
          <a:prstGeom prst="rect">
            <a:avLst/>
          </a:prstGeom>
          <a:noFill/>
        </p:spPr>
        <p:txBody>
          <a:bodyPr wrap="square" rtlCol="0">
            <a:spAutoFit/>
          </a:bodyPr>
          <a:p>
            <a:pPr marL="457200" indent="-457200">
              <a:buFont typeface="Arial" charset="0"/>
              <a:buChar char="•"/>
            </a:pPr>
            <a:r>
              <a:rPr lang="x-none" altLang="en-IN" sz="3200">
                <a:solidFill>
                  <a:srgbClr val="002060"/>
                </a:solidFill>
                <a:latin typeface="Monospace" charset="0"/>
                <a:ea typeface="Monospace" charset="0"/>
              </a:rPr>
              <a:t>Think state as a fixed memory</a:t>
            </a:r>
            <a:endParaRPr lang="x-none" altLang="en-IN" sz="3200">
              <a:solidFill>
                <a:srgbClr val="002060"/>
              </a:solidFill>
              <a:latin typeface="Monospace" charset="0"/>
              <a:ea typeface="Monospace" charset="0"/>
            </a:endParaRPr>
          </a:p>
          <a:p>
            <a:pPr marL="457200" indent="-457200">
              <a:buFont typeface="Arial" charset="0"/>
              <a:buChar char="•"/>
            </a:pPr>
            <a:r>
              <a:rPr lang="x-none" altLang="en-IN" sz="3200">
                <a:solidFill>
                  <a:srgbClr val="002060"/>
                </a:solidFill>
                <a:latin typeface="Monospace" charset="0"/>
                <a:ea typeface="Monospace" charset="0"/>
              </a:rPr>
              <a:t>Compare to a fixed size white board</a:t>
            </a:r>
            <a:endParaRPr lang="x-none" altLang="en-IN" sz="3200">
              <a:solidFill>
                <a:srgbClr val="002060"/>
              </a:solidFill>
              <a:latin typeface="Monospace" charset="0"/>
              <a:ea typeface="Monospace" charset="0"/>
            </a:endParaRPr>
          </a:p>
          <a:p>
            <a:pPr marL="457200" indent="-457200">
              <a:buFont typeface="Arial" charset="0"/>
              <a:buChar char="•"/>
            </a:pPr>
            <a:r>
              <a:rPr lang="x-none" altLang="en-IN" sz="3200">
                <a:solidFill>
                  <a:srgbClr val="002060"/>
                </a:solidFill>
                <a:latin typeface="Monospace" charset="0"/>
                <a:ea typeface="Monospace" charset="0"/>
              </a:rPr>
              <a:t>At each time step, we keep writing something on board and morph the information recorded till that time point</a:t>
            </a:r>
            <a:endParaRPr lang="x-none" altLang="en-IN" sz="3200">
              <a:solidFill>
                <a:srgbClr val="002060"/>
              </a:solidFill>
              <a:latin typeface="Monospace" charset="0"/>
              <a:ea typeface="Monospace" charset="0"/>
            </a:endParaRPr>
          </a:p>
          <a:p>
            <a:pPr marL="457200" indent="-457200">
              <a:buFont typeface="Arial" charset="0"/>
              <a:buChar char="•"/>
            </a:pPr>
            <a:r>
              <a:rPr lang="x-none" altLang="en-IN" sz="3200">
                <a:solidFill>
                  <a:srgbClr val="002060"/>
                </a:solidFill>
                <a:latin typeface="Monospace" charset="0"/>
                <a:ea typeface="Monospace" charset="0"/>
              </a:rPr>
              <a:t>After many timesteps, it would be impossible to know how the information at time step t-k contributed to state at timestep k</a:t>
            </a:r>
            <a:endParaRPr lang="x-none" altLang="en-IN" sz="3200">
              <a:solidFill>
                <a:srgbClr val="002060"/>
              </a:solidFill>
              <a:latin typeface="Monospace" charset="0"/>
              <a:ea typeface="Monospace"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Box 4"/>
          <p:cNvSpPr txBox="1"/>
          <p:nvPr/>
        </p:nvSpPr>
        <p:spPr>
          <a:xfrm>
            <a:off x="1007745" y="193040"/>
            <a:ext cx="9757410" cy="1212850"/>
          </a:xfrm>
          <a:prstGeom prst="rect">
            <a:avLst/>
          </a:prstGeom>
          <a:noFill/>
        </p:spPr>
        <p:txBody>
          <a:bodyPr wrap="square" rtlCol="0">
            <a:spAutoFit/>
          </a:bodyPr>
          <a:p>
            <a:pPr algn="ctr"/>
            <a:r>
              <a:rPr lang="x-none" sz="4400">
                <a:solidFill>
                  <a:srgbClr val="C00000"/>
                </a:solidFill>
                <a:latin typeface="Monospace" charset="0"/>
                <a:ea typeface="Monospace" charset="0"/>
                <a:cs typeface="+mj-cs"/>
              </a:rPr>
              <a:t>Operations made in the Whiteboard</a:t>
            </a:r>
            <a:endParaRPr lang="x-none" sz="4400">
              <a:solidFill>
                <a:srgbClr val="C00000"/>
              </a:solidFill>
              <a:latin typeface="Monospace" charset="0"/>
              <a:ea typeface="Monospace" charset="0"/>
              <a:cs typeface="+mj-cs"/>
            </a:endParaRPr>
          </a:p>
        </p:txBody>
      </p:sp>
      <p:pic>
        <p:nvPicPr>
          <p:cNvPr id="3" name="Picture 2"/>
          <p:cNvPicPr>
            <a:picLocks noChangeAspect="1"/>
          </p:cNvPicPr>
          <p:nvPr/>
        </p:nvPicPr>
        <p:blipFill>
          <a:blip r:embed="rId1"/>
          <a:stretch>
            <a:fillRect/>
          </a:stretch>
        </p:blipFill>
        <p:spPr>
          <a:xfrm>
            <a:off x="78740" y="1577975"/>
            <a:ext cx="5047615" cy="3104515"/>
          </a:xfrm>
          <a:prstGeom prst="rect">
            <a:avLst/>
          </a:prstGeom>
        </p:spPr>
      </p:pic>
      <p:sp>
        <p:nvSpPr>
          <p:cNvPr id="6" name="TextBox 5"/>
          <p:cNvSpPr txBox="1"/>
          <p:nvPr/>
        </p:nvSpPr>
        <p:spPr>
          <a:xfrm>
            <a:off x="5422265" y="917575"/>
            <a:ext cx="6522085" cy="2870835"/>
          </a:xfrm>
          <a:prstGeom prst="rect">
            <a:avLst/>
          </a:prstGeom>
          <a:noFill/>
        </p:spPr>
        <p:txBody>
          <a:bodyPr wrap="square" rtlCol="0">
            <a:spAutoFit/>
          </a:bodyPr>
          <a:p>
            <a:pPr marL="457200" indent="-457200">
              <a:lnSpc>
                <a:spcPct val="190000"/>
              </a:lnSpc>
              <a:buFont typeface="Arial" charset="0"/>
              <a:buChar char="•"/>
            </a:pPr>
            <a:r>
              <a:rPr lang="x-none" altLang="en-IN" sz="3200">
                <a:solidFill>
                  <a:srgbClr val="002060"/>
                </a:solidFill>
                <a:latin typeface="Monospace" charset="0"/>
                <a:ea typeface="Monospace" charset="0"/>
              </a:rPr>
              <a:t>Selective read</a:t>
            </a:r>
            <a:endParaRPr lang="x-none" altLang="en-IN" sz="3200">
              <a:solidFill>
                <a:srgbClr val="002060"/>
              </a:solidFill>
              <a:latin typeface="Monospace" charset="0"/>
              <a:ea typeface="Monospace" charset="0"/>
            </a:endParaRPr>
          </a:p>
          <a:p>
            <a:pPr marL="457200" indent="-457200">
              <a:lnSpc>
                <a:spcPct val="190000"/>
              </a:lnSpc>
              <a:buFont typeface="Arial" charset="0"/>
              <a:buChar char="•"/>
            </a:pPr>
            <a:r>
              <a:rPr lang="x-none" altLang="en-IN" sz="3200">
                <a:solidFill>
                  <a:srgbClr val="002060"/>
                </a:solidFill>
                <a:latin typeface="Monospace" charset="0"/>
                <a:ea typeface="Monospace" charset="0"/>
              </a:rPr>
              <a:t>Selective write</a:t>
            </a:r>
            <a:endParaRPr lang="x-none" altLang="en-IN" sz="3200">
              <a:solidFill>
                <a:srgbClr val="002060"/>
              </a:solidFill>
              <a:latin typeface="Monospace" charset="0"/>
              <a:ea typeface="Monospace" charset="0"/>
            </a:endParaRPr>
          </a:p>
          <a:p>
            <a:pPr marL="457200" indent="-457200">
              <a:lnSpc>
                <a:spcPct val="190000"/>
              </a:lnSpc>
              <a:buFont typeface="Arial" charset="0"/>
              <a:buChar char="•"/>
            </a:pPr>
            <a:r>
              <a:rPr lang="x-none" altLang="en-IN" sz="3200">
                <a:solidFill>
                  <a:srgbClr val="002060"/>
                </a:solidFill>
                <a:latin typeface="Monospace" charset="0"/>
                <a:ea typeface="Monospace" charset="0"/>
              </a:rPr>
              <a:t>Selective forget</a:t>
            </a:r>
            <a:endParaRPr lang="x-none" altLang="en-IN" sz="3200">
              <a:solidFill>
                <a:srgbClr val="002060"/>
              </a:solidFill>
              <a:latin typeface="Monospace" charset="0"/>
              <a:ea typeface="Monospace"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Box 4"/>
          <p:cNvSpPr txBox="1"/>
          <p:nvPr/>
        </p:nvSpPr>
        <p:spPr>
          <a:xfrm>
            <a:off x="1007745" y="2540"/>
            <a:ext cx="9757410" cy="1212850"/>
          </a:xfrm>
          <a:prstGeom prst="rect">
            <a:avLst/>
          </a:prstGeom>
          <a:noFill/>
        </p:spPr>
        <p:txBody>
          <a:bodyPr wrap="square" rtlCol="0">
            <a:spAutoFit/>
          </a:bodyPr>
          <a:p>
            <a:pPr algn="ctr"/>
            <a:r>
              <a:rPr lang="x-none" sz="4400">
                <a:solidFill>
                  <a:srgbClr val="C00000"/>
                </a:solidFill>
                <a:latin typeface="Monospace" charset="0"/>
                <a:ea typeface="Monospace" charset="0"/>
                <a:cs typeface="+mj-cs"/>
              </a:rPr>
              <a:t>Selective Write in Whiteboard Analogy</a:t>
            </a:r>
            <a:endParaRPr lang="x-none" sz="4400">
              <a:solidFill>
                <a:srgbClr val="C00000"/>
              </a:solidFill>
              <a:latin typeface="Monospace" charset="0"/>
              <a:ea typeface="Monospace" charset="0"/>
              <a:cs typeface="+mj-cs"/>
            </a:endParaRPr>
          </a:p>
        </p:txBody>
      </p:sp>
      <p:pic>
        <p:nvPicPr>
          <p:cNvPr id="2" name="Picture 1"/>
          <p:cNvPicPr>
            <a:picLocks noChangeAspect="1"/>
          </p:cNvPicPr>
          <p:nvPr/>
        </p:nvPicPr>
        <p:blipFill>
          <a:blip r:embed="rId1"/>
          <a:stretch>
            <a:fillRect/>
          </a:stretch>
        </p:blipFill>
        <p:spPr>
          <a:xfrm>
            <a:off x="261620" y="1082675"/>
            <a:ext cx="5638165" cy="5438140"/>
          </a:xfrm>
          <a:prstGeom prst="rect">
            <a:avLst/>
          </a:prstGeom>
        </p:spPr>
      </p:pic>
      <p:sp>
        <p:nvSpPr>
          <p:cNvPr id="6" name="TextBox 5"/>
          <p:cNvSpPr txBox="1"/>
          <p:nvPr/>
        </p:nvSpPr>
        <p:spPr>
          <a:xfrm>
            <a:off x="5664200" y="956310"/>
            <a:ext cx="5836285" cy="2870835"/>
          </a:xfrm>
          <a:prstGeom prst="rect">
            <a:avLst/>
          </a:prstGeom>
          <a:noFill/>
        </p:spPr>
        <p:txBody>
          <a:bodyPr wrap="square" rtlCol="0">
            <a:spAutoFit/>
          </a:bodyPr>
          <a:p>
            <a:pPr marL="457200" indent="-457200">
              <a:lnSpc>
                <a:spcPct val="190000"/>
              </a:lnSpc>
              <a:buFont typeface="Arial" charset="0"/>
              <a:buChar char="•"/>
            </a:pPr>
            <a:r>
              <a:rPr lang="x-none" altLang="en-IN" sz="3200">
                <a:solidFill>
                  <a:srgbClr val="002060"/>
                </a:solidFill>
                <a:latin typeface="Monospace" charset="0"/>
                <a:ea typeface="Monospace" charset="0"/>
              </a:rPr>
              <a:t>There are many steps in the derivation but some are skipped</a:t>
            </a:r>
            <a:endParaRPr lang="x-none" altLang="en-IN" sz="3200">
              <a:solidFill>
                <a:srgbClr val="002060"/>
              </a:solidFill>
              <a:latin typeface="Monospace" charset="0"/>
              <a:ea typeface="Monospace"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Box 4"/>
          <p:cNvSpPr txBox="1"/>
          <p:nvPr/>
        </p:nvSpPr>
        <p:spPr>
          <a:xfrm>
            <a:off x="1007745" y="2540"/>
            <a:ext cx="9757410" cy="1212850"/>
          </a:xfrm>
          <a:prstGeom prst="rect">
            <a:avLst/>
          </a:prstGeom>
          <a:noFill/>
        </p:spPr>
        <p:txBody>
          <a:bodyPr wrap="square" rtlCol="0">
            <a:spAutoFit/>
          </a:bodyPr>
          <a:p>
            <a:pPr algn="ctr"/>
            <a:r>
              <a:rPr lang="x-none" sz="4400">
                <a:solidFill>
                  <a:srgbClr val="C00000"/>
                </a:solidFill>
                <a:latin typeface="Monospace" charset="0"/>
                <a:ea typeface="Monospace" charset="0"/>
                <a:cs typeface="+mj-cs"/>
              </a:rPr>
              <a:t>Selective Read in Whiteboard Analogy</a:t>
            </a:r>
            <a:endParaRPr lang="x-none" sz="4400">
              <a:solidFill>
                <a:srgbClr val="C00000"/>
              </a:solidFill>
              <a:latin typeface="Monospace" charset="0"/>
              <a:ea typeface="Monospace" charset="0"/>
              <a:cs typeface="+mj-cs"/>
            </a:endParaRPr>
          </a:p>
        </p:txBody>
      </p:sp>
      <p:sp>
        <p:nvSpPr>
          <p:cNvPr id="6" name="TextBox 5"/>
          <p:cNvSpPr txBox="1"/>
          <p:nvPr/>
        </p:nvSpPr>
        <p:spPr>
          <a:xfrm>
            <a:off x="5728970" y="775335"/>
            <a:ext cx="5836285" cy="5650230"/>
          </a:xfrm>
          <a:prstGeom prst="rect">
            <a:avLst/>
          </a:prstGeom>
          <a:noFill/>
        </p:spPr>
        <p:txBody>
          <a:bodyPr wrap="square" rtlCol="0">
            <a:spAutoFit/>
          </a:bodyPr>
          <a:p>
            <a:pPr marL="457200" indent="-457200">
              <a:lnSpc>
                <a:spcPct val="190000"/>
              </a:lnSpc>
              <a:buFont typeface="Arial" charset="0"/>
              <a:buChar char="•"/>
            </a:pPr>
            <a:r>
              <a:rPr lang="x-none" altLang="en-IN" sz="3200">
                <a:solidFill>
                  <a:srgbClr val="002060"/>
                </a:solidFill>
                <a:latin typeface="Monospace" charset="0"/>
                <a:ea typeface="Monospace" charset="0"/>
              </a:rPr>
              <a:t>While writing one step, we read some of the previous steps already written to decide what to write</a:t>
            </a:r>
            <a:endParaRPr lang="x-none" altLang="en-IN" sz="3200">
              <a:solidFill>
                <a:srgbClr val="002060"/>
              </a:solidFill>
              <a:latin typeface="Monospace" charset="0"/>
              <a:ea typeface="Monospace" charset="0"/>
            </a:endParaRPr>
          </a:p>
          <a:p>
            <a:pPr marL="457200" indent="-457200">
              <a:lnSpc>
                <a:spcPct val="190000"/>
              </a:lnSpc>
              <a:buFont typeface="Arial" charset="0"/>
              <a:buChar char="•"/>
            </a:pPr>
            <a:r>
              <a:rPr lang="x-none" altLang="en-IN" sz="3200">
                <a:solidFill>
                  <a:srgbClr val="002060"/>
                </a:solidFill>
                <a:latin typeface="Monospace" charset="0"/>
                <a:ea typeface="Monospace" charset="0"/>
              </a:rPr>
              <a:t>For step 3, step 2 is important</a:t>
            </a:r>
            <a:endParaRPr lang="x-none" altLang="en-IN" sz="3200">
              <a:solidFill>
                <a:srgbClr val="002060"/>
              </a:solidFill>
              <a:latin typeface="Monospace" charset="0"/>
              <a:ea typeface="Monospace" charset="0"/>
            </a:endParaRPr>
          </a:p>
          <a:p>
            <a:pPr marL="457200" indent="-457200">
              <a:lnSpc>
                <a:spcPct val="190000"/>
              </a:lnSpc>
              <a:buFont typeface="Arial" charset="0"/>
              <a:buChar char="•"/>
            </a:pPr>
            <a:r>
              <a:rPr lang="x-none" altLang="en-IN" sz="3200">
                <a:solidFill>
                  <a:srgbClr val="002060"/>
                </a:solidFill>
                <a:latin typeface="Monospace" charset="0"/>
                <a:ea typeface="Monospace" charset="0"/>
              </a:rPr>
              <a:t>We select what to read</a:t>
            </a:r>
            <a:endParaRPr lang="x-none" altLang="en-IN" sz="3200">
              <a:solidFill>
                <a:srgbClr val="002060"/>
              </a:solidFill>
              <a:latin typeface="Monospace" charset="0"/>
              <a:ea typeface="Monospace" charset="0"/>
            </a:endParaRPr>
          </a:p>
        </p:txBody>
      </p:sp>
      <p:pic>
        <p:nvPicPr>
          <p:cNvPr id="3" name="Picture 2"/>
          <p:cNvPicPr>
            <a:picLocks noChangeAspect="1"/>
          </p:cNvPicPr>
          <p:nvPr/>
        </p:nvPicPr>
        <p:blipFill>
          <a:blip r:embed="rId1"/>
          <a:stretch>
            <a:fillRect/>
          </a:stretch>
        </p:blipFill>
        <p:spPr>
          <a:xfrm>
            <a:off x="253365" y="981075"/>
            <a:ext cx="5552440" cy="574294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Box 4"/>
          <p:cNvSpPr txBox="1"/>
          <p:nvPr/>
        </p:nvSpPr>
        <p:spPr>
          <a:xfrm>
            <a:off x="1007745" y="2540"/>
            <a:ext cx="9757410" cy="1212850"/>
          </a:xfrm>
          <a:prstGeom prst="rect">
            <a:avLst/>
          </a:prstGeom>
          <a:noFill/>
        </p:spPr>
        <p:txBody>
          <a:bodyPr wrap="square" rtlCol="0">
            <a:spAutoFit/>
          </a:bodyPr>
          <a:p>
            <a:pPr algn="ctr"/>
            <a:r>
              <a:rPr lang="x-none" sz="4400">
                <a:solidFill>
                  <a:srgbClr val="C00000"/>
                </a:solidFill>
                <a:latin typeface="Monospace" charset="0"/>
                <a:ea typeface="Monospace" charset="0"/>
                <a:cs typeface="+mj-cs"/>
              </a:rPr>
              <a:t>Selective Forget in Whiteboard Analogy</a:t>
            </a:r>
            <a:endParaRPr lang="x-none" sz="4400">
              <a:solidFill>
                <a:srgbClr val="C00000"/>
              </a:solidFill>
              <a:latin typeface="Monospace" charset="0"/>
              <a:ea typeface="Monospace" charset="0"/>
              <a:cs typeface="+mj-cs"/>
            </a:endParaRPr>
          </a:p>
        </p:txBody>
      </p:sp>
      <p:sp>
        <p:nvSpPr>
          <p:cNvPr id="6" name="TextBox 5"/>
          <p:cNvSpPr txBox="1"/>
          <p:nvPr/>
        </p:nvSpPr>
        <p:spPr>
          <a:xfrm>
            <a:off x="5755005" y="1150620"/>
            <a:ext cx="5836285" cy="3797300"/>
          </a:xfrm>
          <a:prstGeom prst="rect">
            <a:avLst/>
          </a:prstGeom>
          <a:noFill/>
        </p:spPr>
        <p:txBody>
          <a:bodyPr wrap="square" rtlCol="0">
            <a:spAutoFit/>
          </a:bodyPr>
          <a:p>
            <a:pPr marL="457200" indent="-457200">
              <a:lnSpc>
                <a:spcPct val="190000"/>
              </a:lnSpc>
              <a:buFont typeface="Arial" charset="0"/>
              <a:buChar char="•"/>
            </a:pPr>
            <a:r>
              <a:rPr lang="x-none" altLang="en-IN" sz="3200">
                <a:solidFill>
                  <a:srgbClr val="002060"/>
                </a:solidFill>
                <a:latin typeface="Monospace" charset="0"/>
                <a:ea typeface="Monospace" charset="0"/>
              </a:rPr>
              <a:t>Once board is full, we delete some obsolete information</a:t>
            </a:r>
            <a:endParaRPr lang="x-none" altLang="en-IN" sz="3200">
              <a:solidFill>
                <a:srgbClr val="002060"/>
              </a:solidFill>
              <a:latin typeface="Monospace" charset="0"/>
              <a:ea typeface="Monospace" charset="0"/>
            </a:endParaRPr>
          </a:p>
          <a:p>
            <a:pPr marL="457200" indent="-457200">
              <a:lnSpc>
                <a:spcPct val="190000"/>
              </a:lnSpc>
              <a:buFont typeface="Arial" charset="0"/>
              <a:buChar char="•"/>
            </a:pPr>
            <a:r>
              <a:rPr lang="x-none" altLang="en-IN" sz="3200">
                <a:solidFill>
                  <a:srgbClr val="002060"/>
                </a:solidFill>
                <a:latin typeface="Monospace" charset="0"/>
                <a:ea typeface="Monospace" charset="0"/>
              </a:rPr>
              <a:t>Delete least useful information</a:t>
            </a:r>
            <a:endParaRPr lang="x-none" altLang="en-IN" sz="3200">
              <a:solidFill>
                <a:srgbClr val="002060"/>
              </a:solidFill>
              <a:latin typeface="Monospace" charset="0"/>
              <a:ea typeface="Monospace" charset="0"/>
            </a:endParaRPr>
          </a:p>
          <a:p>
            <a:pPr marL="457200" indent="-457200">
              <a:lnSpc>
                <a:spcPct val="190000"/>
              </a:lnSpc>
              <a:buFont typeface="Arial" charset="0"/>
              <a:buChar char="•"/>
            </a:pPr>
            <a:r>
              <a:rPr lang="x-none" altLang="en-IN" sz="3200">
                <a:solidFill>
                  <a:srgbClr val="002060"/>
                </a:solidFill>
                <a:latin typeface="Monospace" charset="0"/>
                <a:ea typeface="Monospace" charset="0"/>
              </a:rPr>
              <a:t>We select what to forget</a:t>
            </a:r>
            <a:endParaRPr lang="x-none" altLang="en-IN" sz="3200">
              <a:solidFill>
                <a:srgbClr val="002060"/>
              </a:solidFill>
              <a:latin typeface="Monospace" charset="0"/>
              <a:ea typeface="Monospace" charset="0"/>
            </a:endParaRPr>
          </a:p>
        </p:txBody>
      </p:sp>
      <p:pic>
        <p:nvPicPr>
          <p:cNvPr id="2" name="Picture 1"/>
          <p:cNvPicPr>
            <a:picLocks noChangeAspect="1"/>
          </p:cNvPicPr>
          <p:nvPr/>
        </p:nvPicPr>
        <p:blipFill>
          <a:blip r:embed="rId1"/>
          <a:stretch>
            <a:fillRect/>
          </a:stretch>
        </p:blipFill>
        <p:spPr>
          <a:xfrm>
            <a:off x="92075" y="885190"/>
            <a:ext cx="5485765" cy="583819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Box 4"/>
          <p:cNvSpPr txBox="1"/>
          <p:nvPr/>
        </p:nvSpPr>
        <p:spPr>
          <a:xfrm>
            <a:off x="95885" y="102235"/>
            <a:ext cx="11980545" cy="1162050"/>
          </a:xfrm>
          <a:prstGeom prst="rect">
            <a:avLst/>
          </a:prstGeom>
          <a:noFill/>
        </p:spPr>
        <p:txBody>
          <a:bodyPr wrap="square" rtlCol="0">
            <a:spAutoFit/>
          </a:bodyPr>
          <a:p>
            <a:pPr algn="ctr"/>
            <a:r>
              <a:rPr lang="x-none" sz="4200">
                <a:solidFill>
                  <a:srgbClr val="C00000"/>
                </a:solidFill>
                <a:latin typeface="Monospace" charset="0"/>
                <a:ea typeface="Monospace" charset="0"/>
                <a:cs typeface="+mj-cs"/>
              </a:rPr>
              <a:t>Concrete Examples for Selective Read, Write &amp; Forget</a:t>
            </a:r>
            <a:endParaRPr lang="x-none" altLang="en-IN" sz="4200" b="1">
              <a:solidFill>
                <a:srgbClr val="C00000"/>
              </a:solidFill>
              <a:latin typeface="Monospace" charset="0"/>
              <a:ea typeface="Monospace" charset="0"/>
              <a:cs typeface="+mj-cs"/>
            </a:endParaRPr>
          </a:p>
        </p:txBody>
      </p:sp>
      <p:pic>
        <p:nvPicPr>
          <p:cNvPr id="2" name="Picture 1"/>
          <p:cNvPicPr>
            <a:picLocks noChangeAspect="1"/>
          </p:cNvPicPr>
          <p:nvPr/>
        </p:nvPicPr>
        <p:blipFill>
          <a:blip r:embed="rId1"/>
          <a:stretch>
            <a:fillRect/>
          </a:stretch>
        </p:blipFill>
        <p:spPr>
          <a:xfrm>
            <a:off x="186690" y="2211705"/>
            <a:ext cx="4933315" cy="4685665"/>
          </a:xfrm>
          <a:prstGeom prst="rect">
            <a:avLst/>
          </a:prstGeom>
        </p:spPr>
      </p:pic>
      <p:sp>
        <p:nvSpPr>
          <p:cNvPr id="6" name="TextBox 5"/>
          <p:cNvSpPr txBox="1"/>
          <p:nvPr/>
        </p:nvSpPr>
        <p:spPr>
          <a:xfrm>
            <a:off x="593090" y="853440"/>
            <a:ext cx="11024235" cy="1017905"/>
          </a:xfrm>
          <a:prstGeom prst="rect">
            <a:avLst/>
          </a:prstGeom>
          <a:noFill/>
        </p:spPr>
        <p:txBody>
          <a:bodyPr wrap="square" rtlCol="0">
            <a:spAutoFit/>
          </a:bodyPr>
          <a:p>
            <a:pPr marL="457200" indent="-457200">
              <a:lnSpc>
                <a:spcPct val="190000"/>
              </a:lnSpc>
              <a:buFont typeface="Arial" charset="0"/>
              <a:buChar char="•"/>
            </a:pPr>
            <a:r>
              <a:rPr lang="x-none" altLang="en-IN" sz="3200">
                <a:solidFill>
                  <a:srgbClr val="002060"/>
                </a:solidFill>
                <a:latin typeface="Monospace" charset="0"/>
                <a:ea typeface="Monospace" charset="0"/>
              </a:rPr>
              <a:t>Task of predicting senitment (positive/negative) of a review</a:t>
            </a:r>
            <a:endParaRPr lang="x-none" altLang="en-IN" sz="3200">
              <a:solidFill>
                <a:srgbClr val="002060"/>
              </a:solidFill>
              <a:latin typeface="Monospace" charset="0"/>
              <a:ea typeface="Monospace" charset="0"/>
            </a:endParaRPr>
          </a:p>
        </p:txBody>
      </p:sp>
      <p:sp>
        <p:nvSpPr>
          <p:cNvPr id="3" name="TextBox 2"/>
          <p:cNvSpPr txBox="1"/>
          <p:nvPr/>
        </p:nvSpPr>
        <p:spPr>
          <a:xfrm>
            <a:off x="4540250" y="1863090"/>
            <a:ext cx="7051675" cy="4605020"/>
          </a:xfrm>
          <a:prstGeom prst="rect">
            <a:avLst/>
          </a:prstGeom>
          <a:noFill/>
        </p:spPr>
        <p:txBody>
          <a:bodyPr wrap="square" rtlCol="0">
            <a:spAutoFit/>
          </a:bodyPr>
          <a:p>
            <a:pPr marL="457200" indent="-457200">
              <a:lnSpc>
                <a:spcPct val="150000"/>
              </a:lnSpc>
              <a:buFont typeface="Arial" charset="0"/>
              <a:buChar char="•"/>
            </a:pPr>
            <a:r>
              <a:rPr lang="x-none" altLang="en-IN" sz="3200">
                <a:solidFill>
                  <a:srgbClr val="002060"/>
                </a:solidFill>
                <a:latin typeface="Monospace" charset="0"/>
                <a:ea typeface="Monospace" charset="0"/>
              </a:rPr>
              <a:t>RNN reads document from left to right</a:t>
            </a:r>
            <a:endParaRPr lang="x-none" altLang="en-IN" sz="3200">
              <a:solidFill>
                <a:srgbClr val="002060"/>
              </a:solidFill>
              <a:latin typeface="Monospace" charset="0"/>
              <a:ea typeface="Monospace" charset="0"/>
            </a:endParaRPr>
          </a:p>
          <a:p>
            <a:pPr marL="457200" indent="-457200">
              <a:lnSpc>
                <a:spcPct val="150000"/>
              </a:lnSpc>
              <a:buFont typeface="Arial" charset="0"/>
              <a:buChar char="•"/>
            </a:pPr>
            <a:r>
              <a:rPr lang="x-none" altLang="en-IN" sz="3200">
                <a:solidFill>
                  <a:srgbClr val="002060"/>
                </a:solidFill>
                <a:latin typeface="Monospace" charset="0"/>
                <a:ea typeface="Monospace" charset="0"/>
              </a:rPr>
              <a:t>By the time, we reach end of document the information obtained from first few words is completely lost</a:t>
            </a:r>
            <a:endParaRPr lang="x-none" altLang="en-IN" sz="3200">
              <a:solidFill>
                <a:srgbClr val="002060"/>
              </a:solidFill>
              <a:latin typeface="Monospace" charset="0"/>
              <a:ea typeface="Monospace" charset="0"/>
            </a:endParaRPr>
          </a:p>
          <a:p>
            <a:pPr marL="457200" indent="-457200">
              <a:lnSpc>
                <a:spcPct val="150000"/>
              </a:lnSpc>
              <a:buFont typeface="Arial" charset="0"/>
              <a:buChar char="•"/>
            </a:pPr>
            <a:endParaRPr lang="x-none" altLang="en-IN" sz="3200">
              <a:solidFill>
                <a:srgbClr val="002060"/>
              </a:solidFill>
              <a:latin typeface="Monospace" charset="0"/>
              <a:ea typeface="Monospace"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Title 1"/>
          <p:cNvSpPr>
            <a:spLocks noGrp="1"/>
          </p:cNvSpPr>
          <p:nvPr>
            <p:ph type="title"/>
          </p:nvPr>
        </p:nvSpPr>
        <p:spPr>
          <a:xfrm>
            <a:off x="838200" y="238125"/>
            <a:ext cx="10515600" cy="614363"/>
          </a:xfrm>
        </p:spPr>
        <p:txBody>
          <a:bodyPr lIns="91440" tIns="45720" rIns="91440" bIns="45720" anchor="ctr">
            <a:normAutofit fontScale="90000"/>
          </a:bodyPr>
          <a:p>
            <a:pPr algn="ctr"/>
            <a:r>
              <a:rPr lang="x-none">
                <a:solidFill>
                  <a:srgbClr val="C00000"/>
                </a:solidFill>
                <a:latin typeface="Monospace" charset="0"/>
                <a:ea typeface="Monospace" charset="0"/>
              </a:rPr>
              <a:t>Selective operations in LSTM</a:t>
            </a:r>
            <a:endParaRPr lang="x-none">
              <a:solidFill>
                <a:srgbClr val="C00000"/>
              </a:solidFill>
              <a:latin typeface="Monospace" charset="0"/>
              <a:ea typeface="Monospace" charset="0"/>
            </a:endParaRPr>
          </a:p>
        </p:txBody>
      </p:sp>
      <p:sp>
        <p:nvSpPr>
          <p:cNvPr id="3" name="Content Placeholder 2"/>
          <p:cNvSpPr>
            <a:spLocks noGrp="1"/>
          </p:cNvSpPr>
          <p:nvPr>
            <p:ph idx="1"/>
          </p:nvPr>
        </p:nvSpPr>
        <p:spPr>
          <a:xfrm>
            <a:off x="28575" y="842963"/>
            <a:ext cx="12099925" cy="5708650"/>
          </a:xfrm>
        </p:spPr>
        <p:txBody>
          <a:bodyPr lIns="91440" tIns="45720" rIns="91440" bIns="45720" anchor="t">
            <a:normAutofit/>
          </a:bodyPr>
          <a:p>
            <a:pPr fontAlgn="auto">
              <a:lnSpc>
                <a:spcPct val="170000"/>
              </a:lnSpc>
              <a:spcAft>
                <a:spcPts val="0"/>
              </a:spcAft>
            </a:pPr>
            <a:r>
              <a:rPr lang="x-none" altLang="en-IN" sz="3200" strike="noStrike" noProof="1">
                <a:solidFill>
                  <a:srgbClr val="002060"/>
                </a:solidFill>
                <a:latin typeface="Monospace" charset="0"/>
                <a:ea typeface="Monospace" charset="0"/>
              </a:rPr>
              <a:t>Forget information added by stop words such as a, the, is, was etc</a:t>
            </a:r>
            <a:endParaRPr lang="x-none" altLang="en-IN" sz="3200" strike="noStrike" noProof="1">
              <a:solidFill>
                <a:srgbClr val="002060"/>
              </a:solidFill>
              <a:latin typeface="Monospace" charset="0"/>
              <a:ea typeface="Monospace" charset="0"/>
            </a:endParaRPr>
          </a:p>
          <a:p>
            <a:pPr fontAlgn="auto">
              <a:lnSpc>
                <a:spcPct val="170000"/>
              </a:lnSpc>
              <a:spcAft>
                <a:spcPts val="0"/>
              </a:spcAft>
            </a:pPr>
            <a:r>
              <a:rPr lang="x-none" altLang="en-IN" sz="3200" strike="noStrike" noProof="1">
                <a:solidFill>
                  <a:srgbClr val="002060"/>
                </a:solidFill>
                <a:latin typeface="Monospace" charset="0"/>
                <a:ea typeface="Monospace" charset="0"/>
              </a:rPr>
              <a:t>Selectively read information added by sentiment words such as awesome, amazing, wonderful etc</a:t>
            </a:r>
            <a:endParaRPr lang="x-none" altLang="en-IN" sz="3200" strike="noStrike" noProof="1">
              <a:solidFill>
                <a:srgbClr val="002060"/>
              </a:solidFill>
              <a:latin typeface="Monospace" charset="0"/>
              <a:ea typeface="Monospace" charset="0"/>
            </a:endParaRPr>
          </a:p>
          <a:p>
            <a:pPr fontAlgn="auto">
              <a:lnSpc>
                <a:spcPct val="170000"/>
              </a:lnSpc>
              <a:spcAft>
                <a:spcPts val="0"/>
              </a:spcAft>
            </a:pPr>
            <a:r>
              <a:rPr lang="x-none" altLang="en-IN" sz="3200" strike="noStrike" noProof="1">
                <a:solidFill>
                  <a:srgbClr val="002060"/>
                </a:solidFill>
                <a:latin typeface="Monospace" charset="0"/>
                <a:ea typeface="Monospace" charset="0"/>
              </a:rPr>
              <a:t>Selectively write new information from the current word to the state</a:t>
            </a:r>
            <a:endParaRPr lang="x-none" altLang="en-IN" sz="3200" strike="noStrike" noProof="1">
              <a:solidFill>
                <a:srgbClr val="002060"/>
              </a:solidFill>
              <a:latin typeface="Monospace" charset="0"/>
              <a:ea typeface="Monospace"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Title 1"/>
          <p:cNvSpPr>
            <a:spLocks noGrp="1"/>
          </p:cNvSpPr>
          <p:nvPr>
            <p:ph type="title"/>
          </p:nvPr>
        </p:nvSpPr>
        <p:spPr>
          <a:xfrm>
            <a:off x="838200" y="238125"/>
            <a:ext cx="10515600" cy="614363"/>
          </a:xfrm>
        </p:spPr>
        <p:txBody>
          <a:bodyPr lIns="91440" tIns="45720" rIns="91440" bIns="45720" anchor="ctr">
            <a:normAutofit fontScale="90000"/>
          </a:bodyPr>
          <a:p>
            <a:pPr algn="ctr"/>
            <a:r>
              <a:rPr lang="x-none">
                <a:solidFill>
                  <a:srgbClr val="C00000"/>
                </a:solidFill>
                <a:latin typeface="Monospace" charset="0"/>
                <a:ea typeface="Monospace" charset="0"/>
              </a:rPr>
              <a:t>Gated Recurrent Unit (GRU)</a:t>
            </a:r>
            <a:endParaRPr lang="x-none">
              <a:solidFill>
                <a:srgbClr val="C00000"/>
              </a:solidFill>
              <a:latin typeface="Monospace" charset="0"/>
              <a:ea typeface="Monospace" charset="0"/>
            </a:endParaRPr>
          </a:p>
        </p:txBody>
      </p:sp>
      <p:sp>
        <p:nvSpPr>
          <p:cNvPr id="3" name="Content Placeholder 2"/>
          <p:cNvSpPr>
            <a:spLocks noGrp="1"/>
          </p:cNvSpPr>
          <p:nvPr>
            <p:ph idx="1"/>
          </p:nvPr>
        </p:nvSpPr>
        <p:spPr>
          <a:xfrm>
            <a:off x="28575" y="842963"/>
            <a:ext cx="12099925" cy="5708650"/>
          </a:xfrm>
        </p:spPr>
        <p:txBody>
          <a:bodyPr lIns="91440" tIns="45720" rIns="91440" bIns="45720" anchor="t">
            <a:normAutofit/>
          </a:bodyPr>
          <a:p>
            <a:pPr fontAlgn="auto">
              <a:lnSpc>
                <a:spcPct val="170000"/>
              </a:lnSpc>
              <a:spcAft>
                <a:spcPts val="0"/>
              </a:spcAft>
            </a:pPr>
            <a:r>
              <a:rPr lang="x-none" altLang="en-IN" sz="3200" strike="noStrike" noProof="1">
                <a:solidFill>
                  <a:srgbClr val="002060"/>
                </a:solidFill>
                <a:latin typeface="Monospace" charset="0"/>
                <a:ea typeface="Monospace" charset="0"/>
              </a:rPr>
              <a:t>Variant of LSTM</a:t>
            </a:r>
            <a:endParaRPr lang="x-none" altLang="en-IN" sz="3200" strike="noStrike" noProof="1">
              <a:solidFill>
                <a:srgbClr val="002060"/>
              </a:solidFill>
              <a:latin typeface="Monospace" charset="0"/>
              <a:ea typeface="Monospace" charset="0"/>
            </a:endParaRPr>
          </a:p>
          <a:p>
            <a:pPr fontAlgn="auto">
              <a:lnSpc>
                <a:spcPct val="170000"/>
              </a:lnSpc>
              <a:spcAft>
                <a:spcPts val="0"/>
              </a:spcAft>
            </a:pPr>
            <a:r>
              <a:rPr lang="x-none" altLang="en-IN" sz="3200" strike="noStrike" noProof="1">
                <a:solidFill>
                  <a:srgbClr val="002060"/>
                </a:solidFill>
                <a:latin typeface="Monospace" charset="0"/>
                <a:ea typeface="Monospace" charset="0"/>
              </a:rPr>
              <a:t>No explicit forget gate</a:t>
            </a:r>
            <a:endParaRPr lang="x-none" altLang="en-IN" sz="3200" strike="noStrike" noProof="1">
              <a:solidFill>
                <a:srgbClr val="002060"/>
              </a:solidFill>
              <a:latin typeface="Monospace" charset="0"/>
              <a:ea typeface="Monospace" charset="0"/>
            </a:endParaRPr>
          </a:p>
          <a:p>
            <a:pPr fontAlgn="auto">
              <a:lnSpc>
                <a:spcPct val="170000"/>
              </a:lnSpc>
              <a:spcAft>
                <a:spcPts val="0"/>
              </a:spcAft>
            </a:pPr>
            <a:r>
              <a:rPr lang="x-none" altLang="en-IN" sz="3200" strike="noStrike" noProof="1">
                <a:solidFill>
                  <a:srgbClr val="002060"/>
                </a:solidFill>
                <a:latin typeface="Monospace" charset="0"/>
                <a:ea typeface="Monospace" charset="0"/>
              </a:rPr>
              <a:t>Instead selective read and selective write is modified to pick the required information only</a:t>
            </a:r>
            <a:endParaRPr lang="x-none" altLang="en-IN" sz="3200" strike="noStrike" noProof="1">
              <a:solidFill>
                <a:srgbClr val="002060"/>
              </a:solidFill>
              <a:latin typeface="Monospace" charset="0"/>
              <a:ea typeface="Monospace"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3680" y="196215"/>
            <a:ext cx="11817985" cy="785495"/>
          </a:xfrm>
        </p:spPr>
        <p:txBody>
          <a:bodyPr>
            <a:noAutofit/>
          </a:bodyPr>
          <a:p>
            <a:pPr algn="ctr"/>
            <a:r>
              <a:rPr lang="x-none">
                <a:solidFill>
                  <a:srgbClr val="C00000"/>
                </a:solidFill>
                <a:latin typeface="Monospace" charset="0"/>
                <a:ea typeface="Monospace" charset="0"/>
              </a:rPr>
              <a:t>Working with text data</a:t>
            </a:r>
            <a:endParaRPr lang="x-none">
              <a:solidFill>
                <a:srgbClr val="C00000"/>
              </a:solidFill>
              <a:latin typeface="Monospace" charset="0"/>
              <a:ea typeface="Monospace" charset="0"/>
            </a:endParaRPr>
          </a:p>
        </p:txBody>
      </p:sp>
      <p:sp>
        <p:nvSpPr>
          <p:cNvPr id="3" name="Content Placeholder 2"/>
          <p:cNvSpPr>
            <a:spLocks noGrp="1"/>
          </p:cNvSpPr>
          <p:nvPr>
            <p:ph idx="1"/>
          </p:nvPr>
        </p:nvSpPr>
        <p:spPr>
          <a:xfrm>
            <a:off x="138430" y="772160"/>
            <a:ext cx="11783060" cy="5937250"/>
          </a:xfrm>
        </p:spPr>
        <p:txBody>
          <a:bodyPr>
            <a:noAutofit/>
          </a:bodyPr>
          <a:p>
            <a:pPr>
              <a:lnSpc>
                <a:spcPct val="150000"/>
              </a:lnSpc>
            </a:pPr>
            <a:r>
              <a:rPr lang="x-none" altLang="en-IN">
                <a:solidFill>
                  <a:srgbClr val="002060"/>
                </a:solidFill>
                <a:latin typeface="Monospace" charset="0"/>
                <a:ea typeface="Monospace" charset="0"/>
              </a:rPr>
              <a:t>Most widespread forms of sequence data</a:t>
            </a:r>
            <a:endParaRPr lang="x-none" altLang="en-IN">
              <a:solidFill>
                <a:srgbClr val="002060"/>
              </a:solidFill>
              <a:latin typeface="Monospace" charset="0"/>
              <a:ea typeface="Monospace" charset="0"/>
            </a:endParaRPr>
          </a:p>
          <a:p>
            <a:pPr>
              <a:lnSpc>
                <a:spcPct val="150000"/>
              </a:lnSpc>
            </a:pPr>
            <a:r>
              <a:rPr lang="x-none" altLang="en-IN">
                <a:solidFill>
                  <a:srgbClr val="002060"/>
                </a:solidFill>
                <a:latin typeface="Monospace" charset="0"/>
                <a:ea typeface="Monospace" charset="0"/>
              </a:rPr>
              <a:t>can be understood as either a sequence of characters or a sequence of words</a:t>
            </a:r>
            <a:endParaRPr lang="x-none" altLang="en-IN">
              <a:solidFill>
                <a:srgbClr val="002060"/>
              </a:solidFill>
              <a:latin typeface="Monospace" charset="0"/>
              <a:ea typeface="Monospace" charset="0"/>
            </a:endParaRPr>
          </a:p>
          <a:p>
            <a:pPr>
              <a:lnSpc>
                <a:spcPct val="150000"/>
              </a:lnSpc>
            </a:pPr>
            <a:r>
              <a:rPr lang="x-none" altLang="en-IN">
                <a:solidFill>
                  <a:srgbClr val="002060"/>
                </a:solidFill>
                <a:latin typeface="Monospace" charset="0"/>
                <a:ea typeface="Monospace" charset="0"/>
              </a:rPr>
              <a:t>Most common to work at the level of words</a:t>
            </a:r>
            <a:endParaRPr lang="x-none" altLang="en-IN">
              <a:solidFill>
                <a:srgbClr val="002060"/>
              </a:solidFill>
              <a:latin typeface="Monospace" charset="0"/>
              <a:ea typeface="Monospace" charset="0"/>
            </a:endParaRPr>
          </a:p>
          <a:p>
            <a:pPr>
              <a:lnSpc>
                <a:spcPct val="150000"/>
              </a:lnSpc>
            </a:pPr>
            <a:r>
              <a:rPr lang="x-none" altLang="en-IN">
                <a:solidFill>
                  <a:srgbClr val="002060"/>
                </a:solidFill>
                <a:latin typeface="Monospace" charset="0"/>
                <a:ea typeface="Monospace" charset="0"/>
              </a:rPr>
              <a:t>The models discssed here map the statistical structure of written language, which is sufficient to solve many simple textual tasks</a:t>
            </a:r>
            <a:endParaRPr lang="x-none" altLang="en-IN">
              <a:solidFill>
                <a:srgbClr val="002060"/>
              </a:solidFill>
              <a:latin typeface="Monospace" charset="0"/>
              <a:ea typeface="Monospace" charset="0"/>
            </a:endParaRPr>
          </a:p>
          <a:p>
            <a:pPr>
              <a:lnSpc>
                <a:spcPct val="150000"/>
              </a:lnSpc>
            </a:pPr>
            <a:r>
              <a:rPr lang="x-none" altLang="en-IN">
                <a:solidFill>
                  <a:srgbClr val="002060"/>
                </a:solidFill>
                <a:latin typeface="Monospace" charset="0"/>
                <a:ea typeface="Monospace" charset="0"/>
              </a:rPr>
              <a:t>Don’t take as input raw text: they only work with numeric tensors</a:t>
            </a:r>
            <a:endParaRPr lang="x-none" altLang="en-IN">
              <a:solidFill>
                <a:srgbClr val="002060"/>
              </a:solidFill>
              <a:latin typeface="Monospace" charset="0"/>
              <a:ea typeface="Monospace" charset="0"/>
            </a:endParaRPr>
          </a:p>
          <a:p>
            <a:pPr>
              <a:lnSpc>
                <a:spcPct val="150000"/>
              </a:lnSpc>
            </a:pPr>
            <a:endParaRPr lang="x-none" altLang="en-IN">
              <a:solidFill>
                <a:srgbClr val="002060"/>
              </a:solidFill>
              <a:latin typeface="Monospace" charset="0"/>
              <a:ea typeface="Monospace"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3"/>
          <p:cNvSpPr txBox="1"/>
          <p:nvPr/>
        </p:nvSpPr>
        <p:spPr>
          <a:xfrm>
            <a:off x="692150" y="-51435"/>
            <a:ext cx="11048365" cy="1212850"/>
          </a:xfrm>
          <a:prstGeom prst="rect">
            <a:avLst/>
          </a:prstGeom>
          <a:noFill/>
        </p:spPr>
        <p:txBody>
          <a:bodyPr wrap="square" rtlCol="0">
            <a:spAutoFit/>
          </a:bodyPr>
          <a:p>
            <a:pPr algn="ctr"/>
            <a:r>
              <a:rPr lang="x-none" sz="4400">
                <a:solidFill>
                  <a:srgbClr val="C00000"/>
                </a:solidFill>
                <a:latin typeface="Monospace" charset="0"/>
                <a:ea typeface="Monospace" charset="0"/>
                <a:cs typeface="+mj-cs"/>
              </a:rPr>
              <a:t>LSTMs Avoid Vanishing Gradient Problem</a:t>
            </a:r>
            <a:endParaRPr lang="x-none" sz="4400">
              <a:solidFill>
                <a:srgbClr val="C00000"/>
              </a:solidFill>
              <a:latin typeface="Monospace" charset="0"/>
              <a:ea typeface="Monospace" charset="0"/>
              <a:cs typeface="+mj-cs"/>
            </a:endParaRPr>
          </a:p>
        </p:txBody>
      </p:sp>
      <p:sp>
        <p:nvSpPr>
          <p:cNvPr id="3" name="Content Placeholder 2"/>
          <p:cNvSpPr>
            <a:spLocks noGrp="1"/>
          </p:cNvSpPr>
          <p:nvPr>
            <p:ph idx="1"/>
          </p:nvPr>
        </p:nvSpPr>
        <p:spPr>
          <a:xfrm>
            <a:off x="28575" y="842963"/>
            <a:ext cx="12099925" cy="5708650"/>
          </a:xfrm>
        </p:spPr>
        <p:txBody>
          <a:bodyPr lIns="91440" tIns="45720" rIns="91440" bIns="45720" anchor="t">
            <a:normAutofit/>
          </a:bodyPr>
          <a:p>
            <a:pPr fontAlgn="auto">
              <a:lnSpc>
                <a:spcPct val="170000"/>
              </a:lnSpc>
              <a:spcAft>
                <a:spcPts val="0"/>
              </a:spcAft>
            </a:pPr>
            <a:r>
              <a:rPr lang="x-none" altLang="en-IN" sz="3200" strike="noStrike" noProof="1">
                <a:solidFill>
                  <a:srgbClr val="002060"/>
                </a:solidFill>
                <a:latin typeface="Monospace" charset="0"/>
                <a:ea typeface="Monospace" charset="0"/>
              </a:rPr>
              <a:t>During forward propagation, gates control flow of information</a:t>
            </a:r>
            <a:endParaRPr lang="x-none" altLang="en-IN" sz="3200" strike="noStrike" noProof="1">
              <a:solidFill>
                <a:srgbClr val="002060"/>
              </a:solidFill>
              <a:latin typeface="Monospace" charset="0"/>
              <a:ea typeface="Monospace" charset="0"/>
            </a:endParaRPr>
          </a:p>
          <a:p>
            <a:pPr fontAlgn="auto">
              <a:lnSpc>
                <a:spcPct val="170000"/>
              </a:lnSpc>
              <a:spcAft>
                <a:spcPts val="0"/>
              </a:spcAft>
            </a:pPr>
            <a:r>
              <a:rPr lang="x-none" altLang="en-IN" sz="3200" strike="noStrike" noProof="1">
                <a:solidFill>
                  <a:srgbClr val="002060"/>
                </a:solidFill>
                <a:latin typeface="Monospace" charset="0"/>
                <a:ea typeface="Monospace" charset="0"/>
              </a:rPr>
              <a:t>They prevent irrelevant information from being written to the state</a:t>
            </a:r>
            <a:endParaRPr lang="x-none" altLang="en-IN" sz="3200" strike="noStrike" noProof="1">
              <a:solidFill>
                <a:srgbClr val="002060"/>
              </a:solidFill>
              <a:latin typeface="Monospace" charset="0"/>
              <a:ea typeface="Monospace" charset="0"/>
            </a:endParaRPr>
          </a:p>
          <a:p>
            <a:pPr fontAlgn="auto">
              <a:lnSpc>
                <a:spcPct val="170000"/>
              </a:lnSpc>
              <a:spcAft>
                <a:spcPts val="0"/>
              </a:spcAft>
            </a:pPr>
            <a:r>
              <a:rPr lang="x-none" altLang="en-IN" sz="3200" strike="noStrike" noProof="1">
                <a:solidFill>
                  <a:srgbClr val="002060"/>
                </a:solidFill>
                <a:latin typeface="Monospace" charset="0"/>
                <a:ea typeface="Monospace" charset="0"/>
              </a:rPr>
              <a:t>During back propagation, gates control flow of gradients</a:t>
            </a:r>
            <a:endParaRPr lang="x-none" altLang="en-IN" sz="3200" strike="noStrike" noProof="1">
              <a:solidFill>
                <a:srgbClr val="002060"/>
              </a:solidFill>
              <a:latin typeface="Monospace" charset="0"/>
              <a:ea typeface="Monospace" charset="0"/>
            </a:endParaRPr>
          </a:p>
          <a:p>
            <a:pPr fontAlgn="auto">
              <a:lnSpc>
                <a:spcPct val="170000"/>
              </a:lnSpc>
              <a:spcAft>
                <a:spcPts val="0"/>
              </a:spcAft>
            </a:pPr>
            <a:r>
              <a:rPr lang="x-none" altLang="en-IN" sz="3200" strike="noStrike" noProof="1">
                <a:solidFill>
                  <a:srgbClr val="002060"/>
                </a:solidFill>
                <a:latin typeface="Monospace" charset="0"/>
                <a:ea typeface="Monospace" charset="0"/>
              </a:rPr>
              <a:t>Keras provide options for LSTM and GRU also</a:t>
            </a:r>
            <a:endParaRPr lang="x-none" altLang="en-IN" sz="3200" strike="noStrike" noProof="1">
              <a:solidFill>
                <a:srgbClr val="002060"/>
              </a:solidFill>
              <a:latin typeface="Monospace" charset="0"/>
              <a:ea typeface="Monospace"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IN" altLang="en-US"/>
          </a:p>
        </p:txBody>
      </p:sp>
      <p:sp>
        <p:nvSpPr>
          <p:cNvPr id="3" name="Content Placeholder 2"/>
          <p:cNvSpPr>
            <a:spLocks noGrp="1"/>
          </p:cNvSpPr>
          <p:nvPr>
            <p:ph idx="1"/>
          </p:nvPr>
        </p:nvSpPr>
        <p:spPr/>
        <p:txBody>
          <a:bodyPr/>
          <a:p>
            <a:pPr marL="0" indent="0">
              <a:buNone/>
            </a:pPr>
            <a:endParaRPr lang="x-none" altLang="en-IN" sz="6000">
              <a:solidFill>
                <a:srgbClr val="FF0000"/>
              </a:solidFill>
            </a:endParaRPr>
          </a:p>
          <a:p>
            <a:pPr marL="0" indent="0" algn="ctr">
              <a:buNone/>
            </a:pPr>
            <a:r>
              <a:rPr lang="x-none" altLang="en-IN" sz="6000">
                <a:solidFill>
                  <a:srgbClr val="FF0000"/>
                </a:solidFill>
              </a:rPr>
              <a:t>Thank You</a:t>
            </a:r>
            <a:endParaRPr lang="x-none" altLang="en-IN" sz="600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3680" y="196215"/>
            <a:ext cx="11817985" cy="785495"/>
          </a:xfrm>
        </p:spPr>
        <p:txBody>
          <a:bodyPr>
            <a:noAutofit/>
          </a:bodyPr>
          <a:p>
            <a:pPr algn="ctr"/>
            <a:r>
              <a:rPr lang="x-none">
                <a:solidFill>
                  <a:srgbClr val="C00000"/>
                </a:solidFill>
                <a:latin typeface="Monospace" charset="0"/>
                <a:ea typeface="Monospace" charset="0"/>
              </a:rPr>
              <a:t>Vectorizing text</a:t>
            </a:r>
            <a:endParaRPr lang="x-none">
              <a:solidFill>
                <a:srgbClr val="C00000"/>
              </a:solidFill>
              <a:latin typeface="Monospace" charset="0"/>
              <a:ea typeface="Monospace" charset="0"/>
            </a:endParaRPr>
          </a:p>
        </p:txBody>
      </p:sp>
      <p:sp>
        <p:nvSpPr>
          <p:cNvPr id="3" name="Content Placeholder 2"/>
          <p:cNvSpPr>
            <a:spLocks noGrp="1"/>
          </p:cNvSpPr>
          <p:nvPr>
            <p:ph idx="1"/>
          </p:nvPr>
        </p:nvSpPr>
        <p:spPr>
          <a:xfrm>
            <a:off x="138430" y="772160"/>
            <a:ext cx="11783060" cy="5937250"/>
          </a:xfrm>
        </p:spPr>
        <p:txBody>
          <a:bodyPr>
            <a:noAutofit/>
          </a:bodyPr>
          <a:p>
            <a:pPr>
              <a:lnSpc>
                <a:spcPct val="150000"/>
              </a:lnSpc>
            </a:pPr>
            <a:r>
              <a:rPr lang="x-none" altLang="en-IN" sz="3200">
                <a:solidFill>
                  <a:srgbClr val="002060"/>
                </a:solidFill>
                <a:latin typeface="Monospace" charset="0"/>
                <a:ea typeface="Monospace" charset="0"/>
              </a:rPr>
              <a:t>Process of transforming text into numeric tensors</a:t>
            </a:r>
            <a:endParaRPr lang="x-none" altLang="en-IN" sz="3200">
              <a:solidFill>
                <a:srgbClr val="002060"/>
              </a:solidFill>
              <a:latin typeface="Monospace" charset="0"/>
              <a:ea typeface="Monospace" charset="0"/>
            </a:endParaRPr>
          </a:p>
          <a:p>
            <a:pPr lvl="1">
              <a:lnSpc>
                <a:spcPct val="150000"/>
              </a:lnSpc>
            </a:pPr>
            <a:r>
              <a:rPr lang="x-none" altLang="en-IN" sz="2800">
                <a:solidFill>
                  <a:srgbClr val="002060"/>
                </a:solidFill>
                <a:latin typeface="Monospace" charset="0"/>
                <a:ea typeface="Monospace" charset="0"/>
              </a:rPr>
              <a:t>Segment text into words, and transform each word into a vector</a:t>
            </a:r>
            <a:endParaRPr lang="x-none" altLang="en-IN" sz="2800">
              <a:solidFill>
                <a:srgbClr val="002060"/>
              </a:solidFill>
              <a:latin typeface="Monospace" charset="0"/>
              <a:ea typeface="Monospace" charset="0"/>
            </a:endParaRPr>
          </a:p>
          <a:p>
            <a:pPr lvl="1">
              <a:lnSpc>
                <a:spcPct val="150000"/>
              </a:lnSpc>
            </a:pPr>
            <a:r>
              <a:rPr lang="x-none" altLang="en-IN" sz="2800">
                <a:solidFill>
                  <a:srgbClr val="002060"/>
                </a:solidFill>
                <a:latin typeface="Monospace" charset="0"/>
                <a:ea typeface="Monospace" charset="0"/>
              </a:rPr>
              <a:t>Segment text into characters, and transform each character into a vector</a:t>
            </a:r>
            <a:endParaRPr lang="x-none" altLang="en-IN" sz="2800">
              <a:solidFill>
                <a:srgbClr val="002060"/>
              </a:solidFill>
              <a:latin typeface="Monospace" charset="0"/>
              <a:ea typeface="Monospace" charset="0"/>
            </a:endParaRPr>
          </a:p>
          <a:p>
            <a:pPr lvl="1">
              <a:lnSpc>
                <a:spcPct val="150000"/>
              </a:lnSpc>
            </a:pPr>
            <a:r>
              <a:rPr lang="x-none" altLang="en-IN" sz="2800">
                <a:solidFill>
                  <a:srgbClr val="002060"/>
                </a:solidFill>
                <a:latin typeface="Monospace" charset="0"/>
                <a:ea typeface="Monospace" charset="0"/>
              </a:rPr>
              <a:t>Extract n-grams of words or characters, and transform each n-gram into a vector</a:t>
            </a:r>
            <a:endParaRPr lang="x-none" altLang="en-IN" sz="2800">
              <a:solidFill>
                <a:srgbClr val="002060"/>
              </a:solidFill>
              <a:latin typeface="Monospace" charset="0"/>
              <a:ea typeface="Monospace" charset="0"/>
            </a:endParaRPr>
          </a:p>
          <a:p>
            <a:pPr>
              <a:lnSpc>
                <a:spcPct val="150000"/>
              </a:lnSpc>
            </a:pPr>
            <a:r>
              <a:rPr lang="x-none" altLang="en-IN" sz="3200">
                <a:solidFill>
                  <a:srgbClr val="002060"/>
                </a:solidFill>
                <a:latin typeface="Monospace" charset="0"/>
                <a:ea typeface="Monospace" charset="0"/>
              </a:rPr>
              <a:t>N -grams are overlapping groups of multiple consecutive words or characters.</a:t>
            </a:r>
            <a:endParaRPr lang="x-none" altLang="en-IN" sz="3200">
              <a:solidFill>
                <a:srgbClr val="002060"/>
              </a:solidFill>
              <a:latin typeface="Monospace" charset="0"/>
              <a:ea typeface="Monospace"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3680" y="196215"/>
            <a:ext cx="11817985" cy="785495"/>
          </a:xfrm>
        </p:spPr>
        <p:txBody>
          <a:bodyPr>
            <a:noAutofit/>
          </a:bodyPr>
          <a:p>
            <a:pPr algn="ctr"/>
            <a:r>
              <a:rPr lang="x-none">
                <a:solidFill>
                  <a:srgbClr val="C00000"/>
                </a:solidFill>
                <a:latin typeface="Monospace" charset="0"/>
                <a:ea typeface="Monospace" charset="0"/>
              </a:rPr>
              <a:t>Understanding n-grams</a:t>
            </a:r>
            <a:endParaRPr lang="x-none">
              <a:solidFill>
                <a:srgbClr val="C00000"/>
              </a:solidFill>
              <a:latin typeface="Monospace" charset="0"/>
              <a:ea typeface="Monospace" charset="0"/>
            </a:endParaRPr>
          </a:p>
        </p:txBody>
      </p:sp>
      <p:sp>
        <p:nvSpPr>
          <p:cNvPr id="3" name="Content Placeholder 2"/>
          <p:cNvSpPr>
            <a:spLocks noGrp="1"/>
          </p:cNvSpPr>
          <p:nvPr>
            <p:ph idx="1"/>
          </p:nvPr>
        </p:nvSpPr>
        <p:spPr>
          <a:xfrm>
            <a:off x="138430" y="772160"/>
            <a:ext cx="11783060" cy="5937250"/>
          </a:xfrm>
        </p:spPr>
        <p:txBody>
          <a:bodyPr>
            <a:noAutofit/>
          </a:bodyPr>
          <a:p>
            <a:pPr>
              <a:lnSpc>
                <a:spcPct val="150000"/>
              </a:lnSpc>
            </a:pPr>
            <a:r>
              <a:rPr lang="x-none" altLang="en-IN" sz="3200" b="1">
                <a:solidFill>
                  <a:srgbClr val="7030A0"/>
                </a:solidFill>
                <a:latin typeface="Monospace" charset="0"/>
                <a:ea typeface="Monospace" charset="0"/>
              </a:rPr>
              <a:t>Sentence </a:t>
            </a:r>
            <a:r>
              <a:rPr lang="x-none" altLang="en-IN" sz="3200">
                <a:solidFill>
                  <a:srgbClr val="002060"/>
                </a:solidFill>
                <a:latin typeface="Monospace" charset="0"/>
                <a:ea typeface="Monospace" charset="0"/>
              </a:rPr>
              <a:t>“The cat sat on the mat.” </a:t>
            </a:r>
            <a:endParaRPr lang="x-none" altLang="en-IN" sz="3200">
              <a:solidFill>
                <a:srgbClr val="002060"/>
              </a:solidFill>
              <a:latin typeface="Monospace" charset="0"/>
              <a:ea typeface="Monospace" charset="0"/>
            </a:endParaRPr>
          </a:p>
          <a:p>
            <a:pPr>
              <a:lnSpc>
                <a:spcPct val="150000"/>
              </a:lnSpc>
            </a:pPr>
            <a:r>
              <a:rPr lang="x-none" altLang="en-IN" sz="3200" b="1">
                <a:solidFill>
                  <a:srgbClr val="7030A0"/>
                </a:solidFill>
                <a:latin typeface="Monospace" charset="0"/>
                <a:ea typeface="Monospace" charset="0"/>
              </a:rPr>
              <a:t>Shall be decomposed into the following set of 2-grams:</a:t>
            </a:r>
            <a:endParaRPr lang="x-none" altLang="en-IN" sz="3200" b="1">
              <a:solidFill>
                <a:srgbClr val="7030A0"/>
              </a:solidFill>
              <a:latin typeface="Monospace" charset="0"/>
              <a:ea typeface="Monospace" charset="0"/>
            </a:endParaRPr>
          </a:p>
          <a:p>
            <a:pPr>
              <a:lnSpc>
                <a:spcPct val="150000"/>
              </a:lnSpc>
            </a:pPr>
            <a:r>
              <a:rPr lang="x-none" altLang="en-IN" sz="3200">
                <a:solidFill>
                  <a:srgbClr val="002060"/>
                </a:solidFill>
                <a:latin typeface="Monospace" charset="0"/>
                <a:ea typeface="Monospace" charset="0"/>
              </a:rPr>
              <a:t>{"The", "The cat", "cat", "cat sat", "sat", "sat on", "on", "on the", "the", "the mat", "mat"}</a:t>
            </a:r>
            <a:endParaRPr lang="x-none" altLang="en-IN" sz="3200">
              <a:solidFill>
                <a:srgbClr val="002060"/>
              </a:solidFill>
              <a:latin typeface="Monospace" charset="0"/>
              <a:ea typeface="Monospace" charset="0"/>
            </a:endParaRPr>
          </a:p>
          <a:p>
            <a:pPr>
              <a:lnSpc>
                <a:spcPct val="150000"/>
              </a:lnSpc>
            </a:pPr>
            <a:r>
              <a:rPr lang="x-none" altLang="en-IN" sz="3200" b="1">
                <a:solidFill>
                  <a:srgbClr val="7030A0"/>
                </a:solidFill>
                <a:latin typeface="Monospace" charset="0"/>
                <a:ea typeface="Monospace" charset="0"/>
                <a:sym typeface="+mn-ea"/>
              </a:rPr>
              <a:t>Shall be decomposed into the following set of 3-grams:</a:t>
            </a:r>
            <a:endParaRPr lang="x-none" altLang="en-IN" sz="3200">
              <a:solidFill>
                <a:srgbClr val="002060"/>
              </a:solidFill>
              <a:latin typeface="Monospace" charset="0"/>
              <a:ea typeface="Monospace" charset="0"/>
            </a:endParaRPr>
          </a:p>
          <a:p>
            <a:pPr>
              <a:lnSpc>
                <a:spcPct val="150000"/>
              </a:lnSpc>
            </a:pPr>
            <a:r>
              <a:rPr lang="x-none" altLang="en-IN" sz="3200">
                <a:solidFill>
                  <a:srgbClr val="002060"/>
                </a:solidFill>
                <a:latin typeface="Monospace" charset="0"/>
                <a:ea typeface="Monospace" charset="0"/>
              </a:rPr>
              <a:t>{"The", "The cat", "cat", "cat sat", "The cat sat", "sat", "sat on", "on", "cat sat on", "on the", "the", "sat on the", "the mat", "mat", "on the mat"}</a:t>
            </a:r>
            <a:endParaRPr lang="x-none" altLang="en-IN" sz="3200">
              <a:solidFill>
                <a:srgbClr val="002060"/>
              </a:solidFill>
              <a:latin typeface="Monospace" charset="0"/>
              <a:ea typeface="Monospace"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3680" y="196215"/>
            <a:ext cx="11817985" cy="785495"/>
          </a:xfrm>
        </p:spPr>
        <p:txBody>
          <a:bodyPr>
            <a:noAutofit/>
          </a:bodyPr>
          <a:p>
            <a:pPr algn="ctr"/>
            <a:r>
              <a:rPr lang="x-none">
                <a:solidFill>
                  <a:srgbClr val="C00000"/>
                </a:solidFill>
                <a:latin typeface="Monospace" charset="0"/>
                <a:ea typeface="Monospace" charset="0"/>
              </a:rPr>
              <a:t>Drawbacks of n-grams</a:t>
            </a:r>
            <a:endParaRPr lang="x-none">
              <a:solidFill>
                <a:srgbClr val="C00000"/>
              </a:solidFill>
              <a:latin typeface="Monospace" charset="0"/>
              <a:ea typeface="Monospace" charset="0"/>
            </a:endParaRPr>
          </a:p>
        </p:txBody>
      </p:sp>
      <p:sp>
        <p:nvSpPr>
          <p:cNvPr id="3" name="Content Placeholder 2"/>
          <p:cNvSpPr>
            <a:spLocks noGrp="1"/>
          </p:cNvSpPr>
          <p:nvPr>
            <p:ph idx="1"/>
          </p:nvPr>
        </p:nvSpPr>
        <p:spPr>
          <a:xfrm>
            <a:off x="138430" y="772160"/>
            <a:ext cx="11783060" cy="5937250"/>
          </a:xfrm>
        </p:spPr>
        <p:txBody>
          <a:bodyPr>
            <a:noAutofit/>
          </a:bodyPr>
          <a:p>
            <a:pPr>
              <a:lnSpc>
                <a:spcPct val="150000"/>
              </a:lnSpc>
            </a:pPr>
            <a:r>
              <a:rPr lang="x-none" altLang="en-IN" sz="3200">
                <a:solidFill>
                  <a:srgbClr val="002060"/>
                </a:solidFill>
                <a:latin typeface="Monospace" charset="0"/>
                <a:ea typeface="Monospace" charset="0"/>
              </a:rPr>
              <a:t>Not order-preserving tokenization method - general structure of the sentences is lost </a:t>
            </a:r>
            <a:endParaRPr lang="x-none" altLang="en-IN" sz="3200">
              <a:solidFill>
                <a:srgbClr val="002060"/>
              </a:solidFill>
              <a:latin typeface="Monospace" charset="0"/>
              <a:ea typeface="Monospace" charset="0"/>
            </a:endParaRPr>
          </a:p>
          <a:p>
            <a:pPr>
              <a:lnSpc>
                <a:spcPct val="150000"/>
              </a:lnSpc>
            </a:pPr>
            <a:r>
              <a:rPr lang="x-none" altLang="en-IN" sz="3200">
                <a:solidFill>
                  <a:srgbClr val="002060"/>
                </a:solidFill>
                <a:latin typeface="Monospace" charset="0"/>
                <a:ea typeface="Monospace" charset="0"/>
              </a:rPr>
              <a:t>Therefore preferred to be used in shallow language-processing models rather than in deep-learning models</a:t>
            </a:r>
            <a:endParaRPr lang="x-none" altLang="en-IN" sz="3200">
              <a:solidFill>
                <a:srgbClr val="002060"/>
              </a:solidFill>
              <a:latin typeface="Monospace" charset="0"/>
              <a:ea typeface="Monospace"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3680" y="196215"/>
            <a:ext cx="11817985" cy="785495"/>
          </a:xfrm>
        </p:spPr>
        <p:txBody>
          <a:bodyPr>
            <a:noAutofit/>
          </a:bodyPr>
          <a:p>
            <a:pPr algn="ctr"/>
            <a:r>
              <a:rPr lang="x-none">
                <a:solidFill>
                  <a:srgbClr val="C00000"/>
                </a:solidFill>
                <a:latin typeface="Monospace" charset="0"/>
                <a:ea typeface="Monospace" charset="0"/>
              </a:rPr>
              <a:t>One Hot Encoding of Words</a:t>
            </a:r>
            <a:endParaRPr lang="x-none">
              <a:solidFill>
                <a:srgbClr val="C00000"/>
              </a:solidFill>
              <a:latin typeface="Monospace" charset="0"/>
              <a:ea typeface="Monospace" charset="0"/>
            </a:endParaRPr>
          </a:p>
        </p:txBody>
      </p:sp>
      <p:sp>
        <p:nvSpPr>
          <p:cNvPr id="3" name="Content Placeholder 2"/>
          <p:cNvSpPr>
            <a:spLocks noGrp="1"/>
          </p:cNvSpPr>
          <p:nvPr>
            <p:ph idx="1"/>
          </p:nvPr>
        </p:nvSpPr>
        <p:spPr>
          <a:xfrm>
            <a:off x="138430" y="772795"/>
            <a:ext cx="11783060" cy="3215005"/>
          </a:xfrm>
        </p:spPr>
        <p:txBody>
          <a:bodyPr>
            <a:noAutofit/>
          </a:bodyPr>
          <a:p>
            <a:pPr>
              <a:lnSpc>
                <a:spcPct val="150000"/>
              </a:lnSpc>
            </a:pPr>
            <a:r>
              <a:rPr lang="x-none" altLang="en-IN" sz="3200">
                <a:solidFill>
                  <a:srgbClr val="002060"/>
                </a:solidFill>
                <a:latin typeface="Monospace" charset="0"/>
                <a:ea typeface="Monospace" charset="0"/>
              </a:rPr>
              <a:t>Assume our corpus has two documents</a:t>
            </a:r>
            <a:endParaRPr lang="x-none" altLang="en-IN" sz="3200">
              <a:solidFill>
                <a:srgbClr val="002060"/>
              </a:solidFill>
              <a:latin typeface="Monospace" charset="0"/>
              <a:ea typeface="Monospace" charset="0"/>
            </a:endParaRPr>
          </a:p>
          <a:p>
            <a:pPr>
              <a:lnSpc>
                <a:spcPct val="150000"/>
              </a:lnSpc>
            </a:pPr>
            <a:r>
              <a:rPr lang="x-none" altLang="en-IN" sz="3200">
                <a:solidFill>
                  <a:srgbClr val="002060"/>
                </a:solidFill>
                <a:latin typeface="Monospace" charset="0"/>
                <a:ea typeface="Monospace" charset="0"/>
              </a:rPr>
              <a:t>First one contains “Alice loves pasta”</a:t>
            </a:r>
            <a:endParaRPr lang="x-none" altLang="en-IN" sz="3200">
              <a:solidFill>
                <a:srgbClr val="002060"/>
              </a:solidFill>
              <a:latin typeface="Monospace" charset="0"/>
              <a:ea typeface="Monospace" charset="0"/>
            </a:endParaRPr>
          </a:p>
          <a:p>
            <a:pPr>
              <a:lnSpc>
                <a:spcPct val="150000"/>
              </a:lnSpc>
            </a:pPr>
            <a:r>
              <a:rPr lang="x-none" altLang="en-IN" sz="3200">
                <a:solidFill>
                  <a:srgbClr val="002060"/>
                </a:solidFill>
                <a:latin typeface="Monospace" charset="0"/>
                <a:ea typeface="Monospace" charset="0"/>
              </a:rPr>
              <a:t>Second document contains “Alice loves fish. Alice and Bob are friends”. </a:t>
            </a:r>
            <a:endParaRPr lang="x-none" altLang="en-IN" sz="3200">
              <a:solidFill>
                <a:srgbClr val="002060"/>
              </a:solidFill>
              <a:latin typeface="Monospace" charset="0"/>
              <a:ea typeface="Monospace" charset="0"/>
            </a:endParaRPr>
          </a:p>
        </p:txBody>
      </p:sp>
      <p:pic>
        <p:nvPicPr>
          <p:cNvPr id="4" name="Picture 3"/>
          <p:cNvPicPr>
            <a:picLocks noChangeAspect="1"/>
          </p:cNvPicPr>
          <p:nvPr/>
        </p:nvPicPr>
        <p:blipFill>
          <a:blip r:embed="rId1"/>
          <a:stretch>
            <a:fillRect/>
          </a:stretch>
        </p:blipFill>
        <p:spPr>
          <a:xfrm>
            <a:off x="641350" y="4265930"/>
            <a:ext cx="9531350" cy="21780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3680" y="196215"/>
            <a:ext cx="11817985" cy="785495"/>
          </a:xfrm>
        </p:spPr>
        <p:txBody>
          <a:bodyPr>
            <a:noAutofit/>
          </a:bodyPr>
          <a:p>
            <a:pPr algn="ctr"/>
            <a:r>
              <a:rPr lang="x-none">
                <a:solidFill>
                  <a:srgbClr val="C00000"/>
                </a:solidFill>
                <a:latin typeface="Monospace" charset="0"/>
                <a:ea typeface="Monospace" charset="0"/>
                <a:sym typeface="+mn-ea"/>
              </a:rPr>
              <a:t>Keras</a:t>
            </a:r>
            <a:endParaRPr lang="x-none">
              <a:solidFill>
                <a:srgbClr val="C00000"/>
              </a:solidFill>
              <a:latin typeface="Monospace" charset="0"/>
              <a:ea typeface="Monospace" charset="0"/>
            </a:endParaRPr>
          </a:p>
        </p:txBody>
      </p:sp>
      <p:sp>
        <p:nvSpPr>
          <p:cNvPr id="3" name="Content Placeholder 2"/>
          <p:cNvSpPr>
            <a:spLocks noGrp="1"/>
          </p:cNvSpPr>
          <p:nvPr>
            <p:ph idx="1"/>
          </p:nvPr>
        </p:nvSpPr>
        <p:spPr>
          <a:xfrm>
            <a:off x="138430" y="772160"/>
            <a:ext cx="11783060" cy="5937250"/>
          </a:xfrm>
        </p:spPr>
        <p:txBody>
          <a:bodyPr>
            <a:noAutofit/>
          </a:bodyPr>
          <a:p>
            <a:pPr>
              <a:lnSpc>
                <a:spcPct val="150000"/>
              </a:lnSpc>
            </a:pPr>
            <a:r>
              <a:rPr lang="x-none" altLang="en-IN" sz="3200">
                <a:solidFill>
                  <a:srgbClr val="002060"/>
                </a:solidFill>
                <a:latin typeface="Monospace" charset="0"/>
                <a:ea typeface="Monospace" charset="0"/>
              </a:rPr>
              <a:t> has built-in utilities for doing one-hot encoding of text at the word level and character level from raw text data</a:t>
            </a:r>
            <a:endParaRPr lang="x-none" altLang="en-IN" sz="3200">
              <a:solidFill>
                <a:srgbClr val="002060"/>
              </a:solidFill>
              <a:latin typeface="Monospace" charset="0"/>
              <a:ea typeface="Monospace" charset="0"/>
            </a:endParaRPr>
          </a:p>
          <a:p>
            <a:pPr>
              <a:lnSpc>
                <a:spcPct val="150000"/>
              </a:lnSpc>
            </a:pPr>
            <a:r>
              <a:rPr lang="x-none" altLang="en-IN" sz="3200">
                <a:solidFill>
                  <a:srgbClr val="002060"/>
                </a:solidFill>
                <a:latin typeface="Monospace" charset="0"/>
                <a:ea typeface="Monospace" charset="0"/>
              </a:rPr>
              <a:t>These utilities take care of a number of important features such as stripping special characters from strings and only taking into account the N most common words in your dataset </a:t>
            </a:r>
            <a:endParaRPr lang="x-none" altLang="en-IN" sz="3200">
              <a:solidFill>
                <a:srgbClr val="002060"/>
              </a:solidFill>
              <a:latin typeface="Monospace" charset="0"/>
              <a:ea typeface="Monospace"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9437</Words>
  <Application>Kingsoft Office WPP</Application>
  <PresentationFormat>Widescreen</PresentationFormat>
  <Paragraphs>247</Paragraphs>
  <Slides>41</Slides>
  <Notes>0</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Office Theme</vt:lpstr>
      <vt:lpstr>Deep learning for text processing using RNN and LSTM</vt:lpstr>
      <vt:lpstr>Deep Learning Algorithms for Sequence Processing</vt:lpstr>
      <vt:lpstr>Application of these Algorithms</vt:lpstr>
      <vt:lpstr>Working with text data</vt:lpstr>
      <vt:lpstr>Vectorizing text</vt:lpstr>
      <vt:lpstr>Understanding n-grams</vt:lpstr>
      <vt:lpstr>Drawbacks of n-grams</vt:lpstr>
      <vt:lpstr>One Hot Encoding of Words</vt:lpstr>
      <vt:lpstr>Keras</vt:lpstr>
      <vt:lpstr>One-hot Hashing Trick</vt:lpstr>
      <vt:lpstr>Word Embeddings</vt:lpstr>
      <vt:lpstr>Ways to Learn Word Embeddings</vt:lpstr>
      <vt:lpstr>Learning Word Embeddings</vt:lpstr>
      <vt:lpstr>Learning Word Embeddings</vt:lpstr>
      <vt:lpstr>Learning Word Embeddings</vt:lpstr>
      <vt:lpstr>Learning Word Embeddings</vt:lpstr>
      <vt:lpstr>Learning Word Embeddings</vt:lpstr>
      <vt:lpstr>Problems Solved Till Now</vt:lpstr>
      <vt:lpstr>ConvNet and Deep Neural Networks</vt:lpstr>
      <vt:lpstr>Typing Text in a Mobile Phone</vt:lpstr>
      <vt:lpstr>Recurrent Neural Networks</vt:lpstr>
      <vt:lpstr>Components of Recurrent Neural Networks</vt:lpstr>
      <vt:lpstr>Steps in RNN</vt:lpstr>
      <vt:lpstr>Pseudocode of RNN</vt:lpstr>
      <vt:lpstr>More detailed Pseudocode of RNN</vt:lpstr>
      <vt:lpstr>Simple RNN Unrolled Over Time</vt:lpstr>
      <vt:lpstr>More detailed Pseudocode of RNN</vt:lpstr>
      <vt:lpstr>Gradient Descent Learning Algorithm</vt:lpstr>
      <vt:lpstr>Backpropagation Through Time (BPTT)</vt:lpstr>
      <vt:lpstr>Backpropagation Through Time (BPTT)</vt:lpstr>
      <vt:lpstr>Gradient Descent Learning Algorithm</vt:lpstr>
      <vt:lpstr>PowerPoint 演示文稿</vt:lpstr>
      <vt:lpstr>PowerPoint 演示文稿</vt:lpstr>
      <vt:lpstr>PowerPoint 演示文稿</vt:lpstr>
      <vt:lpstr>PowerPoint 演示文稿</vt:lpstr>
      <vt:lpstr>PowerPoint 演示文稿</vt:lpstr>
      <vt:lpstr>PowerPoint 演示文稿</vt:lpstr>
      <vt:lpstr>Backpropagation Through Time (BPTT)</vt:lpstr>
      <vt:lpstr>Selective operations in LSTM</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janaki</dc:creator>
  <cp:lastModifiedBy>janaki</cp:lastModifiedBy>
  <cp:revision>227</cp:revision>
  <dcterms:created xsi:type="dcterms:W3CDTF">2020-09-08T06:28:15Z</dcterms:created>
  <dcterms:modified xsi:type="dcterms:W3CDTF">2020-09-08T06:28:15Z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16393ຖ-10.1.0.5707</vt:lpwstr>
  </property>
</Properties>
</file>