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800975" cy="10287000"/>
          </a:xfrm>
          <a:custGeom>
            <a:avLst/>
            <a:gdLst/>
            <a:ahLst/>
            <a:cxnLst/>
            <a:rect l="l" t="t" r="r" b="b"/>
            <a:pathLst>
              <a:path w="7800975" h="10287000">
                <a:moveTo>
                  <a:pt x="0" y="10286999"/>
                </a:moveTo>
                <a:lnTo>
                  <a:pt x="7800598" y="10286999"/>
                </a:lnTo>
                <a:lnTo>
                  <a:pt x="780059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9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800599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917" y="0"/>
                </a:lnTo>
                <a:lnTo>
                  <a:pt x="10487917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9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4000" y="1126110"/>
            <a:ext cx="16752699" cy="175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85562" y="1519794"/>
            <a:ext cx="9575800" cy="7375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2700" marR="5080">
              <a:lnSpc>
                <a:spcPct val="99900"/>
              </a:lnSpc>
              <a:spcBef>
                <a:spcPts val="125"/>
              </a:spcBef>
            </a:pPr>
            <a:r>
              <a:rPr dirty="0" sz="9650" spc="229" b="1">
                <a:solidFill>
                  <a:srgbClr val="F9E7E7"/>
                </a:solidFill>
                <a:latin typeface="Palatino Linotype"/>
                <a:cs typeface="Palatino Linotype"/>
              </a:rPr>
              <a:t>Object-</a:t>
            </a:r>
            <a:r>
              <a:rPr dirty="0" sz="9650" spc="85" b="1">
                <a:solidFill>
                  <a:srgbClr val="F9E7E7"/>
                </a:solidFill>
                <a:latin typeface="Palatino Linotype"/>
                <a:cs typeface="Palatino Linotype"/>
              </a:rPr>
              <a:t>Oriented </a:t>
            </a:r>
            <a:r>
              <a:rPr dirty="0" sz="9650" spc="300" b="1">
                <a:solidFill>
                  <a:srgbClr val="F9E7E7"/>
                </a:solidFill>
                <a:latin typeface="Palatino Linotype"/>
                <a:cs typeface="Palatino Linotype"/>
              </a:rPr>
              <a:t>Programming </a:t>
            </a:r>
            <a:r>
              <a:rPr dirty="0" sz="9650" b="1">
                <a:solidFill>
                  <a:srgbClr val="F9E7E7"/>
                </a:solidFill>
                <a:latin typeface="Palatino Linotype"/>
                <a:cs typeface="Palatino Linotype"/>
              </a:rPr>
              <a:t>in</a:t>
            </a:r>
            <a:r>
              <a:rPr dirty="0" sz="9650" spc="-204" b="1">
                <a:solidFill>
                  <a:srgbClr val="F9E7E7"/>
                </a:solidFill>
                <a:latin typeface="Palatino Linotype"/>
                <a:cs typeface="Palatino Linotype"/>
              </a:rPr>
              <a:t> </a:t>
            </a:r>
            <a:r>
              <a:rPr dirty="0" sz="9650" spc="50" b="1">
                <a:solidFill>
                  <a:srgbClr val="F9E7E7"/>
                </a:solidFill>
                <a:latin typeface="Palatino Linotype"/>
                <a:cs typeface="Palatino Linotype"/>
              </a:rPr>
              <a:t>Java:</a:t>
            </a:r>
            <a:r>
              <a:rPr dirty="0" sz="9650" spc="-615" b="1">
                <a:solidFill>
                  <a:srgbClr val="F9E7E7"/>
                </a:solidFill>
                <a:latin typeface="Palatino Linotype"/>
                <a:cs typeface="Palatino Linotype"/>
              </a:rPr>
              <a:t> </a:t>
            </a:r>
            <a:r>
              <a:rPr dirty="0" sz="9650" spc="-875" b="1">
                <a:solidFill>
                  <a:srgbClr val="F9E7E7"/>
                </a:solidFill>
                <a:latin typeface="Palatino Linotype"/>
                <a:cs typeface="Palatino Linotype"/>
              </a:rPr>
              <a:t>A </a:t>
            </a:r>
            <a:r>
              <a:rPr dirty="0" sz="9650" spc="45" b="1">
                <a:solidFill>
                  <a:srgbClr val="F9E7E7"/>
                </a:solidFill>
                <a:latin typeface="Palatino Linotype"/>
                <a:cs typeface="Palatino Linotype"/>
              </a:rPr>
              <a:t>Comprehensive </a:t>
            </a:r>
            <a:r>
              <a:rPr dirty="0" sz="9650" spc="-10" b="1">
                <a:solidFill>
                  <a:srgbClr val="F9E7E7"/>
                </a:solidFill>
                <a:latin typeface="Palatino Linotype"/>
                <a:cs typeface="Palatino Linotype"/>
              </a:rPr>
              <a:t>Overview</a:t>
            </a:r>
            <a:endParaRPr sz="9650">
              <a:latin typeface="Palatino Linotype"/>
              <a:cs typeface="Palatino Linotype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9674848" y="9328277"/>
            <a:ext cx="6090920" cy="815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435100" algn="l"/>
              </a:tabLst>
            </a:pPr>
            <a:r>
              <a:rPr dirty="0" sz="5150" b="1">
                <a:solidFill>
                  <a:srgbClr val="CCC2C2"/>
                </a:solidFill>
                <a:latin typeface="Palatino Linotype"/>
                <a:cs typeface="Palatino Linotype"/>
              </a:rPr>
              <a:t>By</a:t>
            </a:r>
            <a:r>
              <a:rPr dirty="0" sz="5150" spc="-290" b="1">
                <a:solidFill>
                  <a:srgbClr val="CCC2C2"/>
                </a:solidFill>
                <a:latin typeface="Palatino Linotype"/>
                <a:cs typeface="Palatino Linotype"/>
              </a:rPr>
              <a:t> </a:t>
            </a:r>
            <a:r>
              <a:rPr dirty="0" sz="5150" spc="245" b="1">
                <a:solidFill>
                  <a:srgbClr val="CCC2C2"/>
                </a:solidFill>
                <a:latin typeface="Palatino Linotype"/>
                <a:cs typeface="Palatino Linotype"/>
              </a:rPr>
              <a:t>:</a:t>
            </a:r>
            <a:r>
              <a:rPr dirty="0" sz="5150" b="1">
                <a:solidFill>
                  <a:srgbClr val="CCC2C2"/>
                </a:solidFill>
                <a:latin typeface="Palatino Linotype"/>
                <a:cs typeface="Palatino Linotype"/>
              </a:rPr>
              <a:t>	</a:t>
            </a:r>
            <a:r>
              <a:rPr dirty="0" sz="5150" spc="55" b="1">
                <a:solidFill>
                  <a:srgbClr val="CCC2C2"/>
                </a:solidFill>
                <a:latin typeface="Palatino Linotype"/>
                <a:cs typeface="Palatino Linotype"/>
              </a:rPr>
              <a:t>Janak</a:t>
            </a:r>
            <a:r>
              <a:rPr dirty="0" sz="5150" spc="-85" b="1">
                <a:solidFill>
                  <a:srgbClr val="CCC2C2"/>
                </a:solidFill>
                <a:latin typeface="Palatino Linotype"/>
                <a:cs typeface="Palatino Linotype"/>
              </a:rPr>
              <a:t> </a:t>
            </a:r>
            <a:r>
              <a:rPr dirty="0" sz="5150" b="1">
                <a:solidFill>
                  <a:srgbClr val="CCC2C2"/>
                </a:solidFill>
                <a:latin typeface="Palatino Linotype"/>
                <a:cs typeface="Palatino Linotype"/>
              </a:rPr>
              <a:t>Raj</a:t>
            </a:r>
            <a:r>
              <a:rPr dirty="0" sz="5150" spc="-85" b="1">
                <a:solidFill>
                  <a:srgbClr val="CCC2C2"/>
                </a:solidFill>
                <a:latin typeface="Palatino Linotype"/>
                <a:cs typeface="Palatino Linotype"/>
              </a:rPr>
              <a:t> </a:t>
            </a:r>
            <a:r>
              <a:rPr dirty="0" sz="5150" spc="-10" b="1">
                <a:solidFill>
                  <a:srgbClr val="CCC2C2"/>
                </a:solidFill>
                <a:latin typeface="Palatino Linotype"/>
                <a:cs typeface="Palatino Linotype"/>
              </a:rPr>
              <a:t>Joshi</a:t>
            </a:r>
            <a:endParaRPr sz="51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126110"/>
            <a:ext cx="8648700" cy="1752600"/>
          </a:xfrm>
          <a:prstGeom prst="rect"/>
          <a:solidFill>
            <a:srgbClr val="000000"/>
          </a:solidFill>
        </p:spPr>
        <p:txBody>
          <a:bodyPr wrap="square" lIns="0" tIns="425450" rIns="0" bIns="0" rtlCol="0" vert="horz">
            <a:spAutoFit/>
          </a:bodyPr>
          <a:lstStyle/>
          <a:p>
            <a:pPr algn="ctr" marR="28575">
              <a:lnSpc>
                <a:spcPct val="100000"/>
              </a:lnSpc>
              <a:spcBef>
                <a:spcPts val="3350"/>
              </a:spcBef>
            </a:pPr>
            <a:r>
              <a:rPr dirty="0" sz="4400" spc="40">
                <a:solidFill>
                  <a:srgbClr val="F9E7E7"/>
                </a:solidFill>
                <a:latin typeface="Palatino Linotype"/>
                <a:cs typeface="Palatino Linotype"/>
              </a:rPr>
              <a:t>Introduction</a:t>
            </a:r>
            <a:endParaRPr sz="4400">
              <a:latin typeface="Palatino Linotype"/>
              <a:cs typeface="Palatino Linotyp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642523" y="3393156"/>
            <a:ext cx="7080884" cy="310197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700" marR="5080" indent="-635">
              <a:lnSpc>
                <a:spcPct val="117800"/>
              </a:lnSpc>
              <a:spcBef>
                <a:spcPts val="80"/>
              </a:spcBef>
            </a:pPr>
            <a:r>
              <a:rPr dirty="0" sz="2450" spc="300" b="1">
                <a:latin typeface="Calibri"/>
                <a:cs typeface="Calibri"/>
              </a:rPr>
              <a:t>Object-</a:t>
            </a:r>
            <a:r>
              <a:rPr dirty="0" sz="2450" spc="290" b="1">
                <a:latin typeface="Calibri"/>
                <a:cs typeface="Calibri"/>
              </a:rPr>
              <a:t>Oriented</a:t>
            </a:r>
            <a:r>
              <a:rPr dirty="0" sz="2450" spc="170" b="1">
                <a:latin typeface="Calibri"/>
                <a:cs typeface="Calibri"/>
              </a:rPr>
              <a:t> </a:t>
            </a:r>
            <a:r>
              <a:rPr dirty="0" sz="2450" spc="385" b="1">
                <a:latin typeface="Calibri"/>
                <a:cs typeface="Calibri"/>
              </a:rPr>
              <a:t>Programming</a:t>
            </a:r>
            <a:r>
              <a:rPr dirty="0" sz="2450" spc="170" b="1">
                <a:latin typeface="Calibri"/>
                <a:cs typeface="Calibri"/>
              </a:rPr>
              <a:t> </a:t>
            </a:r>
            <a:r>
              <a:rPr dirty="0" sz="2450" spc="310" b="1">
                <a:latin typeface="Calibri"/>
                <a:cs typeface="Calibri"/>
              </a:rPr>
              <a:t>(OOP)</a:t>
            </a:r>
            <a:r>
              <a:rPr dirty="0" sz="2450" spc="110" b="1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is</a:t>
            </a:r>
            <a:r>
              <a:rPr dirty="0" sz="2450" spc="114">
                <a:latin typeface="Calibri"/>
                <a:cs typeface="Calibri"/>
              </a:rPr>
              <a:t> </a:t>
            </a:r>
            <a:r>
              <a:rPr dirty="0" sz="2450" spc="220">
                <a:latin typeface="Calibri"/>
                <a:cs typeface="Calibri"/>
              </a:rPr>
              <a:t>a </a:t>
            </a:r>
            <a:r>
              <a:rPr dirty="0" sz="2450" spc="360">
                <a:latin typeface="Calibri"/>
                <a:cs typeface="Calibri"/>
              </a:rPr>
              <a:t>programming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340">
                <a:latin typeface="Calibri"/>
                <a:cs typeface="Calibri"/>
              </a:rPr>
              <a:t>paradigm</a:t>
            </a:r>
            <a:r>
              <a:rPr dirty="0" sz="2450" spc="110">
                <a:latin typeface="Calibri"/>
                <a:cs typeface="Calibri"/>
              </a:rPr>
              <a:t> </a:t>
            </a:r>
            <a:r>
              <a:rPr dirty="0" sz="2450" spc="250">
                <a:latin typeface="Calibri"/>
                <a:cs typeface="Calibri"/>
              </a:rPr>
              <a:t>that</a:t>
            </a:r>
            <a:r>
              <a:rPr dirty="0" sz="2450" spc="110">
                <a:latin typeface="Calibri"/>
                <a:cs typeface="Calibri"/>
              </a:rPr>
              <a:t> </a:t>
            </a:r>
            <a:r>
              <a:rPr dirty="0" sz="2450" spc="280">
                <a:latin typeface="Calibri"/>
                <a:cs typeface="Calibri"/>
              </a:rPr>
              <a:t>uses</a:t>
            </a:r>
            <a:r>
              <a:rPr dirty="0" sz="2450" spc="110">
                <a:latin typeface="Calibri"/>
                <a:cs typeface="Calibri"/>
              </a:rPr>
              <a:t> </a:t>
            </a:r>
            <a:r>
              <a:rPr dirty="0" sz="2450" spc="250">
                <a:latin typeface="Calibri"/>
                <a:cs typeface="Calibri"/>
              </a:rPr>
              <a:t>objects</a:t>
            </a:r>
            <a:r>
              <a:rPr dirty="0" sz="2450" spc="110">
                <a:latin typeface="Calibri"/>
                <a:cs typeface="Calibri"/>
              </a:rPr>
              <a:t> </a:t>
            </a:r>
            <a:r>
              <a:rPr dirty="0" sz="2450" spc="165">
                <a:latin typeface="Calibri"/>
                <a:cs typeface="Calibri"/>
              </a:rPr>
              <a:t>to </a:t>
            </a:r>
            <a:r>
              <a:rPr dirty="0" sz="2450" spc="240">
                <a:latin typeface="Calibri"/>
                <a:cs typeface="Calibri"/>
              </a:rPr>
              <a:t>represent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350">
                <a:latin typeface="Calibri"/>
                <a:cs typeface="Calibri"/>
              </a:rPr>
              <a:t>and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95">
                <a:latin typeface="Calibri"/>
                <a:cs typeface="Calibri"/>
              </a:rPr>
              <a:t>manipulate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04">
                <a:latin typeface="Calibri"/>
                <a:cs typeface="Calibri"/>
              </a:rPr>
              <a:t>data.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60">
                <a:latin typeface="Calibri"/>
                <a:cs typeface="Calibri"/>
              </a:rPr>
              <a:t>In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195">
                <a:latin typeface="Calibri"/>
                <a:cs typeface="Calibri"/>
              </a:rPr>
              <a:t>Java, </a:t>
            </a:r>
            <a:r>
              <a:rPr dirty="0" sz="2450" spc="270">
                <a:latin typeface="Calibri"/>
                <a:cs typeface="Calibri"/>
              </a:rPr>
              <a:t>everything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is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330">
                <a:latin typeface="Calibri"/>
                <a:cs typeface="Calibri"/>
              </a:rPr>
              <a:t>an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04">
                <a:latin typeface="Calibri"/>
                <a:cs typeface="Calibri"/>
              </a:rPr>
              <a:t>object,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350">
                <a:latin typeface="Calibri"/>
                <a:cs typeface="Calibri"/>
              </a:rPr>
              <a:t>and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459">
                <a:latin typeface="Calibri"/>
                <a:cs typeface="Calibri"/>
              </a:rPr>
              <a:t>OOP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is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29">
                <a:latin typeface="Calibri"/>
                <a:cs typeface="Calibri"/>
              </a:rPr>
              <a:t>a </a:t>
            </a:r>
            <a:r>
              <a:rPr dirty="0" sz="2450" spc="305">
                <a:latin typeface="Calibri"/>
                <a:cs typeface="Calibri"/>
              </a:rPr>
              <a:t>fundamental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54">
                <a:latin typeface="Calibri"/>
                <a:cs typeface="Calibri"/>
              </a:rPr>
              <a:t>concept.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35">
                <a:latin typeface="Calibri"/>
                <a:cs typeface="Calibri"/>
              </a:rPr>
              <a:t>This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50">
                <a:latin typeface="Calibri"/>
                <a:cs typeface="Calibri"/>
              </a:rPr>
              <a:t>presentation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160">
                <a:latin typeface="Calibri"/>
                <a:cs typeface="Calibri"/>
              </a:rPr>
              <a:t>will </a:t>
            </a:r>
            <a:r>
              <a:rPr dirty="0" sz="2450" spc="240">
                <a:latin typeface="Calibri"/>
                <a:cs typeface="Calibri"/>
              </a:rPr>
              <a:t>provide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80">
                <a:latin typeface="Calibri"/>
                <a:cs typeface="Calibri"/>
              </a:rPr>
              <a:t>a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90">
                <a:latin typeface="Calibri"/>
                <a:cs typeface="Calibri"/>
              </a:rPr>
              <a:t>comprehensive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25">
                <a:latin typeface="Calibri"/>
                <a:cs typeface="Calibri"/>
              </a:rPr>
              <a:t>overview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of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459">
                <a:latin typeface="Calibri"/>
                <a:cs typeface="Calibri"/>
              </a:rPr>
              <a:t>OOP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15">
                <a:latin typeface="Calibri"/>
                <a:cs typeface="Calibri"/>
              </a:rPr>
              <a:t>in </a:t>
            </a:r>
            <a:r>
              <a:rPr dirty="0" sz="2450" spc="204">
                <a:latin typeface="Calibri"/>
                <a:cs typeface="Calibri"/>
              </a:rPr>
              <a:t>Java.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0"/>
                  </a:moveTo>
                  <a:lnTo>
                    <a:pt x="9143999" y="0"/>
                  </a:lnTo>
                  <a:lnTo>
                    <a:pt x="9143999" y="10286999"/>
                  </a:lnTo>
                  <a:lnTo>
                    <a:pt x="0" y="10286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9" y="1142999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1" y="1675168"/>
            <a:ext cx="523176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570" b="0">
                <a:latin typeface="Arial Black"/>
                <a:cs typeface="Arial Black"/>
              </a:rPr>
              <a:t>Classes</a:t>
            </a:r>
            <a:r>
              <a:rPr dirty="0" sz="4500" spc="-440" b="0">
                <a:latin typeface="Arial Black"/>
                <a:cs typeface="Arial Black"/>
              </a:rPr>
              <a:t> </a:t>
            </a:r>
            <a:r>
              <a:rPr dirty="0" sz="4500" spc="-420" b="0">
                <a:latin typeface="Arial Black"/>
                <a:cs typeface="Arial Black"/>
              </a:rPr>
              <a:t>and</a:t>
            </a:r>
            <a:r>
              <a:rPr dirty="0" sz="4500" spc="-440" b="0">
                <a:latin typeface="Arial Black"/>
                <a:cs typeface="Arial Black"/>
              </a:rPr>
              <a:t> </a:t>
            </a:r>
            <a:r>
              <a:rPr dirty="0" sz="4500" spc="-495" b="0">
                <a:latin typeface="Arial Black"/>
                <a:cs typeface="Arial Black"/>
              </a:rPr>
              <a:t>Objects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553191" y="2864745"/>
            <a:ext cx="5986780" cy="1926589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dirty="0" sz="2450" spc="260">
                <a:latin typeface="Calibri"/>
                <a:cs typeface="Calibri"/>
              </a:rPr>
              <a:t>In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15">
                <a:latin typeface="Calibri"/>
                <a:cs typeface="Calibri"/>
              </a:rPr>
              <a:t>Java,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80">
                <a:latin typeface="Calibri"/>
                <a:cs typeface="Calibri"/>
              </a:rPr>
              <a:t>a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305" b="1">
                <a:latin typeface="Calibri"/>
                <a:cs typeface="Calibri"/>
              </a:rPr>
              <a:t>class</a:t>
            </a:r>
            <a:r>
              <a:rPr dirty="0" sz="2450" spc="105" b="1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is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80">
                <a:latin typeface="Calibri"/>
                <a:cs typeface="Calibri"/>
              </a:rPr>
              <a:t>a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50">
                <a:latin typeface="Calibri"/>
                <a:cs typeface="Calibri"/>
              </a:rPr>
              <a:t>blueprint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25">
                <a:latin typeface="Calibri"/>
                <a:cs typeface="Calibri"/>
              </a:rPr>
              <a:t>for </a:t>
            </a:r>
            <a:r>
              <a:rPr dirty="0" sz="2450" spc="270">
                <a:latin typeface="Calibri"/>
                <a:cs typeface="Calibri"/>
              </a:rPr>
              <a:t>creating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10">
                <a:latin typeface="Calibri"/>
                <a:cs typeface="Calibri"/>
              </a:rPr>
              <a:t>objects.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365">
                <a:latin typeface="Calibri"/>
                <a:cs typeface="Calibri"/>
              </a:rPr>
              <a:t>An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300" b="1">
                <a:latin typeface="Calibri"/>
                <a:cs typeface="Calibri"/>
              </a:rPr>
              <a:t>object</a:t>
            </a:r>
            <a:r>
              <a:rPr dirty="0" sz="2450" spc="105" b="1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is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305">
                <a:latin typeface="Calibri"/>
                <a:cs typeface="Calibri"/>
              </a:rPr>
              <a:t>an </a:t>
            </a:r>
            <a:r>
              <a:rPr dirty="0" sz="2450" spc="270">
                <a:latin typeface="Calibri"/>
                <a:cs typeface="Calibri"/>
              </a:rPr>
              <a:t>instance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of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80">
                <a:latin typeface="Calibri"/>
                <a:cs typeface="Calibri"/>
              </a:rPr>
              <a:t>a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180">
                <a:latin typeface="Calibri"/>
                <a:cs typeface="Calibri"/>
              </a:rPr>
              <a:t>class.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35">
                <a:latin typeface="Calibri"/>
                <a:cs typeface="Calibri"/>
              </a:rPr>
              <a:t>This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15">
                <a:latin typeface="Calibri"/>
                <a:cs typeface="Calibri"/>
              </a:rPr>
              <a:t>slide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180">
                <a:latin typeface="Calibri"/>
                <a:cs typeface="Calibri"/>
              </a:rPr>
              <a:t>will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15">
                <a:latin typeface="Calibri"/>
                <a:cs typeface="Calibri"/>
              </a:rPr>
              <a:t>cover </a:t>
            </a:r>
            <a:r>
              <a:rPr dirty="0" sz="2450" spc="275">
                <a:latin typeface="Calibri"/>
                <a:cs typeface="Calibri"/>
              </a:rPr>
              <a:t>the</a:t>
            </a:r>
            <a:r>
              <a:rPr dirty="0" sz="2450" spc="90">
                <a:latin typeface="Calibri"/>
                <a:cs typeface="Calibri"/>
              </a:rPr>
              <a:t> </a:t>
            </a:r>
            <a:r>
              <a:rPr dirty="0" sz="2450" spc="265">
                <a:latin typeface="Calibri"/>
                <a:cs typeface="Calibri"/>
              </a:rPr>
              <a:t>basics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of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70">
                <a:latin typeface="Calibri"/>
                <a:cs typeface="Calibri"/>
              </a:rPr>
              <a:t>creating</a:t>
            </a:r>
            <a:r>
              <a:rPr dirty="0" sz="2450" spc="90">
                <a:latin typeface="Calibri"/>
                <a:cs typeface="Calibri"/>
              </a:rPr>
              <a:t> </a:t>
            </a:r>
            <a:r>
              <a:rPr dirty="0" sz="2450" spc="350">
                <a:latin typeface="Calibri"/>
                <a:cs typeface="Calibri"/>
              </a:rPr>
              <a:t>and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315">
                <a:latin typeface="Calibri"/>
                <a:cs typeface="Calibri"/>
              </a:rPr>
              <a:t>using </a:t>
            </a:r>
            <a:r>
              <a:rPr dirty="0" sz="2450" spc="240">
                <a:latin typeface="Calibri"/>
                <a:cs typeface="Calibri"/>
              </a:rPr>
              <a:t>classes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350">
                <a:latin typeface="Calibri"/>
                <a:cs typeface="Calibri"/>
              </a:rPr>
              <a:t>and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50">
                <a:latin typeface="Calibri"/>
                <a:cs typeface="Calibri"/>
              </a:rPr>
              <a:t>objects</a:t>
            </a:r>
            <a:r>
              <a:rPr dirty="0" sz="2450" spc="110">
                <a:latin typeface="Calibri"/>
                <a:cs typeface="Calibri"/>
              </a:rPr>
              <a:t> </a:t>
            </a:r>
            <a:r>
              <a:rPr dirty="0" sz="2450" spc="240">
                <a:latin typeface="Calibri"/>
                <a:cs typeface="Calibri"/>
              </a:rPr>
              <a:t>in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195">
                <a:latin typeface="Calibri"/>
                <a:cs typeface="Calibri"/>
              </a:rPr>
              <a:t>Java.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9658" rIns="0" bIns="0" rtlCol="0" vert="horz">
            <a:spAutoFit/>
          </a:bodyPr>
          <a:lstStyle/>
          <a:p>
            <a:pPr marL="721360">
              <a:lnSpc>
                <a:spcPct val="100000"/>
              </a:lnSpc>
              <a:spcBef>
                <a:spcPts val="125"/>
              </a:spcBef>
            </a:pPr>
            <a:r>
              <a:rPr dirty="0" sz="3350" spc="45">
                <a:latin typeface="Palatino Linotype"/>
                <a:cs typeface="Palatino Linotype"/>
              </a:rPr>
              <a:t>Inheritance</a:t>
            </a:r>
            <a:r>
              <a:rPr dirty="0" sz="3350" spc="-10">
                <a:latin typeface="Palatino Linotype"/>
                <a:cs typeface="Palatino Linotype"/>
              </a:rPr>
              <a:t> </a:t>
            </a:r>
            <a:r>
              <a:rPr dirty="0" sz="3350">
                <a:latin typeface="Palatino Linotype"/>
                <a:cs typeface="Palatino Linotype"/>
              </a:rPr>
              <a:t>and</a:t>
            </a:r>
            <a:r>
              <a:rPr dirty="0" sz="3350" spc="-10">
                <a:latin typeface="Palatino Linotype"/>
                <a:cs typeface="Palatino Linotype"/>
              </a:rPr>
              <a:t> Polymorphism</a:t>
            </a:r>
            <a:endParaRPr sz="3350">
              <a:latin typeface="Palatino Linotype"/>
              <a:cs typeface="Palatino Linotype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35750" y="2884528"/>
            <a:ext cx="6243320" cy="26638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r" marL="12700" marR="5080" indent="307340">
              <a:lnSpc>
                <a:spcPct val="117900"/>
              </a:lnSpc>
              <a:spcBef>
                <a:spcPts val="75"/>
              </a:spcBef>
            </a:pPr>
            <a:r>
              <a:rPr dirty="0" sz="2450" spc="254">
                <a:latin typeface="Calibri"/>
                <a:cs typeface="Calibri"/>
              </a:rPr>
              <a:t>Inheritance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is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80">
                <a:latin typeface="Calibri"/>
                <a:cs typeface="Calibri"/>
              </a:rPr>
              <a:t>a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85">
                <a:latin typeface="Calibri"/>
                <a:cs typeface="Calibri"/>
              </a:rPr>
              <a:t>way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of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70">
                <a:latin typeface="Calibri"/>
                <a:cs typeface="Calibri"/>
              </a:rPr>
              <a:t>creating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80">
                <a:latin typeface="Calibri"/>
                <a:cs typeface="Calibri"/>
              </a:rPr>
              <a:t>a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325">
                <a:latin typeface="Calibri"/>
                <a:cs typeface="Calibri"/>
              </a:rPr>
              <a:t>new </a:t>
            </a:r>
            <a:r>
              <a:rPr dirty="0" sz="2450" spc="235">
                <a:latin typeface="Calibri"/>
                <a:cs typeface="Calibri"/>
              </a:rPr>
              <a:t>class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320">
                <a:latin typeface="Calibri"/>
                <a:cs typeface="Calibri"/>
              </a:rPr>
              <a:t>from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330">
                <a:latin typeface="Calibri"/>
                <a:cs typeface="Calibri"/>
              </a:rPr>
              <a:t>an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50">
                <a:latin typeface="Calibri"/>
                <a:cs typeface="Calibri"/>
              </a:rPr>
              <a:t>existing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class. </a:t>
            </a:r>
            <a:r>
              <a:rPr dirty="0" sz="2450" spc="345" b="1">
                <a:latin typeface="Calibri"/>
                <a:cs typeface="Calibri"/>
              </a:rPr>
              <a:t>Polymorphism</a:t>
            </a:r>
            <a:r>
              <a:rPr dirty="0" sz="2450" spc="105" b="1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is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75">
                <a:latin typeface="Calibri"/>
                <a:cs typeface="Calibri"/>
              </a:rPr>
              <a:t>the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190">
                <a:latin typeface="Calibri"/>
                <a:cs typeface="Calibri"/>
              </a:rPr>
              <a:t>ability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of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305">
                <a:latin typeface="Calibri"/>
                <a:cs typeface="Calibri"/>
              </a:rPr>
              <a:t>an </a:t>
            </a:r>
            <a:r>
              <a:rPr dirty="0" sz="2450" spc="254">
                <a:latin typeface="Calibri"/>
                <a:cs typeface="Calibri"/>
              </a:rPr>
              <a:t>object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90">
                <a:latin typeface="Calibri"/>
                <a:cs typeface="Calibri"/>
              </a:rPr>
              <a:t>to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54">
                <a:latin typeface="Calibri"/>
                <a:cs typeface="Calibri"/>
              </a:rPr>
              <a:t>take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320">
                <a:latin typeface="Calibri"/>
                <a:cs typeface="Calibri"/>
              </a:rPr>
              <a:t>on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380">
                <a:latin typeface="Calibri"/>
                <a:cs typeface="Calibri"/>
              </a:rPr>
              <a:t>many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04">
                <a:latin typeface="Calibri"/>
                <a:cs typeface="Calibri"/>
              </a:rPr>
              <a:t>forms.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35">
                <a:latin typeface="Calibri"/>
                <a:cs typeface="Calibri"/>
              </a:rPr>
              <a:t>This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95">
                <a:latin typeface="Calibri"/>
                <a:cs typeface="Calibri"/>
              </a:rPr>
              <a:t>slide </a:t>
            </a:r>
            <a:r>
              <a:rPr dirty="0" sz="2450" spc="180">
                <a:latin typeface="Calibri"/>
                <a:cs typeface="Calibri"/>
              </a:rPr>
              <a:t>will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25">
                <a:latin typeface="Calibri"/>
                <a:cs typeface="Calibri"/>
              </a:rPr>
              <a:t>cover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340">
                <a:latin typeface="Calibri"/>
                <a:cs typeface="Calibri"/>
              </a:rPr>
              <a:t>how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50">
                <a:latin typeface="Calibri"/>
                <a:cs typeface="Calibri"/>
              </a:rPr>
              <a:t>inheritance</a:t>
            </a:r>
            <a:r>
              <a:rPr dirty="0" sz="2450" spc="110">
                <a:latin typeface="Calibri"/>
                <a:cs typeface="Calibri"/>
              </a:rPr>
              <a:t> </a:t>
            </a:r>
            <a:r>
              <a:rPr dirty="0" sz="2450" spc="325">
                <a:latin typeface="Calibri"/>
                <a:cs typeface="Calibri"/>
              </a:rPr>
              <a:t>and </a:t>
            </a:r>
            <a:r>
              <a:rPr dirty="0" sz="2450" spc="310">
                <a:latin typeface="Calibri"/>
                <a:cs typeface="Calibri"/>
              </a:rPr>
              <a:t>polymorphism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80">
                <a:latin typeface="Calibri"/>
                <a:cs typeface="Calibri"/>
              </a:rPr>
              <a:t>work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40">
                <a:latin typeface="Calibri"/>
                <a:cs typeface="Calibri"/>
              </a:rPr>
              <a:t>in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195">
                <a:latin typeface="Calibri"/>
                <a:cs typeface="Calibri"/>
              </a:rPr>
              <a:t>Java.</a:t>
            </a:r>
            <a:endParaRPr sz="245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5724" rIns="0" bIns="0" rtlCol="0" vert="horz">
            <a:spAutoFit/>
          </a:bodyPr>
          <a:lstStyle/>
          <a:p>
            <a:pPr marL="676275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Encapsulation</a:t>
            </a:r>
            <a:r>
              <a:rPr dirty="0" spc="-254"/>
              <a:t> </a:t>
            </a:r>
            <a:r>
              <a:rPr dirty="0" spc="60"/>
              <a:t>and</a:t>
            </a:r>
            <a:r>
              <a:rPr dirty="0" spc="-400"/>
              <a:t> </a:t>
            </a:r>
            <a:r>
              <a:rPr dirty="0" spc="-10"/>
              <a:t>Abstraction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433301" y="3251513"/>
            <a:ext cx="6164580" cy="3101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95"/>
              </a:spcBef>
            </a:pPr>
            <a:r>
              <a:rPr dirty="0" sz="2450" spc="320" b="1">
                <a:latin typeface="Calibri"/>
                <a:cs typeface="Calibri"/>
              </a:rPr>
              <a:t>Encapsulation</a:t>
            </a:r>
            <a:r>
              <a:rPr dirty="0" sz="2450" spc="105" b="1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is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75">
                <a:latin typeface="Calibri"/>
                <a:cs typeface="Calibri"/>
              </a:rPr>
              <a:t>the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50">
                <a:latin typeface="Calibri"/>
                <a:cs typeface="Calibri"/>
              </a:rPr>
              <a:t>practice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of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305">
                <a:latin typeface="Calibri"/>
                <a:cs typeface="Calibri"/>
              </a:rPr>
              <a:t>hiding </a:t>
            </a:r>
            <a:r>
              <a:rPr dirty="0" sz="2450" spc="280">
                <a:latin typeface="Calibri"/>
                <a:cs typeface="Calibri"/>
              </a:rPr>
              <a:t>data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350">
                <a:latin typeface="Calibri"/>
                <a:cs typeface="Calibri"/>
              </a:rPr>
              <a:t>and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335">
                <a:latin typeface="Calibri"/>
                <a:cs typeface="Calibri"/>
              </a:rPr>
              <a:t>methods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60">
                <a:latin typeface="Calibri"/>
                <a:cs typeface="Calibri"/>
              </a:rPr>
              <a:t>within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80">
                <a:latin typeface="Calibri"/>
                <a:cs typeface="Calibri"/>
              </a:rPr>
              <a:t>a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class.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450" spc="300" b="1">
                <a:latin typeface="Calibri"/>
                <a:cs typeface="Calibri"/>
              </a:rPr>
              <a:t>Abstraction</a:t>
            </a:r>
            <a:r>
              <a:rPr dirty="0" sz="2450" spc="95" b="1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is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75">
                <a:latin typeface="Calibri"/>
                <a:cs typeface="Calibri"/>
              </a:rPr>
              <a:t>the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60">
                <a:latin typeface="Calibri"/>
                <a:cs typeface="Calibri"/>
              </a:rPr>
              <a:t>process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of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305">
                <a:latin typeface="Calibri"/>
                <a:cs typeface="Calibri"/>
              </a:rPr>
              <a:t>hiding</a:t>
            </a:r>
            <a:endParaRPr sz="2450">
              <a:latin typeface="Calibri"/>
              <a:cs typeface="Calibri"/>
            </a:endParaRPr>
          </a:p>
          <a:p>
            <a:pPr marL="12700" marR="82550">
              <a:lnSpc>
                <a:spcPct val="117300"/>
              </a:lnSpc>
              <a:spcBef>
                <a:spcPts val="75"/>
              </a:spcBef>
            </a:pPr>
            <a:r>
              <a:rPr dirty="0" sz="2450" spc="295">
                <a:latin typeface="Calibri"/>
                <a:cs typeface="Calibri"/>
              </a:rPr>
              <a:t>implementation</a:t>
            </a:r>
            <a:r>
              <a:rPr dirty="0" sz="2450" spc="110">
                <a:latin typeface="Calibri"/>
                <a:cs typeface="Calibri"/>
              </a:rPr>
              <a:t> </a:t>
            </a:r>
            <a:r>
              <a:rPr dirty="0" sz="2450" spc="220">
                <a:latin typeface="Calibri"/>
                <a:cs typeface="Calibri"/>
              </a:rPr>
              <a:t>details</a:t>
            </a:r>
            <a:r>
              <a:rPr dirty="0" sz="2450" spc="114">
                <a:latin typeface="Calibri"/>
                <a:cs typeface="Calibri"/>
              </a:rPr>
              <a:t> </a:t>
            </a:r>
            <a:r>
              <a:rPr dirty="0" sz="2450" spc="254">
                <a:latin typeface="Calibri"/>
                <a:cs typeface="Calibri"/>
              </a:rPr>
              <a:t>while</a:t>
            </a:r>
            <a:r>
              <a:rPr dirty="0" sz="2450" spc="114">
                <a:latin typeface="Calibri"/>
                <a:cs typeface="Calibri"/>
              </a:rPr>
              <a:t> </a:t>
            </a:r>
            <a:r>
              <a:rPr dirty="0" sz="2450" spc="315">
                <a:latin typeface="Calibri"/>
                <a:cs typeface="Calibri"/>
              </a:rPr>
              <a:t>showing </a:t>
            </a:r>
            <a:r>
              <a:rPr dirty="0" sz="2450" spc="240">
                <a:latin typeface="Calibri"/>
                <a:cs typeface="Calibri"/>
              </a:rPr>
              <a:t>only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75">
                <a:latin typeface="Calibri"/>
                <a:cs typeface="Calibri"/>
              </a:rPr>
              <a:t>the</a:t>
            </a:r>
            <a:r>
              <a:rPr dirty="0" sz="2450" spc="110">
                <a:latin typeface="Calibri"/>
                <a:cs typeface="Calibri"/>
              </a:rPr>
              <a:t> </a:t>
            </a:r>
            <a:r>
              <a:rPr dirty="0" sz="2450" spc="265">
                <a:latin typeface="Calibri"/>
                <a:cs typeface="Calibri"/>
              </a:rPr>
              <a:t>necessary</a:t>
            </a:r>
            <a:r>
              <a:rPr dirty="0" sz="2450" spc="110">
                <a:latin typeface="Calibri"/>
                <a:cs typeface="Calibri"/>
              </a:rPr>
              <a:t> </a:t>
            </a:r>
            <a:r>
              <a:rPr dirty="0" sz="2450" spc="220">
                <a:latin typeface="Calibri"/>
                <a:cs typeface="Calibri"/>
              </a:rPr>
              <a:t>information.</a:t>
            </a:r>
            <a:r>
              <a:rPr dirty="0" sz="2450" spc="110">
                <a:latin typeface="Calibri"/>
                <a:cs typeface="Calibri"/>
              </a:rPr>
              <a:t> </a:t>
            </a:r>
            <a:r>
              <a:rPr dirty="0" sz="2450" spc="215">
                <a:latin typeface="Calibri"/>
                <a:cs typeface="Calibri"/>
              </a:rPr>
              <a:t>This slide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180">
                <a:latin typeface="Calibri"/>
                <a:cs typeface="Calibri"/>
              </a:rPr>
              <a:t>will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25">
                <a:latin typeface="Calibri"/>
                <a:cs typeface="Calibri"/>
              </a:rPr>
              <a:t>cover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340">
                <a:latin typeface="Calibri"/>
                <a:cs typeface="Calibri"/>
              </a:rPr>
              <a:t>how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75">
                <a:latin typeface="Calibri"/>
                <a:cs typeface="Calibri"/>
              </a:rPr>
              <a:t>encapsulation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325">
                <a:latin typeface="Calibri"/>
                <a:cs typeface="Calibri"/>
              </a:rPr>
              <a:t>and </a:t>
            </a:r>
            <a:r>
              <a:rPr dirty="0" sz="2450" spc="250">
                <a:latin typeface="Calibri"/>
                <a:cs typeface="Calibri"/>
              </a:rPr>
              <a:t>abstraction</a:t>
            </a:r>
            <a:r>
              <a:rPr dirty="0" sz="2450" spc="90">
                <a:latin typeface="Calibri"/>
                <a:cs typeface="Calibri"/>
              </a:rPr>
              <a:t> </a:t>
            </a:r>
            <a:r>
              <a:rPr dirty="0" sz="2450" spc="280">
                <a:latin typeface="Calibri"/>
                <a:cs typeface="Calibri"/>
              </a:rPr>
              <a:t>work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240">
                <a:latin typeface="Calibri"/>
                <a:cs typeface="Calibri"/>
              </a:rPr>
              <a:t>in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195">
                <a:latin typeface="Calibri"/>
                <a:cs typeface="Calibri"/>
              </a:rPr>
              <a:t>Java.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126110"/>
            <a:ext cx="8648700" cy="1752600"/>
          </a:xfrm>
          <a:prstGeom prst="rect"/>
          <a:solidFill>
            <a:srgbClr val="000000"/>
          </a:solidFill>
        </p:spPr>
        <p:txBody>
          <a:bodyPr wrap="square" lIns="0" tIns="425450" rIns="0" bIns="0" rtlCol="0" vert="horz">
            <a:spAutoFit/>
          </a:bodyPr>
          <a:lstStyle/>
          <a:p>
            <a:pPr algn="ctr" marR="28575">
              <a:lnSpc>
                <a:spcPct val="100000"/>
              </a:lnSpc>
              <a:spcBef>
                <a:spcPts val="3350"/>
              </a:spcBef>
            </a:pPr>
            <a:r>
              <a:rPr dirty="0" sz="4400" spc="60">
                <a:solidFill>
                  <a:srgbClr val="F9E7E7"/>
                </a:solidFill>
                <a:latin typeface="Palatino Linotype"/>
                <a:cs typeface="Palatino Linotype"/>
              </a:rPr>
              <a:t>Interfaces</a:t>
            </a:r>
            <a:r>
              <a:rPr dirty="0" sz="4400" spc="-40">
                <a:solidFill>
                  <a:srgbClr val="F9E7E7"/>
                </a:solidFill>
                <a:latin typeface="Palatino Linotype"/>
                <a:cs typeface="Palatino Linotype"/>
              </a:rPr>
              <a:t> </a:t>
            </a:r>
            <a:r>
              <a:rPr dirty="0" sz="4400">
                <a:solidFill>
                  <a:srgbClr val="F9E7E7"/>
                </a:solidFill>
                <a:latin typeface="Palatino Linotype"/>
                <a:cs typeface="Palatino Linotype"/>
              </a:rPr>
              <a:t>and</a:t>
            </a:r>
            <a:r>
              <a:rPr dirty="0" sz="4400" spc="-40">
                <a:solidFill>
                  <a:srgbClr val="F9E7E7"/>
                </a:solidFill>
                <a:latin typeface="Palatino Linotype"/>
                <a:cs typeface="Palatino Linotype"/>
              </a:rPr>
              <a:t> </a:t>
            </a:r>
            <a:r>
              <a:rPr dirty="0" sz="4400" spc="35">
                <a:solidFill>
                  <a:srgbClr val="F9E7E7"/>
                </a:solidFill>
                <a:latin typeface="Palatino Linotype"/>
                <a:cs typeface="Palatino Linotype"/>
              </a:rPr>
              <a:t>Packages</a:t>
            </a:r>
            <a:endParaRPr sz="4400">
              <a:latin typeface="Palatino Linotype"/>
              <a:cs typeface="Palatino Linotyp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369870" y="3393156"/>
            <a:ext cx="7625715" cy="178752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ctr" marL="12700" marR="5080">
              <a:lnSpc>
                <a:spcPct val="118200"/>
              </a:lnSpc>
              <a:spcBef>
                <a:spcPts val="70"/>
              </a:spcBef>
            </a:pPr>
            <a:r>
              <a:rPr dirty="0" sz="2450" spc="365">
                <a:latin typeface="Calibri"/>
                <a:cs typeface="Calibri"/>
              </a:rPr>
              <a:t>An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65" b="1">
                <a:latin typeface="Calibri"/>
                <a:cs typeface="Calibri"/>
              </a:rPr>
              <a:t>interface</a:t>
            </a:r>
            <a:r>
              <a:rPr dirty="0" sz="2450" spc="105" b="1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is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80">
                <a:latin typeface="Calibri"/>
                <a:cs typeface="Calibri"/>
              </a:rPr>
              <a:t>a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29">
                <a:latin typeface="Calibri"/>
                <a:cs typeface="Calibri"/>
              </a:rPr>
              <a:t>collection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of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50">
                <a:latin typeface="Calibri"/>
                <a:cs typeface="Calibri"/>
              </a:rPr>
              <a:t>abstract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325">
                <a:latin typeface="Calibri"/>
                <a:cs typeface="Calibri"/>
              </a:rPr>
              <a:t>methods </a:t>
            </a:r>
            <a:r>
              <a:rPr dirty="0" sz="2450" spc="250">
                <a:latin typeface="Calibri"/>
                <a:cs typeface="Calibri"/>
              </a:rPr>
              <a:t>that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340">
                <a:latin typeface="Calibri"/>
                <a:cs typeface="Calibri"/>
              </a:rPr>
              <a:t>can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325">
                <a:latin typeface="Calibri"/>
                <a:cs typeface="Calibri"/>
              </a:rPr>
              <a:t>be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325">
                <a:latin typeface="Calibri"/>
                <a:cs typeface="Calibri"/>
              </a:rPr>
              <a:t>implemented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80">
                <a:latin typeface="Calibri"/>
                <a:cs typeface="Calibri"/>
              </a:rPr>
              <a:t>by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80">
                <a:latin typeface="Calibri"/>
                <a:cs typeface="Calibri"/>
              </a:rPr>
              <a:t>a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180">
                <a:latin typeface="Calibri"/>
                <a:cs typeface="Calibri"/>
              </a:rPr>
              <a:t>class.</a:t>
            </a:r>
            <a:r>
              <a:rPr dirty="0" sz="2450" spc="95">
                <a:latin typeface="Calibri"/>
                <a:cs typeface="Calibri"/>
              </a:rPr>
              <a:t> </a:t>
            </a:r>
            <a:r>
              <a:rPr dirty="0" sz="2450" spc="350">
                <a:latin typeface="Calibri"/>
                <a:cs typeface="Calibri"/>
              </a:rPr>
              <a:t>A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380" b="1">
                <a:latin typeface="Calibri"/>
                <a:cs typeface="Calibri"/>
              </a:rPr>
              <a:t>package </a:t>
            </a:r>
            <a:r>
              <a:rPr dirty="0" sz="2450" spc="170">
                <a:latin typeface="Calibri"/>
                <a:cs typeface="Calibri"/>
              </a:rPr>
              <a:t>is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80">
                <a:latin typeface="Calibri"/>
                <a:cs typeface="Calibri"/>
              </a:rPr>
              <a:t>a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29">
                <a:latin typeface="Calibri"/>
                <a:cs typeface="Calibri"/>
              </a:rPr>
              <a:t>collection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of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15">
                <a:latin typeface="Calibri"/>
                <a:cs typeface="Calibri"/>
              </a:rPr>
              <a:t>related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00">
                <a:latin typeface="Calibri"/>
                <a:cs typeface="Calibri"/>
              </a:rPr>
              <a:t>classes.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35">
                <a:latin typeface="Calibri"/>
                <a:cs typeface="Calibri"/>
              </a:rPr>
              <a:t>This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15">
                <a:latin typeface="Calibri"/>
                <a:cs typeface="Calibri"/>
              </a:rPr>
              <a:t>slide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160">
                <a:latin typeface="Calibri"/>
                <a:cs typeface="Calibri"/>
              </a:rPr>
              <a:t>will </a:t>
            </a:r>
            <a:r>
              <a:rPr dirty="0" sz="2450" spc="225">
                <a:latin typeface="Calibri"/>
                <a:cs typeface="Calibri"/>
              </a:rPr>
              <a:t>cover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340">
                <a:latin typeface="Calibri"/>
                <a:cs typeface="Calibri"/>
              </a:rPr>
              <a:t>how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15">
                <a:latin typeface="Calibri"/>
                <a:cs typeface="Calibri"/>
              </a:rPr>
              <a:t>interfaces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350">
                <a:latin typeface="Calibri"/>
                <a:cs typeface="Calibri"/>
              </a:rPr>
              <a:t>and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330">
                <a:latin typeface="Calibri"/>
                <a:cs typeface="Calibri"/>
              </a:rPr>
              <a:t>packages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80">
                <a:latin typeface="Calibri"/>
                <a:cs typeface="Calibri"/>
              </a:rPr>
              <a:t>work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40">
                <a:latin typeface="Calibri"/>
                <a:cs typeface="Calibri"/>
              </a:rPr>
              <a:t>in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04">
                <a:latin typeface="Calibri"/>
                <a:cs typeface="Calibri"/>
              </a:rPr>
              <a:t>Java.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1815725" y="-1436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-1436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35928" y="2654250"/>
            <a:ext cx="6006465" cy="13614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750" spc="100">
                <a:latin typeface="Palatino Linotype"/>
                <a:cs typeface="Palatino Linotype"/>
              </a:rPr>
              <a:t>Conclusion</a:t>
            </a:r>
            <a:endParaRPr sz="8750">
              <a:latin typeface="Palatino Linotype"/>
              <a:cs typeface="Palatino Linotyp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321415" y="4736310"/>
            <a:ext cx="9635490" cy="1926589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700" marR="5080">
              <a:lnSpc>
                <a:spcPct val="102000"/>
              </a:lnSpc>
              <a:spcBef>
                <a:spcPts val="65"/>
              </a:spcBef>
            </a:pPr>
            <a:r>
              <a:rPr dirty="0" sz="2450" spc="270">
                <a:latin typeface="Calibri"/>
                <a:cs typeface="Calibri"/>
              </a:rPr>
              <a:t>Object-</a:t>
            </a:r>
            <a:r>
              <a:rPr dirty="0" sz="2450" spc="260">
                <a:latin typeface="Calibri"/>
                <a:cs typeface="Calibri"/>
              </a:rPr>
              <a:t>Oriented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365">
                <a:latin typeface="Calibri"/>
                <a:cs typeface="Calibri"/>
              </a:rPr>
              <a:t>Programming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is</a:t>
            </a:r>
            <a:r>
              <a:rPr dirty="0" sz="2450" spc="110">
                <a:latin typeface="Calibri"/>
                <a:cs typeface="Calibri"/>
              </a:rPr>
              <a:t> </a:t>
            </a:r>
            <a:r>
              <a:rPr dirty="0" sz="2450" spc="280">
                <a:latin typeface="Calibri"/>
                <a:cs typeface="Calibri"/>
              </a:rPr>
              <a:t>a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40">
                <a:latin typeface="Calibri"/>
                <a:cs typeface="Calibri"/>
              </a:rPr>
              <a:t>powerful</a:t>
            </a:r>
            <a:r>
              <a:rPr dirty="0" sz="2450" spc="110">
                <a:latin typeface="Calibri"/>
                <a:cs typeface="Calibri"/>
              </a:rPr>
              <a:t> </a:t>
            </a:r>
            <a:r>
              <a:rPr dirty="0" sz="2450" spc="340">
                <a:latin typeface="Calibri"/>
                <a:cs typeface="Calibri"/>
              </a:rPr>
              <a:t>paradigm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29">
                <a:latin typeface="Calibri"/>
                <a:cs typeface="Calibri"/>
              </a:rPr>
              <a:t>that </a:t>
            </a:r>
            <a:r>
              <a:rPr dirty="0" sz="2450" spc="220">
                <a:latin typeface="Calibri"/>
                <a:cs typeface="Calibri"/>
              </a:rPr>
              <a:t>allows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150">
                <a:latin typeface="Calibri"/>
                <a:cs typeface="Calibri"/>
              </a:rPr>
              <a:t>for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50">
                <a:latin typeface="Calibri"/>
                <a:cs typeface="Calibri"/>
              </a:rPr>
              <a:t>efﬁcient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350">
                <a:latin typeface="Calibri"/>
                <a:cs typeface="Calibri"/>
              </a:rPr>
              <a:t>and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85">
                <a:latin typeface="Calibri"/>
                <a:cs typeface="Calibri"/>
              </a:rPr>
              <a:t>organized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325">
                <a:latin typeface="Calibri"/>
                <a:cs typeface="Calibri"/>
              </a:rPr>
              <a:t>programming.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90">
                <a:latin typeface="Calibri"/>
                <a:cs typeface="Calibri"/>
              </a:rPr>
              <a:t>Java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is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29">
                <a:latin typeface="Calibri"/>
                <a:cs typeface="Calibri"/>
              </a:rPr>
              <a:t>a </a:t>
            </a:r>
            <a:r>
              <a:rPr dirty="0" sz="2450" spc="345">
                <a:latin typeface="Calibri"/>
                <a:cs typeface="Calibri"/>
              </a:rPr>
              <a:t>language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50">
                <a:latin typeface="Calibri"/>
                <a:cs typeface="Calibri"/>
              </a:rPr>
              <a:t>that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175">
                <a:latin typeface="Calibri"/>
                <a:cs typeface="Calibri"/>
              </a:rPr>
              <a:t>fully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315">
                <a:latin typeface="Calibri"/>
                <a:cs typeface="Calibri"/>
              </a:rPr>
              <a:t>embraces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300">
                <a:latin typeface="Calibri"/>
                <a:cs typeface="Calibri"/>
              </a:rPr>
              <a:t>OOP,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350">
                <a:latin typeface="Calibri"/>
                <a:cs typeface="Calibri"/>
              </a:rPr>
              <a:t>and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310">
                <a:latin typeface="Calibri"/>
                <a:cs typeface="Calibri"/>
              </a:rPr>
              <a:t>understanding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54">
                <a:latin typeface="Calibri"/>
                <a:cs typeface="Calibri"/>
              </a:rPr>
              <a:t>these </a:t>
            </a:r>
            <a:r>
              <a:rPr dirty="0" sz="2450" spc="295">
                <a:latin typeface="Calibri"/>
                <a:cs typeface="Calibri"/>
              </a:rPr>
              <a:t>concepts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170">
                <a:latin typeface="Calibri"/>
                <a:cs typeface="Calibri"/>
              </a:rPr>
              <a:t>is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25">
                <a:latin typeface="Calibri"/>
                <a:cs typeface="Calibri"/>
              </a:rPr>
              <a:t>essential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150">
                <a:latin typeface="Calibri"/>
                <a:cs typeface="Calibri"/>
              </a:rPr>
              <a:t>for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85">
                <a:latin typeface="Calibri"/>
                <a:cs typeface="Calibri"/>
              </a:rPr>
              <a:t>any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290">
                <a:latin typeface="Calibri"/>
                <a:cs typeface="Calibri"/>
              </a:rPr>
              <a:t>Java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10">
                <a:latin typeface="Calibri"/>
                <a:cs typeface="Calibri"/>
              </a:rPr>
              <a:t>developer.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325">
                <a:latin typeface="Calibri"/>
                <a:cs typeface="Calibri"/>
              </a:rPr>
              <a:t>Thank</a:t>
            </a:r>
            <a:r>
              <a:rPr dirty="0" sz="2450" spc="105">
                <a:latin typeface="Calibri"/>
                <a:cs typeface="Calibri"/>
              </a:rPr>
              <a:t> </a:t>
            </a:r>
            <a:r>
              <a:rPr dirty="0" sz="2450" spc="270">
                <a:latin typeface="Calibri"/>
                <a:cs typeface="Calibri"/>
              </a:rPr>
              <a:t>you</a:t>
            </a:r>
            <a:r>
              <a:rPr dirty="0" sz="2450" spc="100">
                <a:latin typeface="Calibri"/>
                <a:cs typeface="Calibri"/>
              </a:rPr>
              <a:t> </a:t>
            </a:r>
            <a:r>
              <a:rPr dirty="0" sz="2450" spc="125">
                <a:latin typeface="Calibri"/>
                <a:cs typeface="Calibri"/>
              </a:rPr>
              <a:t>for </a:t>
            </a:r>
            <a:r>
              <a:rPr dirty="0" sz="2450" spc="290">
                <a:latin typeface="Calibri"/>
                <a:cs typeface="Calibri"/>
              </a:rPr>
              <a:t>attending</a:t>
            </a:r>
            <a:r>
              <a:rPr dirty="0" sz="2450" spc="90">
                <a:latin typeface="Calibri"/>
                <a:cs typeface="Calibri"/>
              </a:rPr>
              <a:t> </a:t>
            </a:r>
            <a:r>
              <a:rPr dirty="0" sz="2450" spc="225">
                <a:latin typeface="Calibri"/>
                <a:cs typeface="Calibri"/>
              </a:rPr>
              <a:t>this</a:t>
            </a:r>
            <a:r>
              <a:rPr dirty="0" sz="2450" spc="90">
                <a:latin typeface="Calibri"/>
                <a:cs typeface="Calibri"/>
              </a:rPr>
              <a:t> </a:t>
            </a:r>
            <a:r>
              <a:rPr dirty="0" sz="2450" spc="210">
                <a:latin typeface="Calibri"/>
                <a:cs typeface="Calibri"/>
              </a:rPr>
              <a:t>presentation!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30" y="3922978"/>
            <a:ext cx="7837170" cy="24555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950" spc="245">
                <a:solidFill>
                  <a:srgbClr val="F9E7E7"/>
                </a:solidFill>
                <a:latin typeface="Palatino Linotype"/>
                <a:cs typeface="Palatino Linotype"/>
              </a:rPr>
              <a:t>Thanks!</a:t>
            </a:r>
            <a:endParaRPr sz="159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2023-10-07T09:57:05Z</dcterms:created>
  <dcterms:modified xsi:type="dcterms:W3CDTF">2023-10-07T09:57:05Z</dcterms:modified>
</cp:coreProperties>
</file>