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8102" y="1126110"/>
            <a:ext cx="16088597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581283" y="1510269"/>
            <a:ext cx="8984615" cy="7089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700" marR="5080">
              <a:lnSpc>
                <a:spcPct val="100200"/>
              </a:lnSpc>
              <a:spcBef>
                <a:spcPts val="114"/>
              </a:spcBef>
            </a:pPr>
            <a:r>
              <a:rPr dirty="0" sz="9250" spc="85" b="1">
                <a:solidFill>
                  <a:srgbClr val="FFFFFF"/>
                </a:solidFill>
                <a:latin typeface="Palatino Linotype"/>
                <a:cs typeface="Palatino Linotype"/>
              </a:rPr>
              <a:t>File</a:t>
            </a:r>
            <a:r>
              <a:rPr dirty="0" sz="9250" spc="-24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9250" spc="55" b="1">
                <a:solidFill>
                  <a:srgbClr val="FFFFFF"/>
                </a:solidFill>
                <a:latin typeface="Palatino Linotype"/>
                <a:cs typeface="Palatino Linotype"/>
              </a:rPr>
              <a:t>Handling</a:t>
            </a:r>
            <a:r>
              <a:rPr dirty="0" sz="9250" spc="-23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9250" spc="-25" b="1">
                <a:solidFill>
                  <a:srgbClr val="FFFFFF"/>
                </a:solidFill>
                <a:latin typeface="Palatino Linotype"/>
                <a:cs typeface="Palatino Linotype"/>
              </a:rPr>
              <a:t>in </a:t>
            </a:r>
            <a:r>
              <a:rPr dirty="0" sz="9250" spc="60" b="1">
                <a:solidFill>
                  <a:srgbClr val="FFFFFF"/>
                </a:solidFill>
                <a:latin typeface="Palatino Linotype"/>
                <a:cs typeface="Palatino Linotype"/>
              </a:rPr>
              <a:t>Java:</a:t>
            </a:r>
            <a:r>
              <a:rPr dirty="0" sz="9250" spc="-229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9250" spc="175" b="1">
                <a:solidFill>
                  <a:srgbClr val="FFFFFF"/>
                </a:solidFill>
                <a:latin typeface="Palatino Linotype"/>
                <a:cs typeface="Palatino Linotype"/>
              </a:rPr>
              <a:t>Best </a:t>
            </a:r>
            <a:r>
              <a:rPr dirty="0" sz="9250" spc="355" b="1">
                <a:solidFill>
                  <a:srgbClr val="FFFFFF"/>
                </a:solidFill>
                <a:latin typeface="Palatino Linotype"/>
                <a:cs typeface="Palatino Linotype"/>
              </a:rPr>
              <a:t>Practices</a:t>
            </a:r>
            <a:r>
              <a:rPr dirty="0" sz="9250" spc="-24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9250" spc="100" b="1">
                <a:solidFill>
                  <a:srgbClr val="FFFFFF"/>
                </a:solidFill>
                <a:latin typeface="Palatino Linotype"/>
                <a:cs typeface="Palatino Linotype"/>
              </a:rPr>
              <a:t>and </a:t>
            </a:r>
            <a:r>
              <a:rPr dirty="0" sz="9250" spc="130" b="1">
                <a:solidFill>
                  <a:srgbClr val="FFFFFF"/>
                </a:solidFill>
                <a:latin typeface="Palatino Linotype"/>
                <a:cs typeface="Palatino Linotype"/>
              </a:rPr>
              <a:t>Essential </a:t>
            </a:r>
            <a:r>
              <a:rPr dirty="0" sz="9250" spc="85" b="1">
                <a:solidFill>
                  <a:srgbClr val="FFFFFF"/>
                </a:solidFill>
                <a:latin typeface="Palatino Linotype"/>
                <a:cs typeface="Palatino Linotype"/>
              </a:rPr>
              <a:t>Techniques</a:t>
            </a:r>
            <a:endParaRPr sz="9250">
              <a:latin typeface="Palatino Linotype"/>
              <a:cs typeface="Palatino Linotyp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509808" y="9026637"/>
            <a:ext cx="5944235" cy="815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150" b="1">
                <a:solidFill>
                  <a:srgbClr val="FFEFEF"/>
                </a:solidFill>
                <a:latin typeface="Palatino Linotype"/>
                <a:cs typeface="Palatino Linotype"/>
              </a:rPr>
              <a:t>By</a:t>
            </a:r>
            <a:r>
              <a:rPr dirty="0" sz="5150" spc="-270" b="1">
                <a:solidFill>
                  <a:srgbClr val="FFEFEF"/>
                </a:solidFill>
                <a:latin typeface="Palatino Linotype"/>
                <a:cs typeface="Palatino Linotype"/>
              </a:rPr>
              <a:t> </a:t>
            </a:r>
            <a:r>
              <a:rPr dirty="0" sz="5150" spc="295" b="1">
                <a:solidFill>
                  <a:srgbClr val="FFEFEF"/>
                </a:solidFill>
                <a:latin typeface="Palatino Linotype"/>
                <a:cs typeface="Palatino Linotype"/>
              </a:rPr>
              <a:t>:</a:t>
            </a:r>
            <a:r>
              <a:rPr dirty="0" sz="5150" spc="-105" b="1">
                <a:solidFill>
                  <a:srgbClr val="FFEFEF"/>
                </a:solidFill>
                <a:latin typeface="Palatino Linotype"/>
                <a:cs typeface="Palatino Linotype"/>
              </a:rPr>
              <a:t> </a:t>
            </a:r>
            <a:r>
              <a:rPr dirty="0" sz="5150" spc="55" b="1">
                <a:solidFill>
                  <a:srgbClr val="FFEFEF"/>
                </a:solidFill>
                <a:latin typeface="Palatino Linotype"/>
                <a:cs typeface="Palatino Linotype"/>
              </a:rPr>
              <a:t>Janak</a:t>
            </a:r>
            <a:r>
              <a:rPr dirty="0" sz="5150" spc="-105" b="1">
                <a:solidFill>
                  <a:srgbClr val="FFEFEF"/>
                </a:solidFill>
                <a:latin typeface="Palatino Linotype"/>
                <a:cs typeface="Palatino Linotype"/>
              </a:rPr>
              <a:t> </a:t>
            </a:r>
            <a:r>
              <a:rPr dirty="0" sz="5150" b="1">
                <a:solidFill>
                  <a:srgbClr val="FFEFEF"/>
                </a:solidFill>
                <a:latin typeface="Palatino Linotype"/>
                <a:cs typeface="Palatino Linotype"/>
              </a:rPr>
              <a:t>Raj</a:t>
            </a:r>
            <a:r>
              <a:rPr dirty="0" sz="5150" spc="-110" b="1">
                <a:solidFill>
                  <a:srgbClr val="FFEFEF"/>
                </a:solidFill>
                <a:latin typeface="Palatino Linotype"/>
                <a:cs typeface="Palatino Linotype"/>
              </a:rPr>
              <a:t> </a:t>
            </a:r>
            <a:r>
              <a:rPr dirty="0" sz="5150" spc="-10" b="1">
                <a:solidFill>
                  <a:srgbClr val="FFEFEF"/>
                </a:solidFill>
                <a:latin typeface="Palatino Linotype"/>
                <a:cs typeface="Palatino Linotype"/>
              </a:rPr>
              <a:t>Joshi</a:t>
            </a:r>
            <a:endParaRPr sz="51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8752" y="3480557"/>
            <a:ext cx="9003665" cy="28181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300" spc="290"/>
              <a:t>Thanks!</a:t>
            </a:r>
            <a:endParaRPr sz="18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5450" rIns="0" bIns="0" rtlCol="0" vert="horz">
            <a:spAutoFit/>
          </a:bodyPr>
          <a:lstStyle/>
          <a:p>
            <a:pPr marL="248920">
              <a:lnSpc>
                <a:spcPct val="100000"/>
              </a:lnSpc>
              <a:spcBef>
                <a:spcPts val="3350"/>
              </a:spcBef>
            </a:pPr>
            <a:r>
              <a:rPr dirty="0" sz="4400"/>
              <a:t>Mastering</a:t>
            </a:r>
            <a:r>
              <a:rPr dirty="0" sz="4400" spc="-100"/>
              <a:t> </a:t>
            </a:r>
            <a:r>
              <a:rPr dirty="0" sz="4400"/>
              <a:t>File</a:t>
            </a:r>
            <a:r>
              <a:rPr dirty="0" sz="4400" spc="-95"/>
              <a:t> </a:t>
            </a:r>
            <a:r>
              <a:rPr dirty="0" sz="4400" spc="-20"/>
              <a:t>Handling</a:t>
            </a:r>
            <a:r>
              <a:rPr dirty="0" sz="4400" spc="-100"/>
              <a:t> </a:t>
            </a:r>
            <a:r>
              <a:rPr dirty="0" sz="4400"/>
              <a:t>in</a:t>
            </a:r>
            <a:r>
              <a:rPr dirty="0" sz="4400" spc="-95"/>
              <a:t> </a:t>
            </a:r>
            <a:r>
              <a:rPr dirty="0" sz="4400" spc="-20"/>
              <a:t>Java</a:t>
            </a:r>
            <a:endParaRPr sz="4400"/>
          </a:p>
        </p:txBody>
      </p:sp>
      <p:sp>
        <p:nvSpPr>
          <p:cNvPr id="4" name="object 4" descr=""/>
          <p:cNvSpPr txBox="1"/>
          <p:nvPr/>
        </p:nvSpPr>
        <p:spPr>
          <a:xfrm>
            <a:off x="9576295" y="3393156"/>
            <a:ext cx="7212965" cy="26638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 indent="-635">
              <a:lnSpc>
                <a:spcPct val="117900"/>
              </a:lnSpc>
              <a:spcBef>
                <a:spcPts val="75"/>
              </a:spcBef>
            </a:pPr>
            <a:r>
              <a:rPr dirty="0" sz="2450" spc="254" b="1">
                <a:latin typeface="Calibri"/>
                <a:cs typeface="Calibri"/>
              </a:rPr>
              <a:t>File</a:t>
            </a:r>
            <a:r>
              <a:rPr dirty="0" sz="2450" spc="160" b="1">
                <a:latin typeface="Calibri"/>
                <a:cs typeface="Calibri"/>
              </a:rPr>
              <a:t> </a:t>
            </a:r>
            <a:r>
              <a:rPr dirty="0" sz="2450" spc="340" b="1">
                <a:latin typeface="Calibri"/>
                <a:cs typeface="Calibri"/>
              </a:rPr>
              <a:t>handling</a:t>
            </a:r>
            <a:r>
              <a:rPr dirty="0" sz="2450" spc="105" b="1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30">
                <a:latin typeface="Calibri"/>
                <a:cs typeface="Calibri"/>
              </a:rPr>
              <a:t>an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25">
                <a:latin typeface="Calibri"/>
                <a:cs typeface="Calibri"/>
              </a:rPr>
              <a:t>essential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part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of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85">
                <a:latin typeface="Calibri"/>
                <a:cs typeface="Calibri"/>
              </a:rPr>
              <a:t>any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70">
                <a:latin typeface="Calibri"/>
                <a:cs typeface="Calibri"/>
              </a:rPr>
              <a:t>Java </a:t>
            </a:r>
            <a:r>
              <a:rPr dirty="0" sz="2450" spc="225">
                <a:latin typeface="Calibri"/>
                <a:cs typeface="Calibri"/>
              </a:rPr>
              <a:t>application.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50">
                <a:latin typeface="Calibri"/>
                <a:cs typeface="Calibri"/>
              </a:rPr>
              <a:t>It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enables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70">
                <a:latin typeface="Calibri"/>
                <a:cs typeface="Calibri"/>
              </a:rPr>
              <a:t>you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90">
                <a:latin typeface="Calibri"/>
                <a:cs typeface="Calibri"/>
              </a:rPr>
              <a:t>to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80">
                <a:latin typeface="Calibri"/>
                <a:cs typeface="Calibri"/>
              </a:rPr>
              <a:t>read,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55">
                <a:latin typeface="Calibri"/>
                <a:cs typeface="Calibri"/>
              </a:rPr>
              <a:t>write,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and </a:t>
            </a:r>
            <a:r>
              <a:rPr dirty="0" sz="2450" spc="290">
                <a:latin typeface="Calibri"/>
                <a:cs typeface="Calibri"/>
              </a:rPr>
              <a:t>manipulate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ﬁles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85">
                <a:latin typeface="Calibri"/>
                <a:cs typeface="Calibri"/>
              </a:rPr>
              <a:t>directories.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60">
                <a:latin typeface="Calibri"/>
                <a:cs typeface="Calibri"/>
              </a:rPr>
              <a:t>In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04">
                <a:latin typeface="Calibri"/>
                <a:cs typeface="Calibri"/>
              </a:rPr>
              <a:t>this </a:t>
            </a:r>
            <a:r>
              <a:rPr dirty="0" sz="2450" spc="225">
                <a:latin typeface="Calibri"/>
                <a:cs typeface="Calibri"/>
              </a:rPr>
              <a:t>presentation,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20">
                <a:latin typeface="Calibri"/>
                <a:cs typeface="Calibri"/>
              </a:rPr>
              <a:t>we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80">
                <a:latin typeface="Calibri"/>
                <a:cs typeface="Calibri"/>
              </a:rPr>
              <a:t>will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25">
                <a:latin typeface="Calibri"/>
                <a:cs typeface="Calibri"/>
              </a:rPr>
              <a:t>cover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the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15" b="1">
                <a:latin typeface="Calibri"/>
                <a:cs typeface="Calibri"/>
              </a:rPr>
              <a:t>best</a:t>
            </a:r>
            <a:r>
              <a:rPr dirty="0" sz="2450" spc="150" b="1">
                <a:latin typeface="Calibri"/>
                <a:cs typeface="Calibri"/>
              </a:rPr>
              <a:t> </a:t>
            </a:r>
            <a:r>
              <a:rPr dirty="0" sz="2450" spc="295" b="1">
                <a:latin typeface="Calibri"/>
                <a:cs typeface="Calibri"/>
              </a:rPr>
              <a:t>practices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275" b="1">
                <a:latin typeface="Calibri"/>
                <a:cs typeface="Calibri"/>
              </a:rPr>
              <a:t>essential</a:t>
            </a:r>
            <a:r>
              <a:rPr dirty="0" sz="2450" spc="160" b="1">
                <a:latin typeface="Calibri"/>
                <a:cs typeface="Calibri"/>
              </a:rPr>
              <a:t> </a:t>
            </a:r>
            <a:r>
              <a:rPr dirty="0" sz="2450" spc="325" b="1">
                <a:latin typeface="Calibri"/>
                <a:cs typeface="Calibri"/>
              </a:rPr>
              <a:t>techniques</a:t>
            </a:r>
            <a:r>
              <a:rPr dirty="0" sz="2450" spc="105" b="1">
                <a:latin typeface="Calibri"/>
                <a:cs typeface="Calibri"/>
              </a:rPr>
              <a:t> </a:t>
            </a:r>
            <a:r>
              <a:rPr dirty="0" sz="2450" spc="150">
                <a:latin typeface="Calibri"/>
                <a:cs typeface="Calibri"/>
              </a:rPr>
              <a:t>for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00">
                <a:latin typeface="Calibri"/>
                <a:cs typeface="Calibri"/>
              </a:rPr>
              <a:t>mastering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25">
                <a:latin typeface="Calibri"/>
                <a:cs typeface="Calibri"/>
              </a:rPr>
              <a:t>ﬁle </a:t>
            </a:r>
            <a:r>
              <a:rPr dirty="0" sz="2450" spc="320">
                <a:latin typeface="Calibri"/>
                <a:cs typeface="Calibri"/>
              </a:rPr>
              <a:t>handling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40">
                <a:latin typeface="Calibri"/>
                <a:cs typeface="Calibri"/>
              </a:rPr>
              <a:t>in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95">
                <a:latin typeface="Calibri"/>
                <a:cs typeface="Calibri"/>
              </a:rPr>
              <a:t>Java.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2999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622109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>
                <a:solidFill>
                  <a:srgbClr val="000000"/>
                </a:solidFill>
              </a:rPr>
              <a:t>Understanding</a:t>
            </a:r>
            <a:r>
              <a:rPr dirty="0" sz="3500" spc="-60">
                <a:solidFill>
                  <a:srgbClr val="000000"/>
                </a:solidFill>
              </a:rPr>
              <a:t> </a:t>
            </a:r>
            <a:r>
              <a:rPr dirty="0" sz="3500">
                <a:solidFill>
                  <a:srgbClr val="000000"/>
                </a:solidFill>
              </a:rPr>
              <a:t>File</a:t>
            </a:r>
            <a:r>
              <a:rPr dirty="0" sz="3500" spc="-55">
                <a:solidFill>
                  <a:srgbClr val="000000"/>
                </a:solidFill>
              </a:rPr>
              <a:t> </a:t>
            </a:r>
            <a:r>
              <a:rPr dirty="0" sz="3500">
                <a:solidFill>
                  <a:srgbClr val="000000"/>
                </a:solidFill>
              </a:rPr>
              <a:t>I/O</a:t>
            </a:r>
            <a:r>
              <a:rPr dirty="0" sz="3500" spc="-55">
                <a:solidFill>
                  <a:srgbClr val="000000"/>
                </a:solidFill>
              </a:rPr>
              <a:t> </a:t>
            </a:r>
            <a:r>
              <a:rPr dirty="0" sz="3500">
                <a:solidFill>
                  <a:srgbClr val="000000"/>
                </a:solidFill>
              </a:rPr>
              <a:t>in</a:t>
            </a:r>
            <a:r>
              <a:rPr dirty="0" sz="3500" spc="-55">
                <a:solidFill>
                  <a:srgbClr val="000000"/>
                </a:solidFill>
              </a:rPr>
              <a:t> </a:t>
            </a:r>
            <a:r>
              <a:rPr dirty="0" sz="3500" spc="-20">
                <a:solidFill>
                  <a:srgbClr val="000000"/>
                </a:solidFill>
              </a:rPr>
              <a:t>Java</a:t>
            </a:r>
            <a:endParaRPr sz="3500"/>
          </a:p>
        </p:txBody>
      </p:sp>
      <p:sp>
        <p:nvSpPr>
          <p:cNvPr id="6" name="object 6" descr=""/>
          <p:cNvSpPr txBox="1"/>
          <p:nvPr/>
        </p:nvSpPr>
        <p:spPr>
          <a:xfrm>
            <a:off x="10553191" y="2864745"/>
            <a:ext cx="6052820" cy="30695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220">
                <a:latin typeface="Calibri"/>
                <a:cs typeface="Calibri"/>
              </a:rPr>
              <a:t>File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30">
                <a:latin typeface="Calibri"/>
                <a:cs typeface="Calibri"/>
              </a:rPr>
              <a:t>I/O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40">
                <a:latin typeface="Calibri"/>
                <a:cs typeface="Calibri"/>
              </a:rPr>
              <a:t>in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90">
                <a:latin typeface="Calibri"/>
                <a:cs typeface="Calibri"/>
              </a:rPr>
              <a:t>Java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10">
                <a:latin typeface="Calibri"/>
                <a:cs typeface="Calibri"/>
              </a:rPr>
              <a:t>involves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90">
                <a:latin typeface="Calibri"/>
                <a:cs typeface="Calibri"/>
              </a:rPr>
              <a:t>reading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and </a:t>
            </a:r>
            <a:r>
              <a:rPr dirty="0" sz="2450" spc="260">
                <a:latin typeface="Calibri"/>
                <a:cs typeface="Calibri"/>
              </a:rPr>
              <a:t>writing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data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90">
                <a:latin typeface="Calibri"/>
                <a:cs typeface="Calibri"/>
              </a:rPr>
              <a:t>to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20">
                <a:latin typeface="Calibri"/>
                <a:cs typeface="Calibri"/>
              </a:rPr>
              <a:t>from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80">
                <a:latin typeface="Calibri"/>
                <a:cs typeface="Calibri"/>
              </a:rPr>
              <a:t>ﬁles.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45">
                <a:latin typeface="Calibri"/>
                <a:cs typeface="Calibri"/>
              </a:rPr>
              <a:t>We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60">
                <a:latin typeface="Calibri"/>
                <a:cs typeface="Calibri"/>
              </a:rPr>
              <a:t>will </a:t>
            </a:r>
            <a:r>
              <a:rPr dirty="0" sz="2450" spc="225">
                <a:latin typeface="Calibri"/>
                <a:cs typeface="Calibri"/>
              </a:rPr>
              <a:t>cover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the</a:t>
            </a:r>
            <a:r>
              <a:rPr dirty="0" sz="2450" spc="120">
                <a:latin typeface="Calibri"/>
                <a:cs typeface="Calibri"/>
              </a:rPr>
              <a:t> </a:t>
            </a:r>
            <a:r>
              <a:rPr dirty="0" sz="2450" spc="315" b="1">
                <a:latin typeface="Calibri"/>
                <a:cs typeface="Calibri"/>
              </a:rPr>
              <a:t>InputStream</a:t>
            </a:r>
            <a:r>
              <a:rPr dirty="0" sz="2450" spc="114" b="1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and </a:t>
            </a:r>
            <a:r>
              <a:rPr dirty="0" sz="2450" spc="330" b="1">
                <a:latin typeface="Calibri"/>
                <a:cs typeface="Calibri"/>
              </a:rPr>
              <a:t>OutputStream</a:t>
            </a:r>
            <a:r>
              <a:rPr dirty="0" sz="2450" spc="105" b="1">
                <a:latin typeface="Calibri"/>
                <a:cs typeface="Calibri"/>
              </a:rPr>
              <a:t> </a:t>
            </a:r>
            <a:r>
              <a:rPr dirty="0" sz="2450" spc="200">
                <a:latin typeface="Calibri"/>
                <a:cs typeface="Calibri"/>
              </a:rPr>
              <a:t>classes,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which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90">
                <a:latin typeface="Calibri"/>
                <a:cs typeface="Calibri"/>
              </a:rPr>
              <a:t>are </a:t>
            </a:r>
            <a:r>
              <a:rPr dirty="0" sz="2450" spc="315">
                <a:latin typeface="Calibri"/>
                <a:cs typeface="Calibri"/>
              </a:rPr>
              <a:t>used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50">
                <a:latin typeface="Calibri"/>
                <a:cs typeface="Calibri"/>
              </a:rPr>
              <a:t>for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85">
                <a:latin typeface="Calibri"/>
                <a:cs typeface="Calibri"/>
              </a:rPr>
              <a:t>reading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60">
                <a:latin typeface="Calibri"/>
                <a:cs typeface="Calibri"/>
              </a:rPr>
              <a:t>writing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45">
                <a:latin typeface="Calibri"/>
                <a:cs typeface="Calibri"/>
              </a:rPr>
              <a:t>binary </a:t>
            </a:r>
            <a:r>
              <a:rPr dirty="0" sz="2450" spc="204">
                <a:latin typeface="Calibri"/>
                <a:cs typeface="Calibri"/>
              </a:rPr>
              <a:t>data,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60">
                <a:latin typeface="Calibri"/>
                <a:cs typeface="Calibri"/>
              </a:rPr>
              <a:t>as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10">
                <a:latin typeface="Calibri"/>
                <a:cs typeface="Calibri"/>
              </a:rPr>
              <a:t>well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60">
                <a:latin typeface="Calibri"/>
                <a:cs typeface="Calibri"/>
              </a:rPr>
              <a:t>as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the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20" b="1">
                <a:latin typeface="Calibri"/>
                <a:cs typeface="Calibri"/>
              </a:rPr>
              <a:t>Reader</a:t>
            </a:r>
            <a:r>
              <a:rPr dirty="0" sz="2450" spc="100" b="1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45" b="1">
                <a:latin typeface="Calibri"/>
                <a:cs typeface="Calibri"/>
              </a:rPr>
              <a:t>Writer </a:t>
            </a:r>
            <a:r>
              <a:rPr dirty="0" sz="2450" spc="200">
                <a:latin typeface="Calibri"/>
                <a:cs typeface="Calibri"/>
              </a:rPr>
              <a:t>classes,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which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15">
                <a:latin typeface="Calibri"/>
                <a:cs typeface="Calibri"/>
              </a:rPr>
              <a:t>are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15">
                <a:latin typeface="Calibri"/>
                <a:cs typeface="Calibri"/>
              </a:rPr>
              <a:t>used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50">
                <a:latin typeface="Calibri"/>
                <a:cs typeface="Calibri"/>
              </a:rPr>
              <a:t>for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reading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60">
                <a:latin typeface="Calibri"/>
                <a:cs typeface="Calibri"/>
              </a:rPr>
              <a:t>writing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character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195">
                <a:latin typeface="Calibri"/>
                <a:cs typeface="Calibri"/>
              </a:rPr>
              <a:t>data.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1941" rIns="0" bIns="0" rtlCol="0" vert="horz">
            <a:spAutoFit/>
          </a:bodyPr>
          <a:lstStyle/>
          <a:p>
            <a:pPr marL="9636760">
              <a:lnSpc>
                <a:spcPct val="100000"/>
              </a:lnSpc>
              <a:spcBef>
                <a:spcPts val="125"/>
              </a:spcBef>
            </a:pPr>
            <a:r>
              <a:rPr dirty="0" sz="2700" spc="-35"/>
              <a:t>Working</a:t>
            </a:r>
            <a:r>
              <a:rPr dirty="0" sz="2700" spc="-135"/>
              <a:t> </a:t>
            </a:r>
            <a:r>
              <a:rPr dirty="0" sz="2700"/>
              <a:t>with</a:t>
            </a:r>
            <a:r>
              <a:rPr dirty="0" sz="2700" spc="-60"/>
              <a:t> </a:t>
            </a:r>
            <a:r>
              <a:rPr dirty="0" sz="2700"/>
              <a:t>Files</a:t>
            </a:r>
            <a:r>
              <a:rPr dirty="0" sz="2700" spc="-55"/>
              <a:t> </a:t>
            </a:r>
            <a:r>
              <a:rPr dirty="0" sz="2700"/>
              <a:t>and</a:t>
            </a:r>
            <a:r>
              <a:rPr dirty="0" sz="2700" spc="-60"/>
              <a:t> </a:t>
            </a:r>
            <a:r>
              <a:rPr dirty="0" sz="2700" spc="-10"/>
              <a:t>Directories</a:t>
            </a:r>
            <a:endParaRPr sz="2700"/>
          </a:p>
        </p:txBody>
      </p:sp>
      <p:sp>
        <p:nvSpPr>
          <p:cNvPr id="4" name="object 4" descr=""/>
          <p:cNvSpPr txBox="1"/>
          <p:nvPr/>
        </p:nvSpPr>
        <p:spPr>
          <a:xfrm>
            <a:off x="11062202" y="3211427"/>
            <a:ext cx="5634990" cy="38411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dirty="0" sz="2450" spc="29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r>
              <a:rPr dirty="0" sz="245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245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00">
                <a:solidFill>
                  <a:srgbClr val="FFFFFF"/>
                </a:solidFill>
                <a:latin typeface="Calibri"/>
                <a:cs typeface="Calibri"/>
              </a:rPr>
              <a:t>several</a:t>
            </a:r>
            <a:r>
              <a:rPr dirty="0" sz="245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dirty="0" sz="245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50" spc="335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0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7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Calibri"/>
                <a:cs typeface="Calibri"/>
              </a:rPr>
              <a:t>ﬁles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50" spc="185">
                <a:solidFill>
                  <a:srgbClr val="FFFFFF"/>
                </a:solidFill>
                <a:latin typeface="Calibri"/>
                <a:cs typeface="Calibri"/>
              </a:rPr>
              <a:t>directories,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0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7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54" b="1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dirty="0" sz="2450" spc="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170">
                <a:solidFill>
                  <a:srgbClr val="FFFFFF"/>
                </a:solidFill>
                <a:latin typeface="Calibri"/>
                <a:cs typeface="Calibri"/>
              </a:rPr>
              <a:t>class, </a:t>
            </a:r>
            <a:r>
              <a:rPr dirty="0" sz="2450" spc="325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Calibri"/>
                <a:cs typeface="Calibri"/>
              </a:rPr>
              <a:t>represents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8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Calibri"/>
                <a:cs typeface="Calibri"/>
              </a:rPr>
              <a:t>ﬁle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19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10">
                <a:solidFill>
                  <a:srgbClr val="FFFFFF"/>
                </a:solidFill>
                <a:latin typeface="Calibri"/>
                <a:cs typeface="Calibri"/>
              </a:rPr>
              <a:t>directory </a:t>
            </a:r>
            <a:r>
              <a:rPr dirty="0" sz="2450" spc="225">
                <a:solidFill>
                  <a:srgbClr val="FFFFFF"/>
                </a:solidFill>
                <a:latin typeface="Calibri"/>
                <a:cs typeface="Calibri"/>
              </a:rPr>
              <a:t>path,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7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45" b="1">
                <a:solidFill>
                  <a:srgbClr val="FFFFFF"/>
                </a:solidFill>
                <a:latin typeface="Calibri"/>
                <a:cs typeface="Calibri"/>
              </a:rPr>
              <a:t>Path</a:t>
            </a:r>
            <a:r>
              <a:rPr dirty="0" sz="2450" spc="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180">
                <a:solidFill>
                  <a:srgbClr val="FFFFFF"/>
                </a:solidFill>
                <a:latin typeface="Calibri"/>
                <a:cs typeface="Calibri"/>
              </a:rPr>
              <a:t>class,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15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dirty="0" sz="2450" spc="24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8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15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24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15">
                <a:solidFill>
                  <a:srgbClr val="FFFFFF"/>
                </a:solidFill>
                <a:latin typeface="Calibri"/>
                <a:cs typeface="Calibri"/>
              </a:rPr>
              <a:t>ﬂexible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85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14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50" spc="30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7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Calibri"/>
                <a:cs typeface="Calibri"/>
              </a:rPr>
              <a:t>ﬁle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25">
                <a:solidFill>
                  <a:srgbClr val="FFFFFF"/>
                </a:solidFill>
                <a:latin typeface="Calibri"/>
                <a:cs typeface="Calibri"/>
              </a:rPr>
              <a:t>paths.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4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18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4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0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2450" spc="225">
                <a:solidFill>
                  <a:srgbClr val="FFFFFF"/>
                </a:solidFill>
                <a:latin typeface="Calibri"/>
                <a:cs typeface="Calibri"/>
              </a:rPr>
              <a:t>cover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7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29" b="1">
                <a:solidFill>
                  <a:srgbClr val="FFFFFF"/>
                </a:solidFill>
                <a:latin typeface="Calibri"/>
                <a:cs typeface="Calibri"/>
              </a:rPr>
              <a:t>java.nio.ﬁle</a:t>
            </a:r>
            <a:r>
              <a:rPr dirty="0" sz="2450" spc="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80">
                <a:solidFill>
                  <a:srgbClr val="FFFFFF"/>
                </a:solidFill>
                <a:latin typeface="Calibri"/>
                <a:cs typeface="Calibri"/>
              </a:rPr>
              <a:t>package, </a:t>
            </a:r>
            <a:r>
              <a:rPr dirty="0" sz="2450" spc="325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45">
                <a:solidFill>
                  <a:srgbClr val="FFFFFF"/>
                </a:solidFill>
                <a:latin typeface="Calibri"/>
                <a:cs typeface="Calibri"/>
              </a:rPr>
              <a:t>additional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25">
                <a:solidFill>
                  <a:srgbClr val="FFFFFF"/>
                </a:solidFill>
                <a:latin typeface="Calibri"/>
                <a:cs typeface="Calibri"/>
              </a:rPr>
              <a:t>ﬁle </a:t>
            </a:r>
            <a:r>
              <a:rPr dirty="0" sz="2450" spc="28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245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04">
                <a:solidFill>
                  <a:srgbClr val="FFFFFF"/>
                </a:solidFill>
                <a:latin typeface="Calibri"/>
                <a:cs typeface="Calibri"/>
              </a:rPr>
              <a:t>operations.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658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25"/>
              </a:spcBef>
            </a:pPr>
            <a:r>
              <a:rPr dirty="0" sz="3350" spc="-10">
                <a:solidFill>
                  <a:srgbClr val="000000"/>
                </a:solidFill>
              </a:rPr>
              <a:t>Handling</a:t>
            </a:r>
            <a:r>
              <a:rPr dirty="0" sz="3350" spc="10">
                <a:solidFill>
                  <a:srgbClr val="000000"/>
                </a:solidFill>
              </a:rPr>
              <a:t> </a:t>
            </a:r>
            <a:r>
              <a:rPr dirty="0" sz="3350">
                <a:solidFill>
                  <a:srgbClr val="000000"/>
                </a:solidFill>
              </a:rPr>
              <a:t>Exceptions</a:t>
            </a:r>
            <a:r>
              <a:rPr dirty="0" sz="3350" spc="15">
                <a:solidFill>
                  <a:srgbClr val="000000"/>
                </a:solidFill>
              </a:rPr>
              <a:t> </a:t>
            </a:r>
            <a:r>
              <a:rPr dirty="0" sz="3350">
                <a:solidFill>
                  <a:srgbClr val="000000"/>
                </a:solidFill>
              </a:rPr>
              <a:t>in</a:t>
            </a:r>
            <a:r>
              <a:rPr dirty="0" sz="3350" spc="10">
                <a:solidFill>
                  <a:srgbClr val="000000"/>
                </a:solidFill>
              </a:rPr>
              <a:t> </a:t>
            </a:r>
            <a:r>
              <a:rPr dirty="0" sz="3350">
                <a:solidFill>
                  <a:srgbClr val="000000"/>
                </a:solidFill>
              </a:rPr>
              <a:t>File</a:t>
            </a:r>
            <a:r>
              <a:rPr dirty="0" sz="3350" spc="10">
                <a:solidFill>
                  <a:srgbClr val="000000"/>
                </a:solidFill>
              </a:rPr>
              <a:t> </a:t>
            </a:r>
            <a:r>
              <a:rPr dirty="0" sz="3350" spc="-25">
                <a:solidFill>
                  <a:srgbClr val="000000"/>
                </a:solidFill>
              </a:rPr>
              <a:t>I/O</a:t>
            </a:r>
            <a:endParaRPr sz="3350"/>
          </a:p>
        </p:txBody>
      </p:sp>
      <p:sp>
        <p:nvSpPr>
          <p:cNvPr id="3" name="object 3" descr=""/>
          <p:cNvSpPr txBox="1"/>
          <p:nvPr/>
        </p:nvSpPr>
        <p:spPr>
          <a:xfrm>
            <a:off x="1443936" y="2884528"/>
            <a:ext cx="6235065" cy="354012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05"/>
              </a:spcBef>
            </a:pPr>
            <a:r>
              <a:rPr dirty="0" sz="2450" spc="220">
                <a:latin typeface="Calibri"/>
                <a:cs typeface="Calibri"/>
              </a:rPr>
              <a:t>File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30">
                <a:latin typeface="Calibri"/>
                <a:cs typeface="Calibri"/>
              </a:rPr>
              <a:t>I/O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45">
                <a:latin typeface="Calibri"/>
                <a:cs typeface="Calibri"/>
              </a:rPr>
              <a:t>operations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40">
                <a:latin typeface="Calibri"/>
                <a:cs typeface="Calibri"/>
              </a:rPr>
              <a:t>can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45">
                <a:latin typeface="Calibri"/>
                <a:cs typeface="Calibri"/>
              </a:rPr>
              <a:t>throw</a:t>
            </a:r>
            <a:endParaRPr sz="24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 spc="225">
                <a:latin typeface="Calibri"/>
                <a:cs typeface="Calibri"/>
              </a:rPr>
              <a:t>exceptions,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30">
                <a:latin typeface="Calibri"/>
                <a:cs typeface="Calibri"/>
              </a:rPr>
              <a:t>such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35">
                <a:latin typeface="Calibri"/>
                <a:cs typeface="Calibri"/>
              </a:rPr>
              <a:t>as</a:t>
            </a:r>
            <a:endParaRPr sz="24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 spc="320" b="1">
                <a:latin typeface="Calibri"/>
                <a:cs typeface="Calibri"/>
              </a:rPr>
              <a:t>FileNotFoundException</a:t>
            </a:r>
            <a:r>
              <a:rPr dirty="0" sz="2450" spc="125" b="1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and</a:t>
            </a:r>
            <a:endParaRPr sz="2450">
              <a:latin typeface="Calibri"/>
              <a:cs typeface="Calibri"/>
            </a:endParaRPr>
          </a:p>
          <a:p>
            <a:pPr algn="r" marL="12700" marR="5080" indent="817880">
              <a:lnSpc>
                <a:spcPct val="117300"/>
              </a:lnSpc>
              <a:spcBef>
                <a:spcPts val="75"/>
              </a:spcBef>
            </a:pPr>
            <a:r>
              <a:rPr dirty="0" sz="2450" spc="280" b="1">
                <a:latin typeface="Calibri"/>
                <a:cs typeface="Calibri"/>
              </a:rPr>
              <a:t>IOException</a:t>
            </a:r>
            <a:r>
              <a:rPr dirty="0" sz="2450" spc="280">
                <a:latin typeface="Calibri"/>
                <a:cs typeface="Calibri"/>
              </a:rPr>
              <a:t>.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45">
                <a:latin typeface="Calibri"/>
                <a:cs typeface="Calibri"/>
              </a:rPr>
              <a:t>We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80">
                <a:latin typeface="Calibri"/>
                <a:cs typeface="Calibri"/>
              </a:rPr>
              <a:t>will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25">
                <a:latin typeface="Calibri"/>
                <a:cs typeface="Calibri"/>
              </a:rPr>
              <a:t>cover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40">
                <a:latin typeface="Calibri"/>
                <a:cs typeface="Calibri"/>
              </a:rPr>
              <a:t>how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65">
                <a:latin typeface="Calibri"/>
                <a:cs typeface="Calibri"/>
              </a:rPr>
              <a:t>to </a:t>
            </a:r>
            <a:r>
              <a:rPr dirty="0" sz="2450" spc="300">
                <a:latin typeface="Calibri"/>
                <a:cs typeface="Calibri"/>
              </a:rPr>
              <a:t>handle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65">
                <a:latin typeface="Calibri"/>
                <a:cs typeface="Calibri"/>
              </a:rPr>
              <a:t>these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54">
                <a:latin typeface="Calibri"/>
                <a:cs typeface="Calibri"/>
              </a:rPr>
              <a:t>exceptions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using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204" b="1">
                <a:latin typeface="Calibri"/>
                <a:cs typeface="Calibri"/>
              </a:rPr>
              <a:t>try- </a:t>
            </a:r>
            <a:r>
              <a:rPr dirty="0" sz="2450" spc="340" b="1">
                <a:latin typeface="Calibri"/>
                <a:cs typeface="Calibri"/>
              </a:rPr>
              <a:t>catch</a:t>
            </a:r>
            <a:r>
              <a:rPr dirty="0" sz="2450" spc="105" b="1">
                <a:latin typeface="Calibri"/>
                <a:cs typeface="Calibri"/>
              </a:rPr>
              <a:t> </a:t>
            </a:r>
            <a:r>
              <a:rPr dirty="0" sz="2450" spc="270">
                <a:latin typeface="Calibri"/>
                <a:cs typeface="Calibri"/>
              </a:rPr>
              <a:t>blocks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the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05" b="1">
                <a:latin typeface="Calibri"/>
                <a:cs typeface="Calibri"/>
              </a:rPr>
              <a:t>throws</a:t>
            </a:r>
            <a:r>
              <a:rPr dirty="0" sz="2450" spc="110" b="1">
                <a:latin typeface="Calibri"/>
                <a:cs typeface="Calibri"/>
              </a:rPr>
              <a:t> </a:t>
            </a:r>
            <a:r>
              <a:rPr dirty="0" sz="2450" spc="210">
                <a:latin typeface="Calibri"/>
                <a:cs typeface="Calibri"/>
              </a:rPr>
              <a:t>keyword. </a:t>
            </a:r>
            <a:r>
              <a:rPr dirty="0" sz="2450" spc="345">
                <a:latin typeface="Calibri"/>
                <a:cs typeface="Calibri"/>
              </a:rPr>
              <a:t>We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80">
                <a:latin typeface="Calibri"/>
                <a:cs typeface="Calibri"/>
              </a:rPr>
              <a:t>will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20">
                <a:latin typeface="Calibri"/>
                <a:cs typeface="Calibri"/>
              </a:rPr>
              <a:t>also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discuss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the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00">
                <a:latin typeface="Calibri"/>
                <a:cs typeface="Calibri"/>
              </a:rPr>
              <a:t>importance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45">
                <a:latin typeface="Calibri"/>
                <a:cs typeface="Calibri"/>
              </a:rPr>
              <a:t>of </a:t>
            </a:r>
            <a:r>
              <a:rPr dirty="0" sz="2450" spc="280">
                <a:latin typeface="Calibri"/>
                <a:cs typeface="Calibri"/>
              </a:rPr>
              <a:t>closing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70">
                <a:latin typeface="Calibri"/>
                <a:cs typeface="Calibri"/>
              </a:rPr>
              <a:t>streams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40">
                <a:latin typeface="Calibri"/>
                <a:cs typeface="Calibri"/>
              </a:rPr>
              <a:t>resources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properly.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572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>
                <a:solidFill>
                  <a:srgbClr val="000000"/>
                </a:solidFill>
              </a:rPr>
              <a:t>Reading</a:t>
            </a:r>
            <a:r>
              <a:rPr dirty="0" sz="3450" spc="65">
                <a:solidFill>
                  <a:srgbClr val="000000"/>
                </a:solidFill>
              </a:rPr>
              <a:t> </a:t>
            </a:r>
            <a:r>
              <a:rPr dirty="0" sz="3450">
                <a:solidFill>
                  <a:srgbClr val="000000"/>
                </a:solidFill>
              </a:rPr>
              <a:t>and</a:t>
            </a:r>
            <a:r>
              <a:rPr dirty="0" sz="3450" spc="-100">
                <a:solidFill>
                  <a:srgbClr val="000000"/>
                </a:solidFill>
              </a:rPr>
              <a:t> </a:t>
            </a:r>
            <a:r>
              <a:rPr dirty="0" sz="3450">
                <a:solidFill>
                  <a:srgbClr val="000000"/>
                </a:solidFill>
              </a:rPr>
              <a:t>Writing</a:t>
            </a:r>
            <a:r>
              <a:rPr dirty="0" sz="3450" spc="-20">
                <a:solidFill>
                  <a:srgbClr val="000000"/>
                </a:solidFill>
              </a:rPr>
              <a:t> </a:t>
            </a:r>
            <a:r>
              <a:rPr dirty="0" sz="3450">
                <a:solidFill>
                  <a:srgbClr val="000000"/>
                </a:solidFill>
              </a:rPr>
              <a:t>Text</a:t>
            </a:r>
            <a:r>
              <a:rPr dirty="0" sz="3450" spc="75">
                <a:solidFill>
                  <a:srgbClr val="000000"/>
                </a:solidFill>
              </a:rPr>
              <a:t> </a:t>
            </a:r>
            <a:r>
              <a:rPr dirty="0" sz="3450" spc="-10">
                <a:solidFill>
                  <a:srgbClr val="000000"/>
                </a:solidFill>
              </a:rPr>
              <a:t>Files</a:t>
            </a:r>
            <a:endParaRPr sz="3450"/>
          </a:p>
        </p:txBody>
      </p:sp>
      <p:sp>
        <p:nvSpPr>
          <p:cNvPr id="6" name="object 6" descr=""/>
          <p:cNvSpPr txBox="1"/>
          <p:nvPr/>
        </p:nvSpPr>
        <p:spPr>
          <a:xfrm>
            <a:off x="1433301" y="3251513"/>
            <a:ext cx="6249670" cy="3101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2450" spc="180">
                <a:latin typeface="Calibri"/>
                <a:cs typeface="Calibri"/>
              </a:rPr>
              <a:t>Text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ﬁles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15">
                <a:latin typeface="Calibri"/>
                <a:cs typeface="Calibri"/>
              </a:rPr>
              <a:t>are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420">
                <a:latin typeface="Calibri"/>
                <a:cs typeface="Calibri"/>
              </a:rPr>
              <a:t>common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54">
                <a:latin typeface="Calibri"/>
                <a:cs typeface="Calibri"/>
              </a:rPr>
              <a:t>type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of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ﬁle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29">
                <a:latin typeface="Calibri"/>
                <a:cs typeface="Calibri"/>
              </a:rPr>
              <a:t>that </a:t>
            </a:r>
            <a:r>
              <a:rPr dirty="0" sz="2450" spc="340">
                <a:latin typeface="Calibri"/>
                <a:cs typeface="Calibri"/>
              </a:rPr>
              <a:t>can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be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95">
                <a:latin typeface="Calibri"/>
                <a:cs typeface="Calibri"/>
              </a:rPr>
              <a:t>easily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45">
                <a:latin typeface="Calibri"/>
                <a:cs typeface="Calibri"/>
              </a:rPr>
              <a:t>read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20">
                <a:latin typeface="Calibri"/>
                <a:cs typeface="Calibri"/>
              </a:rPr>
              <a:t>written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40">
                <a:latin typeface="Calibri"/>
                <a:cs typeface="Calibri"/>
              </a:rPr>
              <a:t>in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95">
                <a:latin typeface="Calibri"/>
                <a:cs typeface="Calibri"/>
              </a:rPr>
              <a:t>Java.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450" spc="345">
                <a:latin typeface="Calibri"/>
                <a:cs typeface="Calibri"/>
              </a:rPr>
              <a:t>We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80">
                <a:latin typeface="Calibri"/>
                <a:cs typeface="Calibri"/>
              </a:rPr>
              <a:t>will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25">
                <a:latin typeface="Calibri"/>
                <a:cs typeface="Calibri"/>
              </a:rPr>
              <a:t>cover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40">
                <a:latin typeface="Calibri"/>
                <a:cs typeface="Calibri"/>
              </a:rPr>
              <a:t>how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90">
                <a:latin typeface="Calibri"/>
                <a:cs typeface="Calibri"/>
              </a:rPr>
              <a:t>to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90">
                <a:latin typeface="Calibri"/>
                <a:cs typeface="Calibri"/>
              </a:rPr>
              <a:t>use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the</a:t>
            </a:r>
            <a:endParaRPr sz="2450">
              <a:latin typeface="Calibri"/>
              <a:cs typeface="Calibri"/>
            </a:endParaRPr>
          </a:p>
          <a:p>
            <a:pPr marL="12700" marR="33020">
              <a:lnSpc>
                <a:spcPct val="117300"/>
              </a:lnSpc>
              <a:spcBef>
                <a:spcPts val="75"/>
              </a:spcBef>
            </a:pPr>
            <a:r>
              <a:rPr dirty="0" sz="2450" spc="310" b="1">
                <a:latin typeface="Calibri"/>
                <a:cs typeface="Calibri"/>
              </a:rPr>
              <a:t>BufferedReader</a:t>
            </a:r>
            <a:r>
              <a:rPr dirty="0" sz="2450" spc="105" b="1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70" b="1">
                <a:latin typeface="Calibri"/>
                <a:cs typeface="Calibri"/>
              </a:rPr>
              <a:t>BufferedWriter </a:t>
            </a:r>
            <a:r>
              <a:rPr dirty="0" sz="2450" spc="240">
                <a:latin typeface="Calibri"/>
                <a:cs typeface="Calibri"/>
              </a:rPr>
              <a:t>classes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50">
                <a:latin typeface="Calibri"/>
                <a:cs typeface="Calibri"/>
              </a:rPr>
              <a:t>for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efﬁcient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90">
                <a:latin typeface="Calibri"/>
                <a:cs typeface="Calibri"/>
              </a:rPr>
              <a:t>reading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writing </a:t>
            </a:r>
            <a:r>
              <a:rPr dirty="0" sz="2450" spc="170">
                <a:latin typeface="Calibri"/>
                <a:cs typeface="Calibri"/>
              </a:rPr>
              <a:t>of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 spc="195">
                <a:latin typeface="Calibri"/>
                <a:cs typeface="Calibri"/>
              </a:rPr>
              <a:t>text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80">
                <a:latin typeface="Calibri"/>
                <a:cs typeface="Calibri"/>
              </a:rPr>
              <a:t>ﬁles.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45">
                <a:latin typeface="Calibri"/>
                <a:cs typeface="Calibri"/>
              </a:rPr>
              <a:t>We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80">
                <a:latin typeface="Calibri"/>
                <a:cs typeface="Calibri"/>
              </a:rPr>
              <a:t>will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20">
                <a:latin typeface="Calibri"/>
                <a:cs typeface="Calibri"/>
              </a:rPr>
              <a:t>also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discuss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40">
                <a:latin typeface="Calibri"/>
                <a:cs typeface="Calibri"/>
              </a:rPr>
              <a:t>how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 spc="165">
                <a:latin typeface="Calibri"/>
                <a:cs typeface="Calibri"/>
              </a:rPr>
              <a:t>to </a:t>
            </a:r>
            <a:r>
              <a:rPr dirty="0" sz="2450" spc="300">
                <a:latin typeface="Calibri"/>
                <a:cs typeface="Calibri"/>
              </a:rPr>
              <a:t>handle</a:t>
            </a:r>
            <a:r>
              <a:rPr dirty="0" sz="2450" spc="114">
                <a:latin typeface="Calibri"/>
                <a:cs typeface="Calibri"/>
              </a:rPr>
              <a:t> </a:t>
            </a:r>
            <a:r>
              <a:rPr dirty="0" sz="2450" spc="200">
                <a:latin typeface="Calibri"/>
                <a:cs typeface="Calibri"/>
              </a:rPr>
              <a:t>different</a:t>
            </a:r>
            <a:r>
              <a:rPr dirty="0" sz="2450" spc="114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character</a:t>
            </a:r>
            <a:r>
              <a:rPr dirty="0" sz="2450" spc="114">
                <a:latin typeface="Calibri"/>
                <a:cs typeface="Calibri"/>
              </a:rPr>
              <a:t> </a:t>
            </a:r>
            <a:r>
              <a:rPr dirty="0" sz="2450" spc="270">
                <a:latin typeface="Calibri"/>
                <a:cs typeface="Calibri"/>
              </a:rPr>
              <a:t>encodings.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2999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61842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05">
                <a:solidFill>
                  <a:srgbClr val="000000"/>
                </a:solidFill>
              </a:rPr>
              <a:t>Using</a:t>
            </a:r>
            <a:r>
              <a:rPr dirty="0" sz="4500" spc="-180">
                <a:solidFill>
                  <a:srgbClr val="000000"/>
                </a:solidFill>
              </a:rPr>
              <a:t> </a:t>
            </a:r>
            <a:r>
              <a:rPr dirty="0" sz="4500" spc="-75">
                <a:solidFill>
                  <a:srgbClr val="000000"/>
                </a:solidFill>
              </a:rPr>
              <a:t>Java</a:t>
            </a:r>
            <a:r>
              <a:rPr dirty="0" sz="4500" spc="-195">
                <a:solidFill>
                  <a:srgbClr val="000000"/>
                </a:solidFill>
              </a:rPr>
              <a:t> </a:t>
            </a:r>
            <a:r>
              <a:rPr dirty="0" sz="4500" spc="-10">
                <a:solidFill>
                  <a:srgbClr val="000000"/>
                </a:solidFill>
              </a:rPr>
              <a:t>Serialization</a:t>
            </a:r>
            <a:endParaRPr sz="4500"/>
          </a:p>
        </p:txBody>
      </p:sp>
      <p:sp>
        <p:nvSpPr>
          <p:cNvPr id="6" name="object 6" descr=""/>
          <p:cNvSpPr txBox="1"/>
          <p:nvPr/>
        </p:nvSpPr>
        <p:spPr>
          <a:xfrm>
            <a:off x="10553191" y="2864745"/>
            <a:ext cx="5774055" cy="34601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dirty="0" sz="2450" spc="290">
                <a:latin typeface="Calibri"/>
                <a:cs typeface="Calibri"/>
              </a:rPr>
              <a:t>Java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20">
                <a:latin typeface="Calibri"/>
                <a:cs typeface="Calibri"/>
              </a:rPr>
              <a:t>Serialization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65">
                <a:latin typeface="Calibri"/>
                <a:cs typeface="Calibri"/>
              </a:rPr>
              <a:t>mechanism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25">
                <a:latin typeface="Calibri"/>
                <a:cs typeface="Calibri"/>
              </a:rPr>
              <a:t>for </a:t>
            </a:r>
            <a:r>
              <a:rPr dirty="0" sz="2450" spc="275">
                <a:latin typeface="Calibri"/>
                <a:cs typeface="Calibri"/>
              </a:rPr>
              <a:t>converting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objects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15">
                <a:latin typeface="Calibri"/>
                <a:cs typeface="Calibri"/>
              </a:rPr>
              <a:t>into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stream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45">
                <a:latin typeface="Calibri"/>
                <a:cs typeface="Calibri"/>
              </a:rPr>
              <a:t>of </a:t>
            </a:r>
            <a:r>
              <a:rPr dirty="0" sz="2450" spc="245">
                <a:latin typeface="Calibri"/>
                <a:cs typeface="Calibri"/>
              </a:rPr>
              <a:t>bytes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that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40">
                <a:latin typeface="Calibri"/>
                <a:cs typeface="Calibri"/>
              </a:rPr>
              <a:t>can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be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65">
                <a:latin typeface="Calibri"/>
                <a:cs typeface="Calibri"/>
              </a:rPr>
              <a:t>saved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90">
                <a:latin typeface="Calibri"/>
                <a:cs typeface="Calibri"/>
              </a:rPr>
              <a:t>to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ﬁle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or </a:t>
            </a:r>
            <a:r>
              <a:rPr dirty="0" sz="2450" spc="254">
                <a:latin typeface="Calibri"/>
                <a:cs typeface="Calibri"/>
              </a:rPr>
              <a:t>transmitted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00">
                <a:latin typeface="Calibri"/>
                <a:cs typeface="Calibri"/>
              </a:rPr>
              <a:t>over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29">
                <a:latin typeface="Calibri"/>
                <a:cs typeface="Calibri"/>
              </a:rPr>
              <a:t>network.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45">
                <a:latin typeface="Calibri"/>
                <a:cs typeface="Calibri"/>
              </a:rPr>
              <a:t>We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60">
                <a:latin typeface="Calibri"/>
                <a:cs typeface="Calibri"/>
              </a:rPr>
              <a:t>will </a:t>
            </a:r>
            <a:r>
              <a:rPr dirty="0" sz="2450" spc="225">
                <a:latin typeface="Calibri"/>
                <a:cs typeface="Calibri"/>
              </a:rPr>
              <a:t>cover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 spc="340">
                <a:latin typeface="Calibri"/>
                <a:cs typeface="Calibri"/>
              </a:rPr>
              <a:t>how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90">
                <a:latin typeface="Calibri"/>
                <a:cs typeface="Calibri"/>
              </a:rPr>
              <a:t>to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90">
                <a:latin typeface="Calibri"/>
                <a:cs typeface="Calibri"/>
              </a:rPr>
              <a:t>use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the </a:t>
            </a:r>
            <a:r>
              <a:rPr dirty="0" sz="2450" spc="320" b="1">
                <a:latin typeface="Calibri"/>
                <a:cs typeface="Calibri"/>
              </a:rPr>
              <a:t>ObjectInputStream</a:t>
            </a:r>
            <a:r>
              <a:rPr dirty="0" sz="2450" spc="90" b="1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and </a:t>
            </a:r>
            <a:r>
              <a:rPr dirty="0" sz="2450" spc="325" b="1">
                <a:latin typeface="Calibri"/>
                <a:cs typeface="Calibri"/>
              </a:rPr>
              <a:t>ObjectOutputStream</a:t>
            </a:r>
            <a:r>
              <a:rPr dirty="0" sz="2450" spc="130" b="1">
                <a:latin typeface="Calibri"/>
                <a:cs typeface="Calibri"/>
              </a:rPr>
              <a:t> </a:t>
            </a:r>
            <a:r>
              <a:rPr dirty="0" sz="2450" spc="240">
                <a:latin typeface="Calibri"/>
                <a:cs typeface="Calibri"/>
              </a:rPr>
              <a:t>classes</a:t>
            </a:r>
            <a:r>
              <a:rPr dirty="0" sz="2450" spc="135">
                <a:latin typeface="Calibri"/>
                <a:cs typeface="Calibri"/>
              </a:rPr>
              <a:t> </a:t>
            </a:r>
            <a:r>
              <a:rPr dirty="0" sz="2450" spc="125">
                <a:latin typeface="Calibri"/>
                <a:cs typeface="Calibri"/>
              </a:rPr>
              <a:t>for </a:t>
            </a:r>
            <a:r>
              <a:rPr dirty="0" sz="2450" spc="204">
                <a:latin typeface="Calibri"/>
                <a:cs typeface="Calibri"/>
              </a:rPr>
              <a:t>serialization</a:t>
            </a:r>
            <a:r>
              <a:rPr dirty="0" sz="2450" spc="125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30">
                <a:latin typeface="Calibri"/>
                <a:cs typeface="Calibri"/>
              </a:rPr>
              <a:t> </a:t>
            </a:r>
            <a:r>
              <a:rPr dirty="0" sz="2450" spc="220">
                <a:latin typeface="Calibri"/>
                <a:cs typeface="Calibri"/>
              </a:rPr>
              <a:t>deserialization</a:t>
            </a:r>
            <a:r>
              <a:rPr dirty="0" sz="2450" spc="130">
                <a:latin typeface="Calibri"/>
                <a:cs typeface="Calibri"/>
              </a:rPr>
              <a:t> </a:t>
            </a:r>
            <a:r>
              <a:rPr dirty="0" sz="2450" spc="145">
                <a:latin typeface="Calibri"/>
                <a:cs typeface="Calibri"/>
              </a:rPr>
              <a:t>of </a:t>
            </a:r>
            <a:r>
              <a:rPr dirty="0" sz="2450" spc="200">
                <a:latin typeface="Calibri"/>
                <a:cs typeface="Calibri"/>
              </a:rPr>
              <a:t>objects.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21466" rIns="0" bIns="0" rtlCol="0" vert="horz">
            <a:spAutoFit/>
          </a:bodyPr>
          <a:lstStyle/>
          <a:p>
            <a:pPr marL="9636760">
              <a:lnSpc>
                <a:spcPct val="100000"/>
              </a:lnSpc>
              <a:spcBef>
                <a:spcPts val="125"/>
              </a:spcBef>
            </a:pPr>
            <a:r>
              <a:rPr dirty="0" spc="-35"/>
              <a:t>Working</a:t>
            </a:r>
            <a:r>
              <a:rPr dirty="0" spc="-95"/>
              <a:t> </a:t>
            </a:r>
            <a:r>
              <a:rPr dirty="0"/>
              <a:t>with</a:t>
            </a:r>
            <a:r>
              <a:rPr dirty="0" spc="-5"/>
              <a:t> </a:t>
            </a:r>
            <a:r>
              <a:rPr dirty="0"/>
              <a:t>Compressed</a:t>
            </a:r>
            <a:r>
              <a:rPr dirty="0" spc="-5"/>
              <a:t> </a:t>
            </a:r>
            <a:r>
              <a:rPr dirty="0" spc="-10"/>
              <a:t>Files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062202" y="3211427"/>
            <a:ext cx="5605780" cy="38411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dirty="0" sz="2450" spc="315">
                <a:solidFill>
                  <a:srgbClr val="FFFFFF"/>
                </a:solidFill>
                <a:latin typeface="Calibri"/>
                <a:cs typeface="Calibri"/>
              </a:rPr>
              <a:t>Compressed</a:t>
            </a:r>
            <a:r>
              <a:rPr dirty="0" sz="24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180">
                <a:solidFill>
                  <a:srgbClr val="FFFFFF"/>
                </a:solidFill>
                <a:latin typeface="Calibri"/>
                <a:cs typeface="Calibri"/>
              </a:rPr>
              <a:t>ﬁles,</a:t>
            </a:r>
            <a:r>
              <a:rPr dirty="0" sz="24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3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24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6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80" b="1">
                <a:solidFill>
                  <a:srgbClr val="FFFFFF"/>
                </a:solidFill>
                <a:latin typeface="Calibri"/>
                <a:cs typeface="Calibri"/>
              </a:rPr>
              <a:t>ZIP</a:t>
            </a:r>
            <a:r>
              <a:rPr dirty="0" sz="2450" spc="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50" spc="370" b="1">
                <a:solidFill>
                  <a:srgbClr val="FFFFFF"/>
                </a:solidFill>
                <a:latin typeface="Calibri"/>
                <a:cs typeface="Calibri"/>
              </a:rPr>
              <a:t>GZIP</a:t>
            </a:r>
            <a:r>
              <a:rPr dirty="0" sz="2450" spc="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180">
                <a:solidFill>
                  <a:srgbClr val="FFFFFF"/>
                </a:solidFill>
                <a:latin typeface="Calibri"/>
                <a:cs typeface="Calibri"/>
              </a:rPr>
              <a:t>ﬁles,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15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8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42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85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14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50" spc="250">
                <a:solidFill>
                  <a:srgbClr val="FFFFFF"/>
                </a:solidFill>
                <a:latin typeface="Calibri"/>
                <a:cs typeface="Calibri"/>
              </a:rPr>
              <a:t>storing</a:t>
            </a:r>
            <a:r>
              <a:rPr dirty="0" sz="245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5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70">
                <a:solidFill>
                  <a:srgbClr val="FFFFFF"/>
                </a:solidFill>
                <a:latin typeface="Calibri"/>
                <a:cs typeface="Calibri"/>
              </a:rPr>
              <a:t>transmitting</a:t>
            </a:r>
            <a:r>
              <a:rPr dirty="0" sz="245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45">
                <a:solidFill>
                  <a:srgbClr val="FFFFFF"/>
                </a:solidFill>
                <a:latin typeface="Calibri"/>
                <a:cs typeface="Calibri"/>
              </a:rPr>
              <a:t>large </a:t>
            </a:r>
            <a:r>
              <a:rPr dirty="0" sz="2450" spc="335">
                <a:solidFill>
                  <a:srgbClr val="FFFFFF"/>
                </a:solidFill>
                <a:latin typeface="Calibri"/>
                <a:cs typeface="Calibri"/>
              </a:rPr>
              <a:t>amounts</a:t>
            </a:r>
            <a:r>
              <a:rPr dirty="0" sz="245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17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04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4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18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25">
                <a:solidFill>
                  <a:srgbClr val="FFFFFF"/>
                </a:solidFill>
                <a:latin typeface="Calibri"/>
                <a:cs typeface="Calibri"/>
              </a:rPr>
              <a:t>cover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15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dirty="0" sz="2450" spc="19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5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9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7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85" b="1">
                <a:solidFill>
                  <a:srgbClr val="FFFFFF"/>
                </a:solidFill>
                <a:latin typeface="Calibri"/>
                <a:cs typeface="Calibri"/>
              </a:rPr>
              <a:t>ZipInputStream</a:t>
            </a:r>
            <a:r>
              <a:rPr dirty="0" sz="2450" spc="285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dirty="0" sz="2450" spc="295" b="1">
                <a:solidFill>
                  <a:srgbClr val="FFFFFF"/>
                </a:solidFill>
                <a:latin typeface="Calibri"/>
                <a:cs typeface="Calibri"/>
              </a:rPr>
              <a:t>ZipOutputStream</a:t>
            </a:r>
            <a:r>
              <a:rPr dirty="0" sz="2450" spc="295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dirty="0" sz="2450" spc="305" b="1">
                <a:solidFill>
                  <a:srgbClr val="FFFFFF"/>
                </a:solidFill>
                <a:latin typeface="Calibri"/>
                <a:cs typeface="Calibri"/>
              </a:rPr>
              <a:t>GZIPInputStream</a:t>
            </a:r>
            <a:r>
              <a:rPr dirty="0" sz="2450" spc="305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5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50" spc="340" b="1">
                <a:solidFill>
                  <a:srgbClr val="FFFFFF"/>
                </a:solidFill>
                <a:latin typeface="Calibri"/>
                <a:cs typeface="Calibri"/>
              </a:rPr>
              <a:t>GZIPOutputStream</a:t>
            </a:r>
            <a:r>
              <a:rPr dirty="0" sz="2450" spc="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dirty="0" sz="245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12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450" spc="30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dirty="0" sz="24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7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310">
                <a:solidFill>
                  <a:srgbClr val="FFFFFF"/>
                </a:solidFill>
                <a:latin typeface="Calibri"/>
                <a:cs typeface="Calibri"/>
              </a:rPr>
              <a:t>compressed</a:t>
            </a:r>
            <a:r>
              <a:rPr dirty="0" sz="24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Calibri"/>
                <a:cs typeface="Calibri"/>
              </a:rPr>
              <a:t>ﬁles</a:t>
            </a:r>
            <a:r>
              <a:rPr dirty="0" sz="24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21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50" spc="204">
                <a:solidFill>
                  <a:srgbClr val="FFFFFF"/>
                </a:solidFill>
                <a:latin typeface="Calibri"/>
                <a:cs typeface="Calibri"/>
              </a:rPr>
              <a:t>Java.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815725" y="-1436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-1436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750" spc="100">
                <a:solidFill>
                  <a:srgbClr val="000000"/>
                </a:solidFill>
              </a:rPr>
              <a:t>Conclusion</a:t>
            </a:r>
            <a:endParaRPr sz="8750"/>
          </a:p>
        </p:txBody>
      </p:sp>
      <p:sp>
        <p:nvSpPr>
          <p:cNvPr id="6" name="object 6" descr=""/>
          <p:cNvSpPr txBox="1"/>
          <p:nvPr/>
        </p:nvSpPr>
        <p:spPr>
          <a:xfrm>
            <a:off x="4257716" y="4736310"/>
            <a:ext cx="9763125" cy="192658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 indent="-635">
              <a:lnSpc>
                <a:spcPct val="102000"/>
              </a:lnSpc>
              <a:spcBef>
                <a:spcPts val="65"/>
              </a:spcBef>
            </a:pPr>
            <a:r>
              <a:rPr dirty="0" sz="2450" spc="220">
                <a:latin typeface="Calibri"/>
                <a:cs typeface="Calibri"/>
              </a:rPr>
              <a:t>File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20">
                <a:latin typeface="Calibri"/>
                <a:cs typeface="Calibri"/>
              </a:rPr>
              <a:t>handling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05">
                <a:latin typeface="Calibri"/>
                <a:cs typeface="Calibri"/>
              </a:rPr>
              <a:t>fundamental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part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of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90">
                <a:latin typeface="Calibri"/>
                <a:cs typeface="Calibri"/>
              </a:rPr>
              <a:t>Java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programming.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45">
                <a:latin typeface="Calibri"/>
                <a:cs typeface="Calibri"/>
              </a:rPr>
              <a:t>By </a:t>
            </a:r>
            <a:r>
              <a:rPr dirty="0" sz="2450" spc="300">
                <a:latin typeface="Calibri"/>
                <a:cs typeface="Calibri"/>
              </a:rPr>
              <a:t>mastering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the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65">
                <a:latin typeface="Calibri"/>
                <a:cs typeface="Calibri"/>
              </a:rPr>
              <a:t>best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practices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25">
                <a:latin typeface="Calibri"/>
                <a:cs typeface="Calibri"/>
              </a:rPr>
              <a:t>essential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techniques </a:t>
            </a:r>
            <a:r>
              <a:rPr dirty="0" sz="2450" spc="250">
                <a:latin typeface="Calibri"/>
                <a:cs typeface="Calibri"/>
              </a:rPr>
              <a:t>covered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40">
                <a:latin typeface="Calibri"/>
                <a:cs typeface="Calibri"/>
              </a:rPr>
              <a:t>in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25">
                <a:latin typeface="Calibri"/>
                <a:cs typeface="Calibri"/>
              </a:rPr>
              <a:t>this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25">
                <a:latin typeface="Calibri"/>
                <a:cs typeface="Calibri"/>
              </a:rPr>
              <a:t>presentation,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70">
                <a:latin typeface="Calibri"/>
                <a:cs typeface="Calibri"/>
              </a:rPr>
              <a:t>you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80">
                <a:latin typeface="Calibri"/>
                <a:cs typeface="Calibri"/>
              </a:rPr>
              <a:t>will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be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54">
                <a:latin typeface="Calibri"/>
                <a:cs typeface="Calibri"/>
              </a:rPr>
              <a:t>able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90">
                <a:latin typeface="Calibri"/>
                <a:cs typeface="Calibri"/>
              </a:rPr>
              <a:t>to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work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70">
                <a:latin typeface="Calibri"/>
                <a:cs typeface="Calibri"/>
              </a:rPr>
              <a:t>with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29">
                <a:latin typeface="Calibri"/>
                <a:cs typeface="Calibri"/>
              </a:rPr>
              <a:t>ﬁles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10">
                <a:latin typeface="Calibri"/>
                <a:cs typeface="Calibri"/>
              </a:rPr>
              <a:t>directories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40">
                <a:latin typeface="Calibri"/>
                <a:cs typeface="Calibri"/>
              </a:rPr>
              <a:t>in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20">
                <a:latin typeface="Calibri"/>
                <a:cs typeface="Calibri"/>
              </a:rPr>
              <a:t>professional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efﬁcient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85">
                <a:latin typeface="Calibri"/>
                <a:cs typeface="Calibri"/>
              </a:rPr>
              <a:t>manner.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15">
                <a:latin typeface="Calibri"/>
                <a:cs typeface="Calibri"/>
              </a:rPr>
              <a:t>Thank </a:t>
            </a:r>
            <a:r>
              <a:rPr dirty="0" sz="2450" spc="270">
                <a:latin typeface="Calibri"/>
                <a:cs typeface="Calibri"/>
              </a:rPr>
              <a:t>you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50">
                <a:latin typeface="Calibri"/>
                <a:cs typeface="Calibri"/>
              </a:rPr>
              <a:t>for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35">
                <a:latin typeface="Calibri"/>
                <a:cs typeface="Calibri"/>
              </a:rPr>
              <a:t>your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85">
                <a:latin typeface="Calibri"/>
                <a:cs typeface="Calibri"/>
              </a:rPr>
              <a:t>attention!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2023-10-07T09:49:12Z</dcterms:created>
  <dcterms:modified xsi:type="dcterms:W3CDTF">2023-10-07T09:49:12Z</dcterms:modified>
</cp:coreProperties>
</file>