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4"/>
  </p:handout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65" r:id="rId15"/>
    <p:sldId id="329" r:id="rId16"/>
    <p:sldId id="330" r:id="rId17"/>
    <p:sldId id="366" r:id="rId18"/>
    <p:sldId id="332" r:id="rId19"/>
    <p:sldId id="333" r:id="rId20"/>
    <p:sldId id="334" r:id="rId21"/>
    <p:sldId id="335" r:id="rId22"/>
    <p:sldId id="336" r:id="rId23"/>
    <p:sldId id="367" r:id="rId24"/>
    <p:sldId id="337" r:id="rId25"/>
    <p:sldId id="368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DE27D3-19A9-CF3E-2071-26577970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D8AD8-2CC3-A863-AFE2-2A07D9CC86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B09F-F54B-4694-963A-B8A5B793C920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05900-9F64-0374-3746-1F2CBB3C87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620E7-1ABF-16E3-5A8A-8B1DBCEE0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C2DD-747F-4B0E-9F17-7D70D5D939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2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4988170"/>
            <a:ext cx="12192000" cy="190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 hasCustomPrompt="1"/>
          </p:nvPr>
        </p:nvSpPr>
        <p:spPr>
          <a:xfrm>
            <a:off x="203199" y="1723292"/>
            <a:ext cx="11824677" cy="3001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Course Content</a:t>
            </a:r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 hasCustomPrompt="1"/>
          </p:nvPr>
        </p:nvSpPr>
        <p:spPr>
          <a:xfrm>
            <a:off x="304800" y="5181600"/>
            <a:ext cx="115824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 dirty="0"/>
              <a:t>Prepared By: </a:t>
            </a:r>
            <a:endParaRPr dirty="0"/>
          </a:p>
        </p:txBody>
      </p:sp>
      <p:sp>
        <p:nvSpPr>
          <p:cNvPr id="16" name="Google Shape;16;p8"/>
          <p:cNvSpPr/>
          <p:nvPr/>
        </p:nvSpPr>
        <p:spPr>
          <a:xfrm>
            <a:off x="1447799" y="0"/>
            <a:ext cx="9665677" cy="1447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Engineering Entrance Preparation Class</a:t>
            </a:r>
          </a:p>
        </p:txBody>
      </p:sp>
      <p:pic>
        <p:nvPicPr>
          <p:cNvPr id="1026" name="Picture 2" descr="May be an image of text that says 'TM Learnsic'">
            <a:extLst>
              <a:ext uri="{FF2B5EF4-FFF2-40B4-BE49-F238E27FC236}">
                <a16:creationId xmlns:a16="http://schemas.microsoft.com/office/drawing/2014/main" id="{0298B058-CB68-45EC-B00E-585CBA5CCD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1447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E5DB36-C35E-306C-4684-F02C65A9E0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2" y="193432"/>
            <a:ext cx="773724" cy="112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4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-26377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58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304800" y="1219203"/>
            <a:ext cx="11582400" cy="410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May be an image of text that says 'TM Learnsic'">
            <a:extLst>
              <a:ext uri="{FF2B5EF4-FFF2-40B4-BE49-F238E27FC236}">
                <a16:creationId xmlns:a16="http://schemas.microsoft.com/office/drawing/2014/main" id="{992A833B-AF52-4CA3-A9D2-ECAF65322F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9C9D5-7B95-805C-32AC-63DB0816F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-26377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58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663687" y="1165754"/>
            <a:ext cx="5049715" cy="410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May be an image of text that says 'TM Learnsic'">
            <a:extLst>
              <a:ext uri="{FF2B5EF4-FFF2-40B4-BE49-F238E27FC236}">
                <a16:creationId xmlns:a16="http://schemas.microsoft.com/office/drawing/2014/main" id="{992A833B-AF52-4CA3-A9D2-ECAF65322F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9C9D5-7B95-805C-32AC-63DB0816F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-26377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1158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304800" y="1208144"/>
            <a:ext cx="5049715" cy="4348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May be an image of text that says 'TM Learnsic'">
            <a:extLst>
              <a:ext uri="{FF2B5EF4-FFF2-40B4-BE49-F238E27FC236}">
                <a16:creationId xmlns:a16="http://schemas.microsoft.com/office/drawing/2014/main" id="{992A833B-AF52-4CA3-A9D2-ECAF65322F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9C9D5-7B95-805C-32AC-63DB0816F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7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-16982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304800" y="67322"/>
            <a:ext cx="1158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 hasCustomPrompt="1"/>
          </p:nvPr>
        </p:nvSpPr>
        <p:spPr>
          <a:xfrm>
            <a:off x="304800" y="2798998"/>
            <a:ext cx="11582400" cy="972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Breakdown</a:t>
            </a:r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May be an image of text that says 'TM Learnsic'">
            <a:extLst>
              <a:ext uri="{FF2B5EF4-FFF2-40B4-BE49-F238E27FC236}">
                <a16:creationId xmlns:a16="http://schemas.microsoft.com/office/drawing/2014/main" id="{992A833B-AF52-4CA3-A9D2-ECAF65322F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9C9D5-7B95-805C-32AC-63DB0816F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7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-26377"/>
            <a:ext cx="12192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 hasCustomPrompt="1"/>
          </p:nvPr>
        </p:nvSpPr>
        <p:spPr>
          <a:xfrm>
            <a:off x="304800" y="76200"/>
            <a:ext cx="1158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Unsolved MCQs</a:t>
            </a:r>
            <a:endParaRPr dirty="0"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 hasCustomPrompt="1"/>
          </p:nvPr>
        </p:nvSpPr>
        <p:spPr>
          <a:xfrm>
            <a:off x="304800" y="1219203"/>
            <a:ext cx="11582400" cy="410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dirty="0"/>
              <a:t>MCQs for practice</a:t>
            </a:r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May be an image of text that says 'TM Learnsic'">
            <a:extLst>
              <a:ext uri="{FF2B5EF4-FFF2-40B4-BE49-F238E27FC236}">
                <a16:creationId xmlns:a16="http://schemas.microsoft.com/office/drawing/2014/main" id="{992A833B-AF52-4CA3-A9D2-ECAF65322F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9C9D5-7B95-805C-32AC-63DB0816F4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 descr="May be an image of text that says 'TM Learnsic'">
            <a:extLst>
              <a:ext uri="{FF2B5EF4-FFF2-40B4-BE49-F238E27FC236}">
                <a16:creationId xmlns:a16="http://schemas.microsoft.com/office/drawing/2014/main" id="{CB210802-E268-D4B1-DB4F-1040133894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529F3-070F-A8A1-46A5-35F6C6F778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  <p:sp>
        <p:nvSpPr>
          <p:cNvPr id="16" name="Google Shape;26;p9">
            <a:extLst>
              <a:ext uri="{FF2B5EF4-FFF2-40B4-BE49-F238E27FC236}">
                <a16:creationId xmlns:a16="http://schemas.microsoft.com/office/drawing/2014/main" id="{78DD14A9-9C52-C3B1-0263-E8D4FF4594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ay be an image of text that says 'TM Learnsic'">
            <a:extLst>
              <a:ext uri="{FF2B5EF4-FFF2-40B4-BE49-F238E27FC236}">
                <a16:creationId xmlns:a16="http://schemas.microsoft.com/office/drawing/2014/main" id="{B1418EDE-DBFC-C653-42F1-C4E027E190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8" b="34204"/>
          <a:stretch/>
        </p:blipFill>
        <p:spPr bwMode="auto">
          <a:xfrm>
            <a:off x="10946912" y="6466913"/>
            <a:ext cx="940288" cy="31488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3DA4F-8432-0974-519C-96EC03721F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709" y="5476008"/>
            <a:ext cx="592693" cy="865574"/>
          </a:xfrm>
          <a:prstGeom prst="rect">
            <a:avLst/>
          </a:prstGeom>
        </p:spPr>
      </p:pic>
      <p:sp>
        <p:nvSpPr>
          <p:cNvPr id="13" name="Google Shape;26;p9">
            <a:extLst>
              <a:ext uri="{FF2B5EF4-FFF2-40B4-BE49-F238E27FC236}">
                <a16:creationId xmlns:a16="http://schemas.microsoft.com/office/drawing/2014/main" id="{9CAA949D-6FBA-EB3B-7E40-99B45DA660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95693" y="6492875"/>
            <a:ext cx="12192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9393FBF-0316-4C56-93B6-117B346FE923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237ED48-D7A6-4BF9-8A31-7449AB4D9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7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6" r:id="rId4"/>
    <p:sldLayoutId id="2147483667" r:id="rId5"/>
    <p:sldLayoutId id="2147483668" r:id="rId6"/>
    <p:sldLayoutId id="2147483663" r:id="rId7"/>
    <p:sldLayoutId id="2147483664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0FB4-D8C4-4210-B267-BD503BE9B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Properties of triangle 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6581F-5E49-4DB9-A5BD-346389A18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>
                <a:solidFill>
                  <a:srgbClr val="FFFF00"/>
                </a:solidFill>
              </a:rPr>
              <a:t>Subash</a:t>
            </a:r>
            <a:r>
              <a:rPr lang="en-US" sz="7200" b="1" dirty="0" smtClean="0">
                <a:solidFill>
                  <a:srgbClr val="FFFF00"/>
                </a:solidFill>
              </a:rPr>
              <a:t> </a:t>
            </a:r>
            <a:r>
              <a:rPr lang="en-US" sz="7200" b="1" dirty="0" err="1" smtClean="0">
                <a:solidFill>
                  <a:srgbClr val="FFFF00"/>
                </a:solidFill>
              </a:rPr>
              <a:t>Regmi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9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Projection law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a </a:t>
            </a:r>
            <a:r>
              <a:rPr lang="en-US" sz="7200" b="1" dirty="0" err="1" smtClean="0"/>
              <a:t>cosB</a:t>
            </a:r>
            <a:r>
              <a:rPr lang="en-US" sz="7200" b="1" dirty="0" smtClean="0"/>
              <a:t>+ b </a:t>
            </a:r>
            <a:r>
              <a:rPr lang="en-US" sz="7200" b="1" dirty="0" err="1" smtClean="0"/>
              <a:t>cos</a:t>
            </a:r>
            <a:r>
              <a:rPr lang="en-US" sz="7200" b="1" dirty="0" smtClean="0"/>
              <a:t> A = c</a:t>
            </a:r>
          </a:p>
          <a:p>
            <a:r>
              <a:rPr lang="en-US" sz="7200" b="1" dirty="0" smtClean="0"/>
              <a:t>c </a:t>
            </a:r>
            <a:r>
              <a:rPr lang="en-US" sz="7200" b="1" dirty="0" err="1" smtClean="0"/>
              <a:t>cosA</a:t>
            </a:r>
            <a:r>
              <a:rPr lang="en-US" sz="7200" b="1" dirty="0" smtClean="0"/>
              <a:t> + a </a:t>
            </a:r>
            <a:r>
              <a:rPr lang="en-US" sz="7200" b="1" dirty="0" err="1" smtClean="0"/>
              <a:t>cosC</a:t>
            </a:r>
            <a:r>
              <a:rPr lang="en-US" sz="7200" b="1" dirty="0" smtClean="0"/>
              <a:t> = b</a:t>
            </a:r>
          </a:p>
          <a:p>
            <a:r>
              <a:rPr lang="en-US" sz="7200" b="1" dirty="0" smtClean="0"/>
              <a:t>b </a:t>
            </a:r>
            <a:r>
              <a:rPr lang="en-US" sz="7200" b="1" dirty="0" err="1" smtClean="0"/>
              <a:t>cos</a:t>
            </a:r>
            <a:r>
              <a:rPr lang="en-US" sz="7200" b="1" dirty="0" smtClean="0"/>
              <a:t> C + c </a:t>
            </a:r>
            <a:r>
              <a:rPr lang="en-US" sz="7200" b="1" dirty="0" err="1" smtClean="0"/>
              <a:t>cos</a:t>
            </a:r>
            <a:r>
              <a:rPr lang="en-US" sz="7200" b="1" dirty="0" smtClean="0"/>
              <a:t> B = a 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737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Tangent  law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 tan ( B – C)/2 = ( b-c/b+ c) cot A/2</a:t>
            </a:r>
          </a:p>
          <a:p>
            <a:r>
              <a:rPr lang="en-US" sz="6000" b="1" dirty="0" smtClean="0"/>
              <a:t> tan (C-A)/2 = ( c-a/c+ a) cot B/2</a:t>
            </a:r>
          </a:p>
          <a:p>
            <a:r>
              <a:rPr lang="en-US" sz="6000" b="1" dirty="0" smtClean="0"/>
              <a:t> tan (A-B) /2   = ( a-b/</a:t>
            </a:r>
            <a:r>
              <a:rPr lang="en-US" sz="6000" b="1" dirty="0" err="1" smtClean="0"/>
              <a:t>a+b</a:t>
            </a:r>
            <a:r>
              <a:rPr lang="en-US" sz="6000" b="1" dirty="0" smtClean="0"/>
              <a:t>) cot C/2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4527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Circles associated to a triangle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sz="4300" b="1" dirty="0" smtClean="0"/>
              <a:t>circum circle : circle passing through the vertices of a triangle is circum circle and its radius is circum radius</a:t>
            </a:r>
          </a:p>
          <a:p>
            <a:r>
              <a:rPr lang="en-US" sz="4300" b="1" dirty="0" smtClean="0"/>
              <a:t> circum center : point of intersection of the right bisector of sides of a triangle.</a:t>
            </a:r>
          </a:p>
          <a:p>
            <a:r>
              <a:rPr lang="en-US" sz="4300" b="1" dirty="0" smtClean="0"/>
              <a:t> in- circle : circle which is inscribed in a triangle and which touches  the sides of a triangle internally and the point of intersection of the internal bisector of the angles of a triangle is in center.</a:t>
            </a:r>
            <a:endParaRPr 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107110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Formula of in -radius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/>
              <a:t>r = ∆/(s-a)</a:t>
            </a:r>
          </a:p>
          <a:p>
            <a:r>
              <a:rPr lang="en-US" sz="6600" b="1" dirty="0" smtClean="0"/>
              <a:t> r = 4R </a:t>
            </a:r>
            <a:r>
              <a:rPr lang="en-US" sz="6600" b="1" dirty="0" err="1" smtClean="0"/>
              <a:t>sinA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sinB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sinC</a:t>
            </a:r>
            <a:r>
              <a:rPr lang="en-US" sz="6600" b="1" dirty="0" smtClean="0"/>
              <a:t>/2</a:t>
            </a:r>
          </a:p>
          <a:p>
            <a:r>
              <a:rPr lang="en-US" sz="6600" b="1" dirty="0" smtClean="0"/>
              <a:t> r = (s-a) </a:t>
            </a:r>
            <a:r>
              <a:rPr lang="en-US" sz="6600" b="1" dirty="0" err="1" smtClean="0"/>
              <a:t>tanA</a:t>
            </a:r>
            <a:r>
              <a:rPr lang="en-US" sz="6600" b="1" dirty="0" smtClean="0"/>
              <a:t>/2 = (s-b) </a:t>
            </a:r>
            <a:r>
              <a:rPr lang="en-US" sz="6600" b="1" dirty="0" err="1" smtClean="0"/>
              <a:t>tanB</a:t>
            </a:r>
            <a:r>
              <a:rPr lang="en-US" sz="6600" b="1" dirty="0" smtClean="0"/>
              <a:t>/2 = (s-c) </a:t>
            </a:r>
            <a:r>
              <a:rPr lang="en-US" sz="6600" b="1" dirty="0" err="1" smtClean="0"/>
              <a:t>tanC</a:t>
            </a:r>
            <a:r>
              <a:rPr lang="en-US" sz="6600" b="1" dirty="0" smtClean="0"/>
              <a:t>/2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0276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reaFormula 2.jp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85739"/>
            <a:ext cx="12192000" cy="648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EX- CRIBED CIRCLE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 dirty="0" smtClean="0"/>
              <a:t>The circle which touches only one side of a triangle and other two produced sides of a triangle is ex- </a:t>
            </a:r>
            <a:r>
              <a:rPr lang="en-US" sz="6000" b="1" dirty="0" err="1" smtClean="0"/>
              <a:t>cribed</a:t>
            </a:r>
            <a:r>
              <a:rPr lang="en-US" sz="6000" b="1" dirty="0" smtClean="0"/>
              <a:t>  circle.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86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Formula of ex- radius r₁- radius opposite to angle A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63" y="1163785"/>
            <a:ext cx="11582400" cy="4100143"/>
          </a:xfrm>
        </p:spPr>
        <p:txBody>
          <a:bodyPr>
            <a:normAutofit lnSpcReduction="10000"/>
          </a:bodyPr>
          <a:lstStyle/>
          <a:p>
            <a:r>
              <a:rPr lang="en-US" sz="6600" b="1" dirty="0" smtClean="0"/>
              <a:t>r</a:t>
            </a:r>
            <a:r>
              <a:rPr lang="en-US" sz="6600" b="1" dirty="0" smtClean="0">
                <a:latin typeface="Calibri"/>
                <a:cs typeface="Calibri"/>
              </a:rPr>
              <a:t>₁</a:t>
            </a:r>
            <a:r>
              <a:rPr lang="en-US" sz="6600" b="1" dirty="0" smtClean="0"/>
              <a:t> = ∆/(s-a)</a:t>
            </a:r>
          </a:p>
          <a:p>
            <a:r>
              <a:rPr lang="en-US" sz="6600" b="1" dirty="0" smtClean="0"/>
              <a:t> r</a:t>
            </a:r>
            <a:r>
              <a:rPr lang="en-US" sz="6600" b="1" dirty="0" smtClean="0">
                <a:latin typeface="Calibri"/>
                <a:cs typeface="Calibri"/>
              </a:rPr>
              <a:t>₁</a:t>
            </a:r>
            <a:r>
              <a:rPr lang="en-US" sz="6600" b="1" dirty="0" smtClean="0"/>
              <a:t> = 4R </a:t>
            </a:r>
            <a:r>
              <a:rPr lang="en-US" sz="6600" b="1" dirty="0" err="1" smtClean="0"/>
              <a:t>sinA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sinB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sinC</a:t>
            </a:r>
            <a:r>
              <a:rPr lang="en-US" sz="6600" b="1" dirty="0" smtClean="0"/>
              <a:t>/2</a:t>
            </a:r>
          </a:p>
          <a:p>
            <a:r>
              <a:rPr lang="en-US" sz="6600" b="1" dirty="0" smtClean="0"/>
              <a:t> r</a:t>
            </a:r>
            <a:r>
              <a:rPr lang="en-US" sz="6600" b="1" dirty="0" smtClean="0">
                <a:latin typeface="Calibri"/>
                <a:cs typeface="Calibri"/>
              </a:rPr>
              <a:t>₁</a:t>
            </a:r>
            <a:r>
              <a:rPr lang="en-US" sz="6600" b="1" dirty="0" smtClean="0"/>
              <a:t> = s </a:t>
            </a:r>
            <a:r>
              <a:rPr lang="en-US" sz="6600" b="1" dirty="0" err="1" smtClean="0"/>
              <a:t>tanA</a:t>
            </a:r>
            <a:r>
              <a:rPr lang="en-US" sz="6600" b="1" dirty="0" smtClean="0"/>
              <a:t>/2</a:t>
            </a:r>
          </a:p>
          <a:p>
            <a:r>
              <a:rPr lang="en-US" sz="6600" b="1" dirty="0" smtClean="0"/>
              <a:t> r</a:t>
            </a:r>
            <a:r>
              <a:rPr lang="en-US" sz="6600" b="1" dirty="0" smtClean="0">
                <a:latin typeface="Calibri"/>
                <a:cs typeface="Calibri"/>
              </a:rPr>
              <a:t>₁ = 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secA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cosB</a:t>
            </a:r>
            <a:r>
              <a:rPr lang="en-US" sz="6600" b="1" dirty="0" smtClean="0"/>
              <a:t>/2 </a:t>
            </a:r>
            <a:r>
              <a:rPr lang="en-US" sz="6600" b="1" dirty="0" err="1" smtClean="0"/>
              <a:t>cosC</a:t>
            </a:r>
            <a:r>
              <a:rPr lang="en-US" sz="6600" b="1" dirty="0" smtClean="0"/>
              <a:t>/2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13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032c6e1-d548-4113-8c50-b2bae4dbb551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868364"/>
            <a:ext cx="12192000" cy="528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221673"/>
            <a:ext cx="11582400" cy="509767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Now, let us consider the second set of relations. In  ΔAFI , we’ll have  r</a:t>
            </a:r>
            <a:r>
              <a:rPr lang="en-US" sz="3600" b="1" dirty="0" smtClean="0">
                <a:latin typeface="Calibri"/>
                <a:cs typeface="Calibri"/>
              </a:rPr>
              <a:t>₁</a:t>
            </a:r>
            <a:r>
              <a:rPr lang="en-US" sz="3600" b="1" dirty="0" smtClean="0"/>
              <a:t>=</a:t>
            </a:r>
            <a:r>
              <a:rPr lang="en-US" sz="3600" b="1" dirty="0" err="1" smtClean="0"/>
              <a:t>AFtanA</a:t>
            </a:r>
            <a:r>
              <a:rPr lang="en-US" sz="3600" b="1" dirty="0" smtClean="0"/>
              <a:t>/2 . We need to prove that </a:t>
            </a:r>
            <a:r>
              <a:rPr lang="en-US" sz="3600" b="1" i="1" dirty="0" smtClean="0"/>
              <a:t>AF</a:t>
            </a:r>
            <a:r>
              <a:rPr lang="en-US" sz="3600" b="1" dirty="0" smtClean="0"/>
              <a:t> = </a:t>
            </a:r>
            <a:r>
              <a:rPr lang="en-US" sz="3600" b="1" i="1" dirty="0" smtClean="0"/>
              <a:t>s</a:t>
            </a:r>
            <a:r>
              <a:rPr lang="en-US" sz="3600" b="1" dirty="0" smtClean="0"/>
              <a:t>. To that end;</a:t>
            </a:r>
          </a:p>
          <a:p>
            <a:pPr>
              <a:buNone/>
            </a:pPr>
            <a:r>
              <a:rPr lang="en-US" sz="3600" b="1" dirty="0" smtClean="0"/>
              <a:t>AF = ½ ( AF + AE) = ½ (AB+BF+AC+CE)</a:t>
            </a:r>
          </a:p>
          <a:p>
            <a:pPr>
              <a:buNone/>
            </a:pPr>
            <a:r>
              <a:rPr lang="en-US" sz="3600" b="1" dirty="0" smtClean="0"/>
              <a:t>      =1/2 (AB+BD+AC+DC)</a:t>
            </a:r>
          </a:p>
          <a:p>
            <a:pPr>
              <a:buNone/>
            </a:pPr>
            <a:r>
              <a:rPr lang="en-US" sz="3600" b="1" dirty="0" smtClean="0"/>
              <a:t>      = ½ (AB+ BC+ CA) = s</a:t>
            </a:r>
          </a:p>
          <a:p>
            <a:pPr>
              <a:buNone/>
            </a:pPr>
            <a:r>
              <a:rPr lang="en-US" sz="3600" b="1" dirty="0" smtClean="0"/>
              <a:t>So, r</a:t>
            </a:r>
            <a:r>
              <a:rPr lang="en-US" sz="3600" b="1" dirty="0" smtClean="0">
                <a:latin typeface="Calibri"/>
                <a:cs typeface="Calibri"/>
              </a:rPr>
              <a:t>₁ = s </a:t>
            </a:r>
            <a:r>
              <a:rPr lang="en-US" sz="3600" b="1" dirty="0" err="1" smtClean="0">
                <a:latin typeface="Calibri"/>
                <a:cs typeface="Calibri"/>
              </a:rPr>
              <a:t>tanA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endParaRPr lang="en-US" sz="3600" b="1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4101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382" y="0"/>
            <a:ext cx="11582400" cy="4986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we note from  ΔI</a:t>
            </a:r>
            <a:r>
              <a:rPr lang="en-US" sz="2000" b="1" dirty="0" smtClean="0">
                <a:latin typeface="Calibri"/>
                <a:cs typeface="Calibri"/>
              </a:rPr>
              <a:t>₁</a:t>
            </a:r>
            <a:r>
              <a:rPr lang="en-US" sz="2000" b="1" dirty="0" smtClean="0"/>
              <a:t>BD and  ΔI</a:t>
            </a:r>
            <a:r>
              <a:rPr lang="en-US" sz="2000" b="1" dirty="0" smtClean="0">
                <a:latin typeface="Calibri"/>
                <a:cs typeface="Calibri"/>
              </a:rPr>
              <a:t>₁</a:t>
            </a:r>
            <a:r>
              <a:rPr lang="en-US" sz="2000" b="1" dirty="0" smtClean="0"/>
              <a:t>CD  that</a:t>
            </a:r>
          </a:p>
          <a:p>
            <a:pPr>
              <a:buNone/>
            </a:pPr>
            <a:r>
              <a:rPr lang="en-US" sz="2000" b="1" dirty="0" smtClean="0"/>
              <a:t>BD=</a:t>
            </a:r>
            <a:r>
              <a:rPr lang="en-US" sz="2000" b="1" dirty="0" err="1" smtClean="0"/>
              <a:t>r</a:t>
            </a:r>
            <a:r>
              <a:rPr lang="en-US" sz="2000" b="1" dirty="0" err="1" smtClean="0">
                <a:latin typeface="Calibri"/>
                <a:cs typeface="Calibri"/>
              </a:rPr>
              <a:t>₁</a:t>
            </a:r>
            <a:r>
              <a:rPr lang="en-US" sz="2000" b="1" dirty="0" err="1" smtClean="0"/>
              <a:t>tanB</a:t>
            </a:r>
            <a:r>
              <a:rPr lang="en-US" sz="2000" b="1" dirty="0" smtClean="0"/>
              <a:t>/2,DC=</a:t>
            </a:r>
            <a:r>
              <a:rPr lang="en-US" sz="2000" b="1" dirty="0" err="1" smtClean="0"/>
              <a:t>r</a:t>
            </a:r>
            <a:r>
              <a:rPr lang="en-US" sz="2000" b="1" dirty="0" err="1" smtClean="0">
                <a:latin typeface="Calibri"/>
                <a:cs typeface="Calibri"/>
              </a:rPr>
              <a:t>₁</a:t>
            </a:r>
            <a:r>
              <a:rPr lang="en-US" sz="2000" b="1" dirty="0" err="1" smtClean="0"/>
              <a:t>tanC</a:t>
            </a:r>
            <a:r>
              <a:rPr lang="en-US" sz="2000" b="1" dirty="0" smtClean="0"/>
              <a:t>/2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smtClean="0"/>
              <a:t>BD+DC=BC=a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= </a:t>
            </a:r>
            <a:r>
              <a:rPr lang="en-US" sz="2000" b="1" dirty="0" err="1" smtClean="0"/>
              <a:t>acosB</a:t>
            </a:r>
            <a:r>
              <a:rPr lang="en-US" sz="2000" b="1" dirty="0" smtClean="0"/>
              <a:t>/2 </a:t>
            </a:r>
            <a:r>
              <a:rPr lang="en-US" sz="2000" b="1" dirty="0" err="1" smtClean="0"/>
              <a:t>cosC</a:t>
            </a:r>
            <a:r>
              <a:rPr lang="en-US" sz="2000" b="1" dirty="0" smtClean="0"/>
              <a:t>/2  /{</a:t>
            </a:r>
            <a:r>
              <a:rPr lang="en-US" sz="2000" b="1" dirty="0" err="1" smtClean="0"/>
              <a:t>cosA</a:t>
            </a:r>
            <a:r>
              <a:rPr lang="en-US" sz="2000" b="1" dirty="0" smtClean="0"/>
              <a:t>/2}</a:t>
            </a:r>
          </a:p>
          <a:p>
            <a:pPr>
              <a:buNone/>
            </a:pPr>
            <a:r>
              <a:rPr lang="en-US" sz="2000" b="1" dirty="0" smtClean="0"/>
              <a:t>     =</a:t>
            </a:r>
            <a:r>
              <a:rPr lang="en-US" sz="2000" b="1" dirty="0" smtClean="0"/>
              <a:t>4RsinA/2sinB/2sinC/2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7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8" y="76200"/>
            <a:ext cx="11554691" cy="914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Introduction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5400" b="1" dirty="0" smtClean="0"/>
              <a:t>Perimeter of triangle = sum of all sides</a:t>
            </a:r>
          </a:p>
          <a:p>
            <a:pPr>
              <a:buFont typeface="Wingdings" pitchFamily="2" charset="2"/>
              <a:buChar char="§"/>
            </a:pPr>
            <a:r>
              <a:rPr lang="en-US" sz="5400" b="1" dirty="0" smtClean="0"/>
              <a:t> semi perimeter= sum of all sides / 2</a:t>
            </a:r>
          </a:p>
          <a:p>
            <a:pPr>
              <a:buFont typeface="Wingdings" pitchFamily="2" charset="2"/>
              <a:buChar char="§"/>
            </a:pPr>
            <a:r>
              <a:rPr lang="en-US" sz="5400" b="1" dirty="0" smtClean="0"/>
              <a:t> ∆ = </a:t>
            </a:r>
            <a:r>
              <a:rPr lang="en-US" sz="5400" b="1" dirty="0" err="1" smtClean="0"/>
              <a:t>abc</a:t>
            </a:r>
            <a:r>
              <a:rPr lang="en-US" sz="5400" b="1" dirty="0" smtClean="0"/>
              <a:t>/ 4R</a:t>
            </a:r>
          </a:p>
          <a:p>
            <a:pPr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338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Formula of ex- radius r₂- radius opposite to angle B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 smtClean="0"/>
              <a:t>r</a:t>
            </a:r>
            <a:r>
              <a:rPr lang="en-US" sz="5400" b="1" dirty="0" smtClean="0">
                <a:latin typeface="Calibri"/>
                <a:cs typeface="Calibri"/>
              </a:rPr>
              <a:t>₂</a:t>
            </a:r>
            <a:r>
              <a:rPr lang="en-US" sz="5400" b="1" dirty="0" smtClean="0"/>
              <a:t> = ∆/(s-b)</a:t>
            </a:r>
          </a:p>
          <a:p>
            <a:r>
              <a:rPr lang="en-US" sz="5400" b="1" dirty="0" smtClean="0"/>
              <a:t> r</a:t>
            </a:r>
            <a:r>
              <a:rPr lang="en-US" sz="5400" b="1" dirty="0" smtClean="0">
                <a:latin typeface="Calibri"/>
                <a:cs typeface="Calibri"/>
              </a:rPr>
              <a:t>₂</a:t>
            </a:r>
            <a:r>
              <a:rPr lang="en-US" sz="5400" b="1" dirty="0" smtClean="0"/>
              <a:t> = 4R </a:t>
            </a:r>
            <a:r>
              <a:rPr lang="en-US" sz="5400" b="1" dirty="0" err="1" smtClean="0"/>
              <a:t>cosA</a:t>
            </a:r>
            <a:r>
              <a:rPr lang="en-US" sz="5400" b="1" dirty="0" smtClean="0"/>
              <a:t>/2 </a:t>
            </a:r>
            <a:r>
              <a:rPr lang="en-US" sz="5400" b="1" dirty="0" err="1" smtClean="0"/>
              <a:t>sinB</a:t>
            </a:r>
            <a:r>
              <a:rPr lang="en-US" sz="5400" b="1" dirty="0" smtClean="0"/>
              <a:t>/2 </a:t>
            </a:r>
            <a:r>
              <a:rPr lang="en-US" sz="5400" b="1" dirty="0" err="1" smtClean="0"/>
              <a:t>cosC</a:t>
            </a:r>
            <a:r>
              <a:rPr lang="en-US" sz="5400" b="1" dirty="0" smtClean="0"/>
              <a:t>/2</a:t>
            </a:r>
          </a:p>
          <a:p>
            <a:r>
              <a:rPr lang="en-US" sz="5400" b="1" dirty="0" smtClean="0"/>
              <a:t> r</a:t>
            </a:r>
            <a:r>
              <a:rPr lang="en-US" sz="5400" b="1" dirty="0" smtClean="0">
                <a:latin typeface="Calibri"/>
                <a:cs typeface="Calibri"/>
              </a:rPr>
              <a:t>₂</a:t>
            </a:r>
            <a:r>
              <a:rPr lang="en-US" sz="5400" b="1" dirty="0" smtClean="0"/>
              <a:t> = s </a:t>
            </a:r>
            <a:r>
              <a:rPr lang="en-US" sz="5400" b="1" dirty="0" err="1" smtClean="0"/>
              <a:t>tanB</a:t>
            </a:r>
            <a:r>
              <a:rPr lang="en-US" sz="5400" b="1" dirty="0" smtClean="0"/>
              <a:t>/2</a:t>
            </a:r>
          </a:p>
          <a:p>
            <a:r>
              <a:rPr lang="en-US" sz="5400" b="1" dirty="0" smtClean="0"/>
              <a:t> r</a:t>
            </a:r>
            <a:r>
              <a:rPr lang="en-US" sz="5400" b="1" dirty="0" smtClean="0">
                <a:latin typeface="Calibri"/>
                <a:cs typeface="Calibri"/>
              </a:rPr>
              <a:t>₂ = b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cosA</a:t>
            </a:r>
            <a:r>
              <a:rPr lang="en-US" sz="5400" b="1" dirty="0" smtClean="0"/>
              <a:t>/2 </a:t>
            </a:r>
            <a:r>
              <a:rPr lang="en-US" sz="5400" b="1" dirty="0" err="1" smtClean="0"/>
              <a:t>secB</a:t>
            </a:r>
            <a:r>
              <a:rPr lang="en-US" sz="5400" b="1" dirty="0" smtClean="0"/>
              <a:t>/2 </a:t>
            </a:r>
            <a:r>
              <a:rPr lang="en-US" sz="5400" b="1" dirty="0" err="1" smtClean="0"/>
              <a:t>cosC</a:t>
            </a:r>
            <a:r>
              <a:rPr lang="en-US" sz="5400" b="1" dirty="0" smtClean="0"/>
              <a:t>/2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2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Formula of ex- radius r₃- radius opposite to angle C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1" dirty="0" smtClean="0"/>
              <a:t>r</a:t>
            </a:r>
            <a:r>
              <a:rPr lang="en-US" sz="6000" b="1" dirty="0" smtClean="0">
                <a:latin typeface="Calibri"/>
                <a:cs typeface="Calibri"/>
              </a:rPr>
              <a:t>₃</a:t>
            </a:r>
            <a:r>
              <a:rPr lang="en-US" sz="6000" b="1" dirty="0" smtClean="0"/>
              <a:t> = ∆/(s-c)</a:t>
            </a:r>
          </a:p>
          <a:p>
            <a:r>
              <a:rPr lang="en-US" sz="6000" b="1" dirty="0" smtClean="0"/>
              <a:t> r</a:t>
            </a:r>
            <a:r>
              <a:rPr lang="en-US" sz="6000" b="1" dirty="0" smtClean="0">
                <a:latin typeface="Calibri"/>
                <a:cs typeface="Calibri"/>
              </a:rPr>
              <a:t>₃</a:t>
            </a:r>
            <a:r>
              <a:rPr lang="en-US" sz="6000" b="1" dirty="0" smtClean="0"/>
              <a:t> = 4R </a:t>
            </a:r>
            <a:r>
              <a:rPr lang="en-US" sz="6000" b="1" dirty="0" err="1" smtClean="0"/>
              <a:t>cosA</a:t>
            </a:r>
            <a:r>
              <a:rPr lang="en-US" sz="6000" b="1" dirty="0" smtClean="0"/>
              <a:t>/2 </a:t>
            </a:r>
            <a:r>
              <a:rPr lang="en-US" sz="6000" b="1" dirty="0" err="1" smtClean="0"/>
              <a:t>cosB</a:t>
            </a:r>
            <a:r>
              <a:rPr lang="en-US" sz="6000" b="1" dirty="0" smtClean="0"/>
              <a:t>/2 </a:t>
            </a:r>
            <a:r>
              <a:rPr lang="en-US" sz="6000" b="1" dirty="0" err="1" smtClean="0"/>
              <a:t>sinC</a:t>
            </a:r>
            <a:r>
              <a:rPr lang="en-US" sz="6000" b="1" dirty="0" smtClean="0"/>
              <a:t>/2</a:t>
            </a:r>
          </a:p>
          <a:p>
            <a:r>
              <a:rPr lang="en-US" sz="6000" b="1" dirty="0" smtClean="0"/>
              <a:t> r</a:t>
            </a:r>
            <a:r>
              <a:rPr lang="en-US" sz="6000" b="1" dirty="0" smtClean="0">
                <a:latin typeface="Calibri"/>
                <a:cs typeface="Calibri"/>
              </a:rPr>
              <a:t>₃</a:t>
            </a:r>
            <a:r>
              <a:rPr lang="en-US" sz="6000" b="1" dirty="0" smtClean="0"/>
              <a:t> = s </a:t>
            </a:r>
            <a:r>
              <a:rPr lang="en-US" sz="6000" b="1" dirty="0" err="1" smtClean="0"/>
              <a:t>tanC</a:t>
            </a:r>
            <a:r>
              <a:rPr lang="en-US" sz="6000" b="1" dirty="0" smtClean="0"/>
              <a:t>/2</a:t>
            </a:r>
          </a:p>
          <a:p>
            <a:r>
              <a:rPr lang="en-US" sz="6000" b="1" dirty="0" smtClean="0"/>
              <a:t> r</a:t>
            </a:r>
            <a:r>
              <a:rPr lang="en-US" sz="6000" b="1" dirty="0" smtClean="0">
                <a:latin typeface="Calibri"/>
                <a:cs typeface="Calibri"/>
              </a:rPr>
              <a:t>₃ = c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cosA</a:t>
            </a:r>
            <a:r>
              <a:rPr lang="en-US" sz="6000" b="1" dirty="0" smtClean="0"/>
              <a:t>/2 </a:t>
            </a:r>
            <a:r>
              <a:rPr lang="en-US" sz="6000" b="1" dirty="0" err="1" smtClean="0"/>
              <a:t>cosB</a:t>
            </a:r>
            <a:r>
              <a:rPr lang="en-US" sz="6000" b="1" dirty="0" smtClean="0"/>
              <a:t>/2 </a:t>
            </a:r>
            <a:r>
              <a:rPr lang="en-US" sz="6000" b="1" dirty="0" err="1" smtClean="0"/>
              <a:t>sec</a:t>
            </a:r>
            <a:r>
              <a:rPr lang="en-US" sz="6000" dirty="0" err="1" smtClean="0"/>
              <a:t>C</a:t>
            </a:r>
            <a:r>
              <a:rPr lang="en-US" sz="6000" dirty="0" smtClean="0"/>
              <a:t>/2</a:t>
            </a:r>
          </a:p>
          <a:p>
            <a:pPr>
              <a:buNone/>
            </a:pPr>
            <a:endParaRPr lang="en-US" sz="6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5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Half angle formulae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45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alue-of-half-angles.png"/>
          <p:cNvPicPr>
            <a:picLocks noGrp="1" noChangeAspect="1"/>
          </p:cNvPicPr>
          <p:nvPr isPhoto="1"/>
        </p:nvPicPr>
        <p:blipFill>
          <a:blip r:embed="rId2">
            <a:lum/>
          </a:blip>
          <a:stretch>
            <a:fillRect/>
          </a:stretch>
        </p:blipFill>
        <p:spPr>
          <a:xfrm>
            <a:off x="0" y="1550989"/>
            <a:ext cx="12192000" cy="375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Important notes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If </a:t>
            </a:r>
            <a:r>
              <a:rPr lang="en-US" sz="3600" b="1" dirty="0" err="1" smtClean="0"/>
              <a:t>sinA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sinB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sinC</a:t>
            </a:r>
            <a:r>
              <a:rPr lang="en-US" sz="3600" b="1" dirty="0" smtClean="0"/>
              <a:t>  are in A.P./G.P./H.P., then A,B,C are in A.P./G.P./H.P. </a:t>
            </a:r>
            <a:r>
              <a:rPr lang="en-US" sz="3600" b="1" dirty="0" err="1" smtClean="0"/>
              <a:t>respectrively</a:t>
            </a:r>
            <a:r>
              <a:rPr lang="en-US" sz="3600" b="1" dirty="0" smtClean="0"/>
              <a:t> </a:t>
            </a:r>
          </a:p>
          <a:p>
            <a:r>
              <a:rPr lang="en-US" sz="3600" b="1" dirty="0" smtClean="0"/>
              <a:t> if </a:t>
            </a:r>
            <a:r>
              <a:rPr lang="en-US" sz="3600" b="1" dirty="0" err="1" smtClean="0"/>
              <a:t>a,b,c</a:t>
            </a:r>
            <a:r>
              <a:rPr lang="en-US" sz="3600" b="1" dirty="0" smtClean="0"/>
              <a:t> are in A.P., then </a:t>
            </a:r>
            <a:r>
              <a:rPr lang="en-US" sz="3600" b="1" dirty="0" err="1" smtClean="0"/>
              <a:t>r</a:t>
            </a:r>
            <a:r>
              <a:rPr lang="en-US" sz="3600" b="1" dirty="0" err="1" smtClean="0">
                <a:latin typeface="Calibri"/>
                <a:cs typeface="Calibri"/>
              </a:rPr>
              <a:t>₁,r</a:t>
            </a:r>
            <a:r>
              <a:rPr lang="en-US" sz="3600" b="1" dirty="0" smtClean="0">
                <a:latin typeface="Calibri"/>
                <a:cs typeface="Calibri"/>
              </a:rPr>
              <a:t>₂ ,r₃ are in H.P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if cot A/2 , cot B/2, cot C/2 are in A.P., then </a:t>
            </a:r>
            <a:r>
              <a:rPr lang="en-US" sz="3600" b="1" dirty="0" err="1" smtClean="0">
                <a:latin typeface="Calibri"/>
                <a:cs typeface="Calibri"/>
              </a:rPr>
              <a:t>a,b,c</a:t>
            </a:r>
            <a:r>
              <a:rPr lang="en-US" sz="3600" b="1" dirty="0" smtClean="0">
                <a:latin typeface="Calibri"/>
                <a:cs typeface="Calibri"/>
              </a:rPr>
              <a:t> are in A.P.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if cot </a:t>
            </a:r>
            <a:r>
              <a:rPr lang="en-US" sz="3600" b="1" dirty="0" err="1" smtClean="0">
                <a:latin typeface="Calibri"/>
                <a:cs typeface="Calibri"/>
              </a:rPr>
              <a:t>A,cot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B,cot</a:t>
            </a:r>
            <a:r>
              <a:rPr lang="en-US" sz="3600" b="1" dirty="0" smtClean="0">
                <a:latin typeface="Calibri"/>
                <a:cs typeface="Calibri"/>
              </a:rPr>
              <a:t> C are in A.P., then a²,b²,c² are in A.P.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if sin </a:t>
            </a:r>
            <a:r>
              <a:rPr lang="en-US" sz="3600" b="1" dirty="0" err="1" smtClean="0">
                <a:latin typeface="Calibri"/>
                <a:cs typeface="Calibri"/>
              </a:rPr>
              <a:t>A,sin</a:t>
            </a:r>
            <a:r>
              <a:rPr lang="en-US" sz="3600" b="1" dirty="0" smtClean="0">
                <a:latin typeface="Calibri"/>
                <a:cs typeface="Calibri"/>
              </a:rPr>
              <a:t> B ,</a:t>
            </a:r>
            <a:r>
              <a:rPr lang="en-US" sz="3600" b="1" dirty="0" err="1" smtClean="0">
                <a:latin typeface="Calibri"/>
                <a:cs typeface="Calibri"/>
              </a:rPr>
              <a:t>sinC</a:t>
            </a:r>
            <a:r>
              <a:rPr lang="en-US" sz="3600" b="1" dirty="0" smtClean="0">
                <a:latin typeface="Calibri"/>
                <a:cs typeface="Calibri"/>
              </a:rPr>
              <a:t> are in H.P., then (1-cosA), (1-cosB), (1-cosC) are in H.P.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49297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Important notes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r</a:t>
            </a:r>
            <a:r>
              <a:rPr lang="en-US" sz="4400" b="1" dirty="0" smtClean="0">
                <a:latin typeface="Calibri"/>
                <a:cs typeface="Calibri"/>
              </a:rPr>
              <a:t>₁ + r₂ + r₃ - r = 4R</a:t>
            </a:r>
          </a:p>
          <a:p>
            <a:r>
              <a:rPr lang="en-US" sz="4400" b="1" dirty="0" smtClean="0">
                <a:latin typeface="Calibri"/>
                <a:cs typeface="Calibri"/>
              </a:rPr>
              <a:t> </a:t>
            </a:r>
            <a:r>
              <a:rPr lang="en-US" sz="4400" b="1" dirty="0" err="1" smtClean="0">
                <a:latin typeface="Calibri"/>
                <a:cs typeface="Calibri"/>
              </a:rPr>
              <a:t>r</a:t>
            </a:r>
            <a:r>
              <a:rPr lang="en-US" sz="4400" b="1" dirty="0" err="1" smtClean="0"/>
              <a:t>r</a:t>
            </a:r>
            <a:r>
              <a:rPr lang="en-US" sz="4400" b="1" dirty="0" smtClean="0">
                <a:latin typeface="Calibri"/>
                <a:cs typeface="Calibri"/>
              </a:rPr>
              <a:t>₁ r₂ r₃ = ∆²</a:t>
            </a:r>
          </a:p>
          <a:p>
            <a:r>
              <a:rPr lang="en-US" sz="4400" b="1" dirty="0" smtClean="0">
                <a:latin typeface="Calibri"/>
                <a:cs typeface="Calibri"/>
              </a:rPr>
              <a:t>1/</a:t>
            </a:r>
            <a:r>
              <a:rPr lang="en-US" sz="4400" b="1" dirty="0" smtClean="0"/>
              <a:t> r</a:t>
            </a:r>
            <a:r>
              <a:rPr lang="en-US" sz="4400" b="1" dirty="0" smtClean="0">
                <a:latin typeface="Calibri"/>
                <a:cs typeface="Calibri"/>
              </a:rPr>
              <a:t>₁ + 1/ r₂ + 1/ r₃ = 1/r</a:t>
            </a:r>
          </a:p>
          <a:p>
            <a:r>
              <a:rPr lang="en-US" sz="4400" b="1" dirty="0" smtClean="0">
                <a:latin typeface="Calibri"/>
                <a:cs typeface="Calibri"/>
              </a:rPr>
              <a:t> </a:t>
            </a:r>
            <a:r>
              <a:rPr lang="en-US" sz="4400" b="1" dirty="0" err="1" smtClean="0">
                <a:latin typeface="Calibri"/>
                <a:cs typeface="Calibri"/>
              </a:rPr>
              <a:t>sinA</a:t>
            </a:r>
            <a:r>
              <a:rPr lang="en-US" sz="4400" b="1" dirty="0" smtClean="0">
                <a:latin typeface="Calibri"/>
                <a:cs typeface="Calibri"/>
              </a:rPr>
              <a:t> + </a:t>
            </a:r>
            <a:r>
              <a:rPr lang="en-US" sz="4400" b="1" dirty="0" err="1" smtClean="0">
                <a:latin typeface="Calibri"/>
                <a:cs typeface="Calibri"/>
              </a:rPr>
              <a:t>SinB</a:t>
            </a:r>
            <a:r>
              <a:rPr lang="en-US" sz="4400" b="1" dirty="0" smtClean="0">
                <a:latin typeface="Calibri"/>
                <a:cs typeface="Calibri"/>
              </a:rPr>
              <a:t> + </a:t>
            </a:r>
            <a:r>
              <a:rPr lang="en-US" sz="4400" b="1" dirty="0" err="1" smtClean="0">
                <a:latin typeface="Calibri"/>
                <a:cs typeface="Calibri"/>
              </a:rPr>
              <a:t>sinC</a:t>
            </a:r>
            <a:r>
              <a:rPr lang="en-US" sz="4400" b="1" dirty="0" smtClean="0">
                <a:latin typeface="Calibri"/>
                <a:cs typeface="Calibri"/>
              </a:rPr>
              <a:t> = s/R</a:t>
            </a:r>
          </a:p>
          <a:p>
            <a:r>
              <a:rPr lang="en-US" sz="4400" b="1" dirty="0" smtClean="0"/>
              <a:t> </a:t>
            </a:r>
            <a:r>
              <a:rPr lang="en-US" sz="4400" b="1" dirty="0" err="1" smtClean="0"/>
              <a:t>cosA</a:t>
            </a:r>
            <a:r>
              <a:rPr lang="en-US" sz="4400" b="1" dirty="0" smtClean="0"/>
              <a:t>+ </a:t>
            </a:r>
            <a:r>
              <a:rPr lang="en-US" sz="4400" b="1" dirty="0" err="1" smtClean="0"/>
              <a:t>cosB</a:t>
            </a:r>
            <a:r>
              <a:rPr lang="en-US" sz="4400" b="1" dirty="0" smtClean="0"/>
              <a:t> +</a:t>
            </a:r>
            <a:r>
              <a:rPr lang="en-US" sz="4400" b="1" dirty="0" err="1" smtClean="0"/>
              <a:t>cosC</a:t>
            </a:r>
            <a:r>
              <a:rPr lang="en-US" sz="4400" b="1" dirty="0" smtClean="0"/>
              <a:t> = 1+ r/R</a:t>
            </a:r>
          </a:p>
          <a:p>
            <a:r>
              <a:rPr lang="en-US" sz="4400" b="1" dirty="0" smtClean="0"/>
              <a:t> </a:t>
            </a:r>
            <a:r>
              <a:rPr lang="en-US" sz="4400" b="1" dirty="0" err="1" smtClean="0"/>
              <a:t>cosecA</a:t>
            </a:r>
            <a:r>
              <a:rPr lang="en-US" sz="4400" b="1" dirty="0" smtClean="0"/>
              <a:t> = </a:t>
            </a:r>
            <a:r>
              <a:rPr lang="en-US" sz="4400" b="1" dirty="0" err="1" smtClean="0"/>
              <a:t>bc</a:t>
            </a:r>
            <a:r>
              <a:rPr lang="en-US" sz="4400" b="1" dirty="0" smtClean="0"/>
              <a:t>/ 2∆</a:t>
            </a:r>
          </a:p>
          <a:p>
            <a:r>
              <a:rPr lang="en-US" sz="4400" b="1" dirty="0" smtClean="0"/>
              <a:t> </a:t>
            </a:r>
            <a:r>
              <a:rPr lang="en-US" sz="4400" b="1" dirty="0" err="1" smtClean="0"/>
              <a:t>tanA</a:t>
            </a:r>
            <a:r>
              <a:rPr lang="en-US" sz="4400" b="1" dirty="0" smtClean="0"/>
              <a:t> = 4∆/ b² + c² - a²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92979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601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Tricks for problem solving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 smtClean="0"/>
              <a:t>Assume equilateral triangle  A = B= C = 60°, a= b= c = 2</a:t>
            </a:r>
          </a:p>
          <a:p>
            <a:r>
              <a:rPr lang="en-US" sz="4400" b="1" dirty="0" smtClean="0"/>
              <a:t>∆ = √3/4 (a)² = √3</a:t>
            </a:r>
          </a:p>
          <a:p>
            <a:r>
              <a:rPr lang="en-US" sz="4400" b="1" dirty="0" smtClean="0"/>
              <a:t> R = </a:t>
            </a:r>
            <a:r>
              <a:rPr lang="en-US" sz="4400" b="1" dirty="0" err="1" smtClean="0"/>
              <a:t>abc</a:t>
            </a:r>
            <a:r>
              <a:rPr lang="en-US" sz="4400" b="1" dirty="0" smtClean="0"/>
              <a:t>/ 4∆ = 2/√3</a:t>
            </a:r>
          </a:p>
          <a:p>
            <a:r>
              <a:rPr lang="en-US" sz="4400" b="1" dirty="0" smtClean="0"/>
              <a:t> s = a+ b + c /2 = 3</a:t>
            </a:r>
          </a:p>
          <a:p>
            <a:r>
              <a:rPr lang="en-US" sz="4400" b="1" dirty="0" smtClean="0"/>
              <a:t>r = ∆/ s = 1/√3</a:t>
            </a:r>
          </a:p>
          <a:p>
            <a:r>
              <a:rPr lang="en-US" sz="4400" b="1" dirty="0" smtClean="0"/>
              <a:t>r</a:t>
            </a:r>
            <a:r>
              <a:rPr lang="en-US" sz="4400" b="1" dirty="0" smtClean="0">
                <a:latin typeface="Calibri"/>
                <a:cs typeface="Calibri"/>
              </a:rPr>
              <a:t>₁= r₂= r₃= √ 3</a:t>
            </a:r>
            <a:r>
              <a:rPr lang="en-US" sz="4400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53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45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63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Results of conditional identity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3"/>
            <a:ext cx="11582400" cy="4017815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If A+B+C = </a:t>
            </a:r>
            <a:r>
              <a:rPr lang="el-GR" sz="3600" b="1" dirty="0" smtClean="0">
                <a:latin typeface="Calibri"/>
                <a:cs typeface="Calibri"/>
              </a:rPr>
              <a:t>Π</a:t>
            </a:r>
            <a:endParaRPr lang="en-US" sz="3600" b="1" dirty="0" smtClean="0">
              <a:latin typeface="Calibri"/>
              <a:cs typeface="Calibri"/>
            </a:endParaRPr>
          </a:p>
          <a:p>
            <a:r>
              <a:rPr lang="en-US" sz="3600" b="1" dirty="0" smtClean="0">
                <a:latin typeface="Calibri"/>
                <a:cs typeface="Calibri"/>
              </a:rPr>
              <a:t> sin2A+ sin2B+ sin2C = 4sinA </a:t>
            </a:r>
            <a:r>
              <a:rPr lang="en-US" sz="3600" b="1" dirty="0" err="1" smtClean="0">
                <a:latin typeface="Calibri"/>
                <a:cs typeface="Calibri"/>
              </a:rPr>
              <a:t>sinB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sinC</a:t>
            </a:r>
            <a:endParaRPr lang="en-US" sz="3600" b="1" dirty="0" smtClean="0">
              <a:latin typeface="Calibri"/>
              <a:cs typeface="Calibri"/>
            </a:endParaRPr>
          </a:p>
          <a:p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sinA</a:t>
            </a:r>
            <a:r>
              <a:rPr lang="en-US" sz="3600" b="1" dirty="0" smtClean="0">
                <a:latin typeface="Calibri"/>
                <a:cs typeface="Calibri"/>
              </a:rPr>
              <a:t>+ </a:t>
            </a:r>
            <a:r>
              <a:rPr lang="en-US" sz="3600" b="1" dirty="0" err="1" smtClean="0">
                <a:latin typeface="Calibri"/>
                <a:cs typeface="Calibri"/>
              </a:rPr>
              <a:t>sinB</a:t>
            </a:r>
            <a:r>
              <a:rPr lang="en-US" sz="3600" b="1" dirty="0" smtClean="0">
                <a:latin typeface="Calibri"/>
                <a:cs typeface="Calibri"/>
              </a:rPr>
              <a:t>+ </a:t>
            </a:r>
            <a:r>
              <a:rPr lang="en-US" sz="3600" b="1" dirty="0" err="1" smtClean="0">
                <a:latin typeface="Calibri"/>
                <a:cs typeface="Calibri"/>
              </a:rPr>
              <a:t>sinC</a:t>
            </a:r>
            <a:r>
              <a:rPr lang="en-US" sz="3600" b="1" dirty="0" smtClean="0">
                <a:latin typeface="Calibri"/>
                <a:cs typeface="Calibri"/>
              </a:rPr>
              <a:t> = 4 </a:t>
            </a:r>
            <a:r>
              <a:rPr lang="en-US" sz="3600" b="1" dirty="0" err="1" smtClean="0">
                <a:latin typeface="Calibri"/>
                <a:cs typeface="Calibri"/>
              </a:rPr>
              <a:t>cos</a:t>
            </a:r>
            <a:r>
              <a:rPr lang="en-US" sz="3600" b="1" dirty="0" smtClean="0">
                <a:latin typeface="Calibri"/>
                <a:cs typeface="Calibri"/>
              </a:rPr>
              <a:t> A/2</a:t>
            </a:r>
            <a:r>
              <a:rPr lang="en-US" sz="3600" b="1" baseline="-25000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cosB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cosC</a:t>
            </a:r>
            <a:r>
              <a:rPr lang="en-US" sz="3600" b="1" dirty="0" smtClean="0">
                <a:latin typeface="Calibri"/>
                <a:cs typeface="Calibri"/>
              </a:rPr>
              <a:t>/2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cos</a:t>
            </a:r>
            <a:r>
              <a:rPr lang="en-US" sz="3600" b="1" dirty="0" smtClean="0">
                <a:latin typeface="Calibri"/>
                <a:cs typeface="Calibri"/>
              </a:rPr>
              <a:t> A + </a:t>
            </a:r>
            <a:r>
              <a:rPr lang="en-US" sz="3600" b="1" dirty="0" err="1" smtClean="0">
                <a:latin typeface="Calibri"/>
                <a:cs typeface="Calibri"/>
              </a:rPr>
              <a:t>cosB</a:t>
            </a:r>
            <a:r>
              <a:rPr lang="en-US" sz="3600" b="1" dirty="0" smtClean="0">
                <a:latin typeface="Calibri"/>
                <a:cs typeface="Calibri"/>
              </a:rPr>
              <a:t> + </a:t>
            </a:r>
            <a:r>
              <a:rPr lang="en-US" sz="3600" b="1" dirty="0" err="1" smtClean="0">
                <a:latin typeface="Calibri"/>
                <a:cs typeface="Calibri"/>
              </a:rPr>
              <a:t>cosC</a:t>
            </a:r>
            <a:r>
              <a:rPr lang="en-US" sz="3600" b="1" dirty="0" smtClean="0">
                <a:latin typeface="Calibri"/>
                <a:cs typeface="Calibri"/>
              </a:rPr>
              <a:t> = 1+ 4 </a:t>
            </a:r>
            <a:r>
              <a:rPr lang="en-US" sz="3600" b="1" dirty="0" err="1" smtClean="0">
                <a:latin typeface="Calibri"/>
                <a:cs typeface="Calibri"/>
              </a:rPr>
              <a:t>sinA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sinB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sinC</a:t>
            </a:r>
            <a:r>
              <a:rPr lang="en-US" sz="3600" b="1" dirty="0" smtClean="0">
                <a:latin typeface="Calibri"/>
                <a:cs typeface="Calibri"/>
              </a:rPr>
              <a:t>/2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sin²A + sin²B + sin² C = 2 + 2 </a:t>
            </a:r>
            <a:r>
              <a:rPr lang="en-US" sz="3600" b="1" dirty="0" err="1" smtClean="0">
                <a:latin typeface="Calibri"/>
                <a:cs typeface="Calibri"/>
              </a:rPr>
              <a:t>cosA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cosB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cosC</a:t>
            </a:r>
            <a:endParaRPr lang="en-US" sz="3600" b="1" dirty="0" smtClean="0">
              <a:latin typeface="Calibri"/>
              <a:cs typeface="Calibri"/>
            </a:endParaRPr>
          </a:p>
          <a:p>
            <a:r>
              <a:rPr lang="en-US" sz="3600" b="1" dirty="0" smtClean="0">
                <a:latin typeface="Calibri"/>
                <a:cs typeface="Calibri"/>
              </a:rPr>
              <a:t> cos²A + cos²B + cos² C = 1 – 2 </a:t>
            </a:r>
            <a:r>
              <a:rPr lang="en-US" sz="3600" b="1" dirty="0" err="1" smtClean="0">
                <a:latin typeface="Calibri"/>
                <a:cs typeface="Calibri"/>
              </a:rPr>
              <a:t>cos</a:t>
            </a:r>
            <a:r>
              <a:rPr lang="en-US" sz="3600" b="1" dirty="0" smtClean="0">
                <a:latin typeface="Calibri"/>
                <a:cs typeface="Calibri"/>
              </a:rPr>
              <a:t> A  </a:t>
            </a:r>
            <a:r>
              <a:rPr lang="en-US" sz="3600" b="1" dirty="0" err="1" smtClean="0">
                <a:latin typeface="Calibri"/>
                <a:cs typeface="Calibri"/>
              </a:rPr>
              <a:t>cosB</a:t>
            </a:r>
            <a:r>
              <a:rPr lang="en-US" sz="3600" b="1" dirty="0" smtClean="0">
                <a:latin typeface="Calibri"/>
                <a:cs typeface="Calibri"/>
              </a:rPr>
              <a:t>  </a:t>
            </a:r>
            <a:r>
              <a:rPr lang="en-US" sz="3600" b="1" dirty="0" err="1" smtClean="0">
                <a:latin typeface="Calibri"/>
                <a:cs typeface="Calibri"/>
              </a:rPr>
              <a:t>cosC</a:t>
            </a:r>
            <a:endParaRPr lang="en-US" sz="3600" b="1" dirty="0" smtClean="0">
              <a:latin typeface="Calibri"/>
              <a:cs typeface="Calibri"/>
            </a:endParaRPr>
          </a:p>
          <a:p>
            <a:r>
              <a:rPr lang="en-US" sz="3600" b="1" dirty="0" smtClean="0">
                <a:latin typeface="Calibri"/>
                <a:cs typeface="Calibri"/>
              </a:rPr>
              <a:t> cos²A /2+ cos²B/2 + cos² C/2 = 2 + 2 </a:t>
            </a:r>
            <a:r>
              <a:rPr lang="en-US" sz="3600" b="1" dirty="0" err="1" smtClean="0">
                <a:latin typeface="Calibri"/>
                <a:cs typeface="Calibri"/>
              </a:rPr>
              <a:t>sinA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sinB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sinC</a:t>
            </a:r>
            <a:r>
              <a:rPr lang="en-US" sz="3600" b="1" dirty="0" smtClean="0">
                <a:latin typeface="Calibri"/>
                <a:cs typeface="Calibri"/>
              </a:rPr>
              <a:t>/2</a:t>
            </a:r>
          </a:p>
          <a:p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tanA</a:t>
            </a:r>
            <a:r>
              <a:rPr lang="en-US" sz="3600" b="1" dirty="0" smtClean="0">
                <a:latin typeface="Calibri"/>
                <a:cs typeface="Calibri"/>
              </a:rPr>
              <a:t> + </a:t>
            </a:r>
            <a:r>
              <a:rPr lang="en-US" sz="3600" b="1" dirty="0" err="1" smtClean="0">
                <a:latin typeface="Calibri"/>
                <a:cs typeface="Calibri"/>
              </a:rPr>
              <a:t>tanB</a:t>
            </a:r>
            <a:r>
              <a:rPr lang="en-US" sz="3600" b="1" dirty="0" smtClean="0">
                <a:latin typeface="Calibri"/>
                <a:cs typeface="Calibri"/>
              </a:rPr>
              <a:t>+ </a:t>
            </a:r>
            <a:r>
              <a:rPr lang="en-US" sz="3600" b="1" dirty="0" err="1" smtClean="0">
                <a:latin typeface="Calibri"/>
                <a:cs typeface="Calibri"/>
              </a:rPr>
              <a:t>tanC</a:t>
            </a:r>
            <a:r>
              <a:rPr lang="en-US" sz="3600" b="1" dirty="0" smtClean="0">
                <a:latin typeface="Calibri"/>
                <a:cs typeface="Calibri"/>
              </a:rPr>
              <a:t> = </a:t>
            </a:r>
            <a:r>
              <a:rPr lang="en-US" sz="3600" b="1" dirty="0" err="1" smtClean="0">
                <a:latin typeface="Calibri"/>
                <a:cs typeface="Calibri"/>
              </a:rPr>
              <a:t>tanA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tanB</a:t>
            </a:r>
            <a:r>
              <a:rPr lang="en-US" sz="3600" b="1" dirty="0" smtClean="0">
                <a:latin typeface="Calibri"/>
                <a:cs typeface="Calibri"/>
              </a:rPr>
              <a:t> </a:t>
            </a:r>
            <a:r>
              <a:rPr lang="en-US" sz="3600" b="1" dirty="0" err="1" smtClean="0">
                <a:latin typeface="Calibri"/>
                <a:cs typeface="Calibri"/>
              </a:rPr>
              <a:t>tanC</a:t>
            </a:r>
            <a:endParaRPr lang="en-US" sz="3600" b="1" dirty="0" smtClean="0">
              <a:latin typeface="Calibri"/>
              <a:cs typeface="Calibri"/>
            </a:endParaRPr>
          </a:p>
          <a:p>
            <a:r>
              <a:rPr lang="en-US" sz="3600" b="1" dirty="0" err="1" smtClean="0">
                <a:latin typeface="Calibri"/>
                <a:cs typeface="Calibri"/>
              </a:rPr>
              <a:t>tanA</a:t>
            </a:r>
            <a:r>
              <a:rPr lang="en-US" sz="3600" b="1" dirty="0" smtClean="0">
                <a:latin typeface="Calibri"/>
                <a:cs typeface="Calibri"/>
              </a:rPr>
              <a:t>/2. </a:t>
            </a:r>
            <a:r>
              <a:rPr lang="en-US" sz="3600" b="1" dirty="0" err="1" smtClean="0">
                <a:latin typeface="Calibri"/>
                <a:cs typeface="Calibri"/>
              </a:rPr>
              <a:t>tanB</a:t>
            </a:r>
            <a:r>
              <a:rPr lang="en-US" sz="3600" b="1" dirty="0" smtClean="0">
                <a:latin typeface="Calibri"/>
                <a:cs typeface="Calibri"/>
              </a:rPr>
              <a:t>/2 + </a:t>
            </a:r>
            <a:r>
              <a:rPr lang="en-US" sz="3600" b="1" dirty="0" err="1" smtClean="0">
                <a:latin typeface="Calibri"/>
                <a:cs typeface="Calibri"/>
              </a:rPr>
              <a:t>tanB</a:t>
            </a:r>
            <a:r>
              <a:rPr lang="en-US" sz="3600" b="1" dirty="0" smtClean="0">
                <a:latin typeface="Calibri"/>
                <a:cs typeface="Calibri"/>
              </a:rPr>
              <a:t>/2. </a:t>
            </a:r>
            <a:r>
              <a:rPr lang="en-US" sz="3600" b="1" dirty="0" err="1" smtClean="0">
                <a:latin typeface="Calibri"/>
                <a:cs typeface="Calibri"/>
              </a:rPr>
              <a:t>tanC</a:t>
            </a:r>
            <a:r>
              <a:rPr lang="en-US" sz="3600" b="1" dirty="0" smtClean="0">
                <a:latin typeface="Calibri"/>
                <a:cs typeface="Calibri"/>
              </a:rPr>
              <a:t>/2 + </a:t>
            </a:r>
            <a:r>
              <a:rPr lang="en-US" sz="3600" b="1" dirty="0" err="1" smtClean="0">
                <a:latin typeface="Calibri"/>
                <a:cs typeface="Calibri"/>
              </a:rPr>
              <a:t>tanC</a:t>
            </a:r>
            <a:r>
              <a:rPr lang="en-US" sz="3600" b="1" dirty="0" smtClean="0">
                <a:latin typeface="Calibri"/>
                <a:cs typeface="Calibri"/>
              </a:rPr>
              <a:t>/2 </a:t>
            </a:r>
            <a:r>
              <a:rPr lang="en-US" sz="3600" b="1" dirty="0" err="1" smtClean="0">
                <a:latin typeface="Calibri"/>
                <a:cs typeface="Calibri"/>
              </a:rPr>
              <a:t>tanA</a:t>
            </a:r>
            <a:r>
              <a:rPr lang="en-US" sz="3600" b="1" dirty="0" smtClean="0">
                <a:latin typeface="Calibri"/>
                <a:cs typeface="Calibri"/>
              </a:rPr>
              <a:t>/2 = 1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79929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41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351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47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76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249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386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078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081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7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Results of conditional identity 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cotA</a:t>
            </a:r>
            <a:r>
              <a:rPr lang="en-US" sz="6000" b="1" dirty="0" smtClean="0"/>
              <a:t>. </a:t>
            </a:r>
            <a:r>
              <a:rPr lang="en-US" sz="6000" b="1" dirty="0" err="1" smtClean="0"/>
              <a:t>cotB</a:t>
            </a:r>
            <a:r>
              <a:rPr lang="en-US" sz="6000" b="1" dirty="0" smtClean="0"/>
              <a:t>+ </a:t>
            </a:r>
            <a:r>
              <a:rPr lang="en-US" sz="6000" b="1" dirty="0" err="1" smtClean="0"/>
              <a:t>cotB</a:t>
            </a:r>
            <a:r>
              <a:rPr lang="en-US" sz="6000" b="1" dirty="0" smtClean="0"/>
              <a:t>. </a:t>
            </a:r>
            <a:r>
              <a:rPr lang="en-US" sz="6000" b="1" dirty="0" err="1" smtClean="0"/>
              <a:t>cotC</a:t>
            </a:r>
            <a:r>
              <a:rPr lang="en-US" sz="6000" b="1" dirty="0" smtClean="0"/>
              <a:t> + </a:t>
            </a:r>
            <a:r>
              <a:rPr lang="en-US" sz="6000" b="1" dirty="0" err="1" smtClean="0"/>
              <a:t>cotC</a:t>
            </a:r>
            <a:r>
              <a:rPr lang="en-US" sz="6000" b="1" dirty="0" smtClean="0"/>
              <a:t> . </a:t>
            </a:r>
            <a:r>
              <a:rPr lang="en-US" sz="6000" b="1" dirty="0" err="1" smtClean="0"/>
              <a:t>cotA</a:t>
            </a:r>
            <a:r>
              <a:rPr lang="en-US" sz="6000" b="1" dirty="0" smtClean="0"/>
              <a:t> =1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83006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58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058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772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390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473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15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186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180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98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9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252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82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08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88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0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09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Sine law 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6000" b="1" dirty="0" smtClean="0"/>
              <a:t>In any triangle,</a:t>
            </a:r>
          </a:p>
          <a:p>
            <a:pPr>
              <a:buNone/>
            </a:pPr>
            <a:r>
              <a:rPr lang="en-US" sz="6000" b="1" dirty="0" smtClean="0"/>
              <a:t>a/</a:t>
            </a:r>
            <a:r>
              <a:rPr lang="en-US" sz="6000" b="1" dirty="0" err="1" smtClean="0"/>
              <a:t>sinA</a:t>
            </a:r>
            <a:r>
              <a:rPr lang="en-US" sz="6000" b="1" dirty="0" smtClean="0"/>
              <a:t> = b/</a:t>
            </a:r>
            <a:r>
              <a:rPr lang="en-US" sz="6000" b="1" dirty="0" err="1" smtClean="0"/>
              <a:t>sinB</a:t>
            </a:r>
            <a:r>
              <a:rPr lang="en-US" sz="6000" b="1" dirty="0" smtClean="0"/>
              <a:t> = c/ </a:t>
            </a:r>
            <a:r>
              <a:rPr lang="en-US" sz="6000" b="1" dirty="0" err="1" smtClean="0"/>
              <a:t>sinC</a:t>
            </a:r>
            <a:r>
              <a:rPr lang="en-US" sz="6000" b="1" dirty="0" smtClean="0"/>
              <a:t> = 2R</a:t>
            </a:r>
          </a:p>
          <a:p>
            <a:pPr>
              <a:buNone/>
            </a:pPr>
            <a:r>
              <a:rPr lang="en-US" sz="6000" b="1" dirty="0" smtClean="0"/>
              <a:t>a = 2R </a:t>
            </a:r>
            <a:r>
              <a:rPr lang="en-US" sz="6000" b="1" dirty="0" err="1" smtClean="0"/>
              <a:t>sinA</a:t>
            </a:r>
            <a:r>
              <a:rPr lang="en-US" sz="6000" b="1" dirty="0" smtClean="0"/>
              <a:t> , </a:t>
            </a:r>
            <a:r>
              <a:rPr lang="en-US" sz="6000" b="1" dirty="0" err="1" smtClean="0"/>
              <a:t>sinA</a:t>
            </a:r>
            <a:r>
              <a:rPr lang="en-US" sz="6000" b="1" dirty="0" smtClean="0"/>
              <a:t> = a/2R </a:t>
            </a:r>
          </a:p>
          <a:p>
            <a:pPr>
              <a:buNone/>
            </a:pPr>
            <a:r>
              <a:rPr lang="en-US" sz="6000" b="1" dirty="0" smtClean="0"/>
              <a:t>∆ = ½ </a:t>
            </a:r>
            <a:r>
              <a:rPr lang="en-US" sz="6000" b="1" dirty="0" err="1" smtClean="0"/>
              <a:t>bc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sinA</a:t>
            </a:r>
            <a:r>
              <a:rPr lang="en-US" sz="6000" b="1" dirty="0" smtClean="0"/>
              <a:t> = ½ ca </a:t>
            </a:r>
            <a:r>
              <a:rPr lang="en-US" sz="6000" b="1" dirty="0" err="1" smtClean="0"/>
              <a:t>sinB</a:t>
            </a:r>
            <a:r>
              <a:rPr lang="en-US" sz="6000" b="1" dirty="0" smtClean="0"/>
              <a:t> = ½ </a:t>
            </a:r>
            <a:r>
              <a:rPr lang="en-US" sz="6000" b="1" dirty="0" err="1" smtClean="0"/>
              <a:t>ab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sinC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767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Cosine law 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b="1" dirty="0" err="1" smtClean="0"/>
              <a:t>cosA</a:t>
            </a:r>
            <a:r>
              <a:rPr lang="en-US" sz="6600" b="1" dirty="0" smtClean="0"/>
              <a:t> = b² + c² - a²/ 2bc</a:t>
            </a:r>
          </a:p>
          <a:p>
            <a:r>
              <a:rPr lang="en-US" sz="6600" b="1" dirty="0" smtClean="0"/>
              <a:t> </a:t>
            </a:r>
            <a:r>
              <a:rPr lang="en-US" sz="6600" b="1" dirty="0" err="1" smtClean="0"/>
              <a:t>cosB</a:t>
            </a:r>
            <a:r>
              <a:rPr lang="en-US" sz="6600" b="1" dirty="0" smtClean="0"/>
              <a:t> = a² + c² - b²/ 2ac</a:t>
            </a:r>
          </a:p>
          <a:p>
            <a:r>
              <a:rPr lang="en-US" sz="6600" b="1" dirty="0" smtClean="0"/>
              <a:t> </a:t>
            </a:r>
            <a:r>
              <a:rPr lang="en-US" sz="6600" b="1" dirty="0" err="1" smtClean="0"/>
              <a:t>cosC</a:t>
            </a:r>
            <a:r>
              <a:rPr lang="en-US" sz="6600" b="1" dirty="0" smtClean="0"/>
              <a:t> = b² + a² - c²/2ab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123630702"/>
      </p:ext>
    </p:extLst>
  </p:cSld>
  <p:clrMapOvr>
    <a:masterClrMapping/>
  </p:clrMapOvr>
</p:sld>
</file>

<file path=ppt/theme/theme1.xml><?xml version="1.0" encoding="utf-8"?>
<a:theme xmlns:a="http://schemas.openxmlformats.org/drawingml/2006/main" name="IOEGC-2020-summer-PPT-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Project_I" id="{4D5A11A8-E495-498D-8A4B-28978002D97A}" vid="{792FFE0E-F58F-46E6-9D79-0FE65CF2A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837</Words>
  <Application>Microsoft Office PowerPoint</Application>
  <PresentationFormat>Widescreen</PresentationFormat>
  <Paragraphs>93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Century Gothic</vt:lpstr>
      <vt:lpstr>Wingdings</vt:lpstr>
      <vt:lpstr>IOEGC-2020-summer-PPT-Template</vt:lpstr>
      <vt:lpstr>Properties of triangle </vt:lpstr>
      <vt:lpstr>Introduction </vt:lpstr>
      <vt:lpstr>Results of conditional identity </vt:lpstr>
      <vt:lpstr>Results of conditional identity </vt:lpstr>
      <vt:lpstr>PowerPoint Presentation</vt:lpstr>
      <vt:lpstr>PowerPoint Presentation</vt:lpstr>
      <vt:lpstr>PowerPoint Presentation</vt:lpstr>
      <vt:lpstr>Sine law </vt:lpstr>
      <vt:lpstr>Cosine law </vt:lpstr>
      <vt:lpstr>Projection law </vt:lpstr>
      <vt:lpstr>Tangent  law </vt:lpstr>
      <vt:lpstr>Circles associated to a triangle </vt:lpstr>
      <vt:lpstr>Formula of in -radius</vt:lpstr>
      <vt:lpstr>PowerPoint Presentation</vt:lpstr>
      <vt:lpstr>EX- CRIBED CIRCLE</vt:lpstr>
      <vt:lpstr>Formula of ex- radius r₁- radius opposite to angle A </vt:lpstr>
      <vt:lpstr>PowerPoint Presentation</vt:lpstr>
      <vt:lpstr>PowerPoint Presentation</vt:lpstr>
      <vt:lpstr>PowerPoint Presentation</vt:lpstr>
      <vt:lpstr>Formula of ex- radius r₂- radius opposite to angle B </vt:lpstr>
      <vt:lpstr>Formula of ex- radius r₃- radius opposite to angle C </vt:lpstr>
      <vt:lpstr>Half angle formulae</vt:lpstr>
      <vt:lpstr>PowerPoint Presentation</vt:lpstr>
      <vt:lpstr>Important notes </vt:lpstr>
      <vt:lpstr>Important notes</vt:lpstr>
      <vt:lpstr>PowerPoint Presentation</vt:lpstr>
      <vt:lpstr>Tricks for problem 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ABHASH ACHARYA</dc:creator>
  <cp:lastModifiedBy>Msi</cp:lastModifiedBy>
  <cp:revision>79</cp:revision>
  <dcterms:created xsi:type="dcterms:W3CDTF">2022-04-25T14:32:06Z</dcterms:created>
  <dcterms:modified xsi:type="dcterms:W3CDTF">2022-09-13T11:59:37Z</dcterms:modified>
</cp:coreProperties>
</file>