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Override PartName="/ppt/media/media1.mp4" ContentType="video/unknown"/>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4"/>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9"/>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90" cy="823914"/>
          </a:xfrm>
          <a:prstGeom prst="rect">
            <a:avLst/>
          </a:prstGeom>
        </p:spPr>
        <p:txBody>
          <a:bodyPr anchor="b"/>
          <a:lstStyle>
            <a:lvl1pPr marL="0" indent="0">
              <a:buSzTx/>
              <a:buFontTx/>
              <a:buNone/>
              <a:defRPr b="1" sz="2400"/>
            </a:lvl1pPr>
            <a:lvl2pPr marL="0" indent="0">
              <a:buSzTx/>
              <a:buFontTx/>
              <a:buNone/>
              <a:defRPr b="1" sz="2400"/>
            </a:lvl2pPr>
            <a:lvl3pPr marL="0" indent="0">
              <a:buSzTx/>
              <a:buFontTx/>
              <a:buNone/>
              <a:defRPr b="1" sz="2400"/>
            </a:lvl3pPr>
            <a:lvl4pPr marL="0" indent="0">
              <a:buSzTx/>
              <a:buFontTx/>
              <a:buNone/>
              <a:defRPr b="1" sz="2400"/>
            </a:lvl4pPr>
            <a:lvl5pPr marL="0" indent="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4"/>
          </a:xfrm>
          <a:prstGeom prst="rect">
            <a:avLst/>
          </a:prstGeom>
        </p:spPr>
        <p:txBody>
          <a:bodyPr anchor="b"/>
          <a:lstStyle/>
          <a:p>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2"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7" y="2057400"/>
            <a:ext cx="3932238" cy="3811588"/>
          </a:xfrm>
          <a:prstGeom prst="rect">
            <a:avLst/>
          </a:prstGeom>
        </p:spPr>
        <p:txBody>
          <a:bodyPr/>
          <a:lstStyle/>
          <a:p>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83" name="Picture Placeholder 2"/>
          <p:cNvSpPr/>
          <p:nvPr>
            <p:ph type="pic" sz="half" idx="21"/>
          </p:nvPr>
        </p:nvSpPr>
        <p:spPr>
          <a:xfrm>
            <a:off x="5183187" y="987425"/>
            <a:ext cx="6172202" cy="4873625"/>
          </a:xfrm>
          <a:prstGeom prst="rect">
            <a:avLst/>
          </a:prstGeom>
        </p:spPr>
        <p:txBody>
          <a:bodyPr lIns="91439" tIns="45719" rIns="91439" bIns="45719">
            <a:noAutofit/>
          </a:bodyPr>
          <a:lstStyle/>
          <a:p>
            <a:pPr/>
          </a:p>
        </p:txBody>
      </p:sp>
      <p:sp>
        <p:nvSpPr>
          <p:cNvPr id="84" name="Body Level One…"/>
          <p:cNvSpPr txBox="1"/>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8" y="6414761"/>
            <a:ext cx="258623" cy="248303"/>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2pPr>
      <a:lvl3pPr marL="1234438" marR="0" indent="-320038"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tif"/><Relationship Id="rId3" Type="http://schemas.openxmlformats.org/officeDocument/2006/relationships/image" Target="../media/image2.tif"/></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tif"/><Relationship Id="rId3" Type="http://schemas.openxmlformats.org/officeDocument/2006/relationships/image" Target="../media/image4.tif"/></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4.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video" Target="../media/media1.mp4"/><Relationship Id="rId3" Type="http://schemas.microsoft.com/office/2007/relationships/media" Target="../media/media1.mp4"/><Relationship Id="rId4" Type="http://schemas.openxmlformats.org/officeDocument/2006/relationships/image" Target="../media/image5.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tif"/></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Title 1"/>
          <p:cNvSpPr txBox="1"/>
          <p:nvPr>
            <p:ph type="ctrTitle"/>
          </p:nvPr>
        </p:nvSpPr>
        <p:spPr>
          <a:xfrm>
            <a:off x="1524000" y="253999"/>
            <a:ext cx="9144000" cy="847726"/>
          </a:xfrm>
          <a:prstGeom prst="rect">
            <a:avLst/>
          </a:prstGeom>
          <a:solidFill>
            <a:srgbClr val="B4C7E7"/>
          </a:solidFill>
        </p:spPr>
        <p:txBody>
          <a:bodyPr/>
          <a:lstStyle>
            <a:lvl1pPr defTabSz="722376">
              <a:defRPr sz="4200">
                <a:latin typeface="Comic Sans MS"/>
                <a:ea typeface="Comic Sans MS"/>
                <a:cs typeface="Comic Sans MS"/>
                <a:sym typeface="Comic Sans MS"/>
              </a:defRPr>
            </a:lvl1pPr>
          </a:lstStyle>
          <a:p>
            <a:pPr/>
            <a:r>
              <a:t> Course Project (Optimisation )</a:t>
            </a:r>
          </a:p>
        </p:txBody>
      </p:sp>
      <p:sp>
        <p:nvSpPr>
          <p:cNvPr id="95" name="Subtitle 2"/>
          <p:cNvSpPr txBox="1"/>
          <p:nvPr>
            <p:ph type="subTitle" sz="half" idx="1"/>
          </p:nvPr>
        </p:nvSpPr>
        <p:spPr>
          <a:xfrm>
            <a:off x="1719309" y="1397726"/>
            <a:ext cx="9144001" cy="2475716"/>
          </a:xfrm>
          <a:prstGeom prst="rect">
            <a:avLst/>
          </a:prstGeom>
          <a:solidFill>
            <a:srgbClr val="FFFFFF"/>
          </a:solidFill>
        </p:spPr>
        <p:txBody>
          <a:bodyPr/>
          <a:lstStyle/>
          <a:p>
            <a:pPr defTabSz="478139">
              <a:lnSpc>
                <a:spcPct val="72000"/>
              </a:lnSpc>
              <a:spcBef>
                <a:spcPts val="500"/>
              </a:spcBef>
              <a:defRPr sz="1637">
                <a:latin typeface="Comic Sans MS"/>
                <a:ea typeface="Comic Sans MS"/>
                <a:cs typeface="Comic Sans MS"/>
                <a:sym typeface="Comic Sans MS"/>
              </a:defRPr>
            </a:pPr>
          </a:p>
          <a:p>
            <a:pPr defTabSz="478139">
              <a:lnSpc>
                <a:spcPct val="120000"/>
              </a:lnSpc>
              <a:spcBef>
                <a:spcPts val="500"/>
              </a:spcBef>
              <a:defRPr b="1" sz="2646">
                <a:latin typeface="Comic Sans MS"/>
                <a:ea typeface="Comic Sans MS"/>
                <a:cs typeface="Comic Sans MS"/>
                <a:sym typeface="Comic Sans MS"/>
              </a:defRPr>
            </a:pPr>
            <a:r>
              <a:t>Pattern Search Optimization</a:t>
            </a:r>
          </a:p>
          <a:p>
            <a:pPr defTabSz="478139">
              <a:lnSpc>
                <a:spcPct val="120000"/>
              </a:lnSpc>
              <a:spcBef>
                <a:spcPts val="500"/>
              </a:spcBef>
              <a:defRPr b="1" sz="1575">
                <a:latin typeface="Comic Sans MS"/>
                <a:ea typeface="Comic Sans MS"/>
                <a:cs typeface="Comic Sans MS"/>
                <a:sym typeface="Comic Sans MS"/>
              </a:defRPr>
            </a:pPr>
            <a:r>
              <a:t>By</a:t>
            </a:r>
          </a:p>
          <a:p>
            <a:pPr defTabSz="478139">
              <a:lnSpc>
                <a:spcPct val="120000"/>
              </a:lnSpc>
              <a:spcBef>
                <a:spcPts val="500"/>
              </a:spcBef>
              <a:defRPr b="1" sz="1575">
                <a:latin typeface="Comic Sans MS"/>
                <a:ea typeface="Comic Sans MS"/>
                <a:cs typeface="Comic Sans MS"/>
                <a:sym typeface="Comic Sans MS"/>
              </a:defRPr>
            </a:pPr>
            <a:r>
              <a:t>Janak Patel (20302001)</a:t>
            </a:r>
          </a:p>
          <a:p>
            <a:pPr defTabSz="478139">
              <a:lnSpc>
                <a:spcPct val="120000"/>
              </a:lnSpc>
              <a:spcBef>
                <a:spcPts val="500"/>
              </a:spcBef>
              <a:defRPr b="1" sz="1575">
                <a:latin typeface="Comic Sans MS"/>
                <a:ea typeface="Comic Sans MS"/>
                <a:cs typeface="Comic Sans MS"/>
                <a:sym typeface="Comic Sans MS"/>
              </a:defRPr>
            </a:pPr>
            <a:r>
              <a:t>Darshak Ginoya (20302027)</a:t>
            </a:r>
          </a:p>
          <a:p>
            <a:pPr defTabSz="478139">
              <a:lnSpc>
                <a:spcPct val="120000"/>
              </a:lnSpc>
              <a:spcBef>
                <a:spcPts val="500"/>
              </a:spcBef>
              <a:defRPr b="1" sz="1575">
                <a:latin typeface="Comic Sans MS"/>
                <a:ea typeface="Comic Sans MS"/>
                <a:cs typeface="Comic Sans MS"/>
                <a:sym typeface="Comic Sans MS"/>
              </a:defRPr>
            </a:pPr>
            <a:r>
              <a:t>B Shibani (20302050)</a:t>
            </a:r>
          </a:p>
        </p:txBody>
      </p:sp>
      <p:pic>
        <p:nvPicPr>
          <p:cNvPr id="96" name="Picture 4" descr="Picture 4"/>
          <p:cNvPicPr>
            <a:picLocks noChangeAspect="1"/>
          </p:cNvPicPr>
          <p:nvPr/>
        </p:nvPicPr>
        <p:blipFill>
          <a:blip r:embed="rId2">
            <a:extLst/>
          </a:blip>
          <a:stretch>
            <a:fillRect/>
          </a:stretch>
        </p:blipFill>
        <p:spPr>
          <a:xfrm>
            <a:off x="5279254" y="4280140"/>
            <a:ext cx="2024111" cy="1967183"/>
          </a:xfrm>
          <a:prstGeom prst="rect">
            <a:avLst/>
          </a:prstGeom>
          <a:ln w="12700">
            <a:miter lim="400000"/>
          </a:ln>
        </p:spPr>
      </p:pic>
      <p:sp>
        <p:nvSpPr>
          <p:cNvPr id="97" name="IIT Bombay"/>
          <p:cNvSpPr txBox="1"/>
          <p:nvPr/>
        </p:nvSpPr>
        <p:spPr>
          <a:xfrm>
            <a:off x="5792942" y="6391594"/>
            <a:ext cx="996735" cy="2946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1200">
                <a:latin typeface="Comic Sans MS"/>
                <a:ea typeface="Comic Sans MS"/>
                <a:cs typeface="Comic Sans MS"/>
                <a:sym typeface="Comic Sans MS"/>
              </a:defRPr>
            </a:lvl1pPr>
          </a:lstStyle>
          <a:p>
            <a:pPr/>
            <a:r>
              <a:t>IIT Bombay</a:t>
            </a:r>
          </a:p>
        </p:txBody>
      </p:sp>
      <p:sp>
        <p:nvSpPr>
          <p:cNvPr id="98" name="Date Placeholder 6"/>
          <p:cNvSpPr txBox="1"/>
          <p:nvPr/>
        </p:nvSpPr>
        <p:spPr>
          <a:xfrm>
            <a:off x="883919" y="6391594"/>
            <a:ext cx="2651762" cy="294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b="1" sz="1200">
                <a:solidFill>
                  <a:srgbClr val="888888"/>
                </a:solidFill>
                <a:latin typeface="Comic Sans MS"/>
                <a:ea typeface="Comic Sans MS"/>
                <a:cs typeface="Comic Sans MS"/>
                <a:sym typeface="Comic Sans MS"/>
              </a:defRPr>
            </a:lvl1pPr>
          </a:lstStyle>
          <a:p>
            <a:pPr/>
            <a:r>
              <a:t>16-04-2021</a:t>
            </a:r>
          </a:p>
        </p:txBody>
      </p:sp>
      <p:sp>
        <p:nvSpPr>
          <p:cNvPr id="99" name="Slide Number"/>
          <p:cNvSpPr txBox="1"/>
          <p:nvPr>
            <p:ph type="sldNum" sz="quarter" idx="4294967295"/>
          </p:nvPr>
        </p:nvSpPr>
        <p:spPr>
          <a:xfrm>
            <a:off x="11156645" y="6391593"/>
            <a:ext cx="197156" cy="294639"/>
          </a:xfrm>
          <a:prstGeom prst="rect">
            <a:avLst/>
          </a:prstGeom>
          <a:extLst>
            <a:ext uri="{C572A759-6A51-4108-AA02-DFA0A04FC94B}">
              <ma14:wrappingTextBoxFlag xmlns:ma14="http://schemas.microsoft.com/office/mac/drawingml/2011/main" val="1"/>
            </a:ext>
          </a:extLst>
        </p:spPr>
        <p:txBody>
          <a:bodyPr/>
          <a:lstStyle>
            <a:lvl1pPr>
              <a:defRPr b="1">
                <a:latin typeface="Comic Sans MS"/>
                <a:ea typeface="Comic Sans MS"/>
                <a:cs typeface="Comic Sans MS"/>
                <a:sym typeface="Comic Sans MS"/>
              </a:defRPr>
            </a:lvl1p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Slide Number"/>
          <p:cNvSpPr txBox="1"/>
          <p:nvPr>
            <p:ph type="sldNum" sz="quarter" idx="4294967295"/>
          </p:nvPr>
        </p:nvSpPr>
        <p:spPr>
          <a:xfrm>
            <a:off x="11063626" y="6391593"/>
            <a:ext cx="290174" cy="294639"/>
          </a:xfrm>
          <a:prstGeom prst="rect">
            <a:avLst/>
          </a:prstGeom>
          <a:extLst>
            <a:ext uri="{C572A759-6A51-4108-AA02-DFA0A04FC94B}">
              <ma14:wrappingTextBoxFlag xmlns:ma14="http://schemas.microsoft.com/office/mac/drawingml/2011/main" val="1"/>
            </a:ext>
          </a:extLst>
        </p:spPr>
        <p:txBody>
          <a:bodyPr/>
          <a:lstStyle>
            <a:lvl1pPr>
              <a:defRPr b="1">
                <a:latin typeface="Comic Sans MS"/>
                <a:ea typeface="Comic Sans MS"/>
                <a:cs typeface="Comic Sans MS"/>
                <a:sym typeface="Comic Sans MS"/>
              </a:defRPr>
            </a:lvl1pPr>
          </a:lstStyle>
          <a:p>
            <a:pPr/>
            <a:fld id="{86CB4B4D-7CA3-9044-876B-883B54F8677D}" type="slidenum"/>
          </a:p>
        </p:txBody>
      </p:sp>
      <p:pic>
        <p:nvPicPr>
          <p:cNvPr id="168" name="Image" descr="Image"/>
          <p:cNvPicPr>
            <a:picLocks noChangeAspect="1"/>
          </p:cNvPicPr>
          <p:nvPr/>
        </p:nvPicPr>
        <p:blipFill>
          <a:blip r:embed="rId2">
            <a:extLst/>
          </a:blip>
          <a:stretch>
            <a:fillRect/>
          </a:stretch>
        </p:blipFill>
        <p:spPr>
          <a:xfrm>
            <a:off x="267991" y="2015345"/>
            <a:ext cx="4902202" cy="3327403"/>
          </a:xfrm>
          <a:prstGeom prst="rect">
            <a:avLst/>
          </a:prstGeom>
          <a:ln w="12700">
            <a:miter lim="400000"/>
          </a:ln>
        </p:spPr>
      </p:pic>
      <p:pic>
        <p:nvPicPr>
          <p:cNvPr id="169" name="Image" descr="Image"/>
          <p:cNvPicPr>
            <a:picLocks noChangeAspect="1"/>
          </p:cNvPicPr>
          <p:nvPr/>
        </p:nvPicPr>
        <p:blipFill>
          <a:blip r:embed="rId3">
            <a:extLst/>
          </a:blip>
          <a:stretch>
            <a:fillRect/>
          </a:stretch>
        </p:blipFill>
        <p:spPr>
          <a:xfrm>
            <a:off x="5955300" y="2015345"/>
            <a:ext cx="4851402" cy="3327403"/>
          </a:xfrm>
          <a:prstGeom prst="rect">
            <a:avLst/>
          </a:prstGeom>
          <a:ln w="12700">
            <a:miter lim="400000"/>
          </a:ln>
        </p:spPr>
      </p:pic>
      <p:grpSp>
        <p:nvGrpSpPr>
          <p:cNvPr id="172" name="Title 1"/>
          <p:cNvGrpSpPr/>
          <p:nvPr/>
        </p:nvGrpSpPr>
        <p:grpSpPr>
          <a:xfrm>
            <a:off x="-17177" y="-17888"/>
            <a:ext cx="12226354" cy="758454"/>
            <a:chOff x="0" y="0"/>
            <a:chExt cx="12226352" cy="758452"/>
          </a:xfrm>
        </p:grpSpPr>
        <p:sp>
          <p:nvSpPr>
            <p:cNvPr id="170" name="Rectangle"/>
            <p:cNvSpPr/>
            <p:nvPr/>
          </p:nvSpPr>
          <p:spPr>
            <a:xfrm>
              <a:off x="-1" y="-1"/>
              <a:ext cx="12226354" cy="758454"/>
            </a:xfrm>
            <a:prstGeom prst="rect">
              <a:avLst/>
            </a:prstGeom>
            <a:solidFill>
              <a:srgbClr val="B4C7E7"/>
            </a:solidFill>
            <a:ln w="12700" cap="flat">
              <a:noFill/>
              <a:miter lim="400000"/>
            </a:ln>
            <a:effectLst/>
          </p:spPr>
          <p:txBody>
            <a:bodyPr wrap="square" lIns="45718" tIns="45718" rIns="45718" bIns="45718" numCol="1" anchor="ctr">
              <a:noAutofit/>
            </a:bodyPr>
            <a:lstStyle/>
            <a:p>
              <a:pPr algn="ctr">
                <a:lnSpc>
                  <a:spcPct val="90000"/>
                </a:lnSpc>
                <a:defRPr sz="3300">
                  <a:latin typeface="Comic Sans MS"/>
                  <a:ea typeface="Comic Sans MS"/>
                  <a:cs typeface="Comic Sans MS"/>
                  <a:sym typeface="Comic Sans MS"/>
                </a:defRPr>
              </a:pPr>
            </a:p>
          </p:txBody>
        </p:sp>
        <p:sp>
          <p:nvSpPr>
            <p:cNvPr id="171" name="Results"/>
            <p:cNvSpPr txBox="1"/>
            <p:nvPr/>
          </p:nvSpPr>
          <p:spPr>
            <a:xfrm>
              <a:off x="-1" y="0"/>
              <a:ext cx="12226354" cy="7584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normAutofit fontScale="100000" lnSpcReduction="0"/>
            </a:bodyPr>
            <a:lstStyle>
              <a:lvl1pPr algn="ctr">
                <a:lnSpc>
                  <a:spcPct val="90000"/>
                </a:lnSpc>
                <a:defRPr sz="3300">
                  <a:latin typeface="Comic Sans MS"/>
                  <a:ea typeface="Comic Sans MS"/>
                  <a:cs typeface="Comic Sans MS"/>
                  <a:sym typeface="Comic Sans MS"/>
                </a:defRPr>
              </a:lvl1pPr>
            </a:lstStyle>
            <a:p>
              <a:pPr/>
              <a:r>
                <a:t>Results </a:t>
              </a:r>
            </a:p>
          </p:txBody>
        </p:sp>
      </p:grpSp>
      <p:sp>
        <p:nvSpPr>
          <p:cNvPr id="173" name="Footer Placeholder 7"/>
          <p:cNvSpPr txBox="1"/>
          <p:nvPr/>
        </p:nvSpPr>
        <p:spPr>
          <a:xfrm>
            <a:off x="4084320" y="6391594"/>
            <a:ext cx="4023360" cy="294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b="1" sz="1200">
                <a:solidFill>
                  <a:srgbClr val="888888"/>
                </a:solidFill>
                <a:latin typeface="Comic Sans MS"/>
                <a:ea typeface="Comic Sans MS"/>
                <a:cs typeface="Comic Sans MS"/>
                <a:sym typeface="Comic Sans MS"/>
              </a:defRPr>
            </a:lvl1pPr>
          </a:lstStyle>
          <a:p>
            <a:pPr/>
            <a:r>
              <a:t>Pattern Search Optimization</a:t>
            </a:r>
          </a:p>
        </p:txBody>
      </p:sp>
      <p:sp>
        <p:nvSpPr>
          <p:cNvPr id="174" name="Date Placeholder 6"/>
          <p:cNvSpPr txBox="1"/>
          <p:nvPr/>
        </p:nvSpPr>
        <p:spPr>
          <a:xfrm>
            <a:off x="883919" y="6391594"/>
            <a:ext cx="2651762" cy="294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b="1" sz="1200">
                <a:solidFill>
                  <a:srgbClr val="888888"/>
                </a:solidFill>
                <a:latin typeface="Comic Sans MS"/>
                <a:ea typeface="Comic Sans MS"/>
                <a:cs typeface="Comic Sans MS"/>
                <a:sym typeface="Comic Sans MS"/>
              </a:defRPr>
            </a:lvl1pPr>
          </a:lstStyle>
          <a:p>
            <a:pPr/>
            <a:r>
              <a:t>16-04-2021</a:t>
            </a:r>
          </a:p>
        </p:txBody>
      </p:sp>
      <p:sp>
        <p:nvSpPr>
          <p:cNvPr id="175" name="Modified-HJ algorithm implementation on Rosenbrock function:"/>
          <p:cNvSpPr txBox="1"/>
          <p:nvPr/>
        </p:nvSpPr>
        <p:spPr>
          <a:xfrm>
            <a:off x="134635" y="1112753"/>
            <a:ext cx="11922730" cy="53040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marL="342900" indent="-342900">
              <a:buSzPct val="100000"/>
              <a:buFont typeface="Arial"/>
              <a:buChar char="•"/>
              <a:defRPr sz="2000">
                <a:latin typeface="Comic Sans MS"/>
                <a:ea typeface="Comic Sans MS"/>
                <a:cs typeface="Comic Sans MS"/>
                <a:sym typeface="Comic Sans MS"/>
              </a:defRPr>
            </a:pPr>
            <a:r>
              <a:t>Modified-HJ algorithm implementation on Rosen</a:t>
            </a:r>
            <a:r>
              <a:t>-</a:t>
            </a:r>
            <a:r>
              <a:t>brock function: </a:t>
            </a:r>
            <a14:m>
              <m:oMath>
                <m:r>
                  <a:rPr xmlns:a="http://schemas.openxmlformats.org/drawingml/2006/main" sz="2450" i="1">
                    <a:solidFill>
                      <a:srgbClr val="000000"/>
                    </a:solidFill>
                    <a:latin typeface="Cambria Math" panose="02040503050406030204" pitchFamily="18" charset="0"/>
                  </a:rPr>
                  <m:t>𝑓</m:t>
                </m:r>
                <m:r>
                  <a:rPr xmlns:a="http://schemas.openxmlformats.org/drawingml/2006/main" sz="2450" i="1">
                    <a:solidFill>
                      <a:srgbClr val="000000"/>
                    </a:solidFill>
                    <a:latin typeface="Cambria Math" panose="02040503050406030204" pitchFamily="18" charset="0"/>
                  </a:rPr>
                  <m:t>=</m:t>
                </m:r>
                <m:r>
                  <a:rPr xmlns:a="http://schemas.openxmlformats.org/drawingml/2006/main" sz="2450" i="1">
                    <a:solidFill>
                      <a:srgbClr val="000000"/>
                    </a:solidFill>
                    <a:latin typeface="Cambria Math" panose="02040503050406030204" pitchFamily="18" charset="0"/>
                  </a:rPr>
                  <m:t>100</m:t>
                </m:r>
                <m:r>
                  <a:rPr xmlns:a="http://schemas.openxmlformats.org/drawingml/2006/main" sz="2450" i="1">
                    <a:solidFill>
                      <a:srgbClr val="000000"/>
                    </a:solidFill>
                    <a:latin typeface="Cambria Math" panose="02040503050406030204" pitchFamily="18" charset="0"/>
                  </a:rPr>
                  <m:t>(</m:t>
                </m:r>
                <m:sSub>
                  <m:e>
                    <m:r>
                      <a:rPr xmlns:a="http://schemas.openxmlformats.org/drawingml/2006/main" sz="2450" i="1">
                        <a:solidFill>
                          <a:srgbClr val="000000"/>
                        </a:solidFill>
                        <a:latin typeface="Cambria Math" panose="02040503050406030204" pitchFamily="18" charset="0"/>
                      </a:rPr>
                      <m:t>𝑥</m:t>
                    </m:r>
                  </m:e>
                  <m:sub>
                    <m:r>
                      <a:rPr xmlns:a="http://schemas.openxmlformats.org/drawingml/2006/main" sz="2450" i="1">
                        <a:solidFill>
                          <a:srgbClr val="000000"/>
                        </a:solidFill>
                        <a:latin typeface="Cambria Math" panose="02040503050406030204" pitchFamily="18" charset="0"/>
                      </a:rPr>
                      <m:t>1</m:t>
                    </m:r>
                  </m:sub>
                </m:sSub>
                <m:r>
                  <a:rPr xmlns:a="http://schemas.openxmlformats.org/drawingml/2006/main" sz="2450" i="1">
                    <a:solidFill>
                      <a:srgbClr val="000000"/>
                    </a:solidFill>
                    <a:latin typeface="Cambria Math" panose="02040503050406030204" pitchFamily="18" charset="0"/>
                  </a:rPr>
                  <m:t>−</m:t>
                </m:r>
                <m:sSubSup>
                  <m:e>
                    <m:r>
                      <a:rPr xmlns:a="http://schemas.openxmlformats.org/drawingml/2006/main" sz="2450" i="1">
                        <a:solidFill>
                          <a:srgbClr val="000000"/>
                        </a:solidFill>
                        <a:latin typeface="Cambria Math" panose="02040503050406030204" pitchFamily="18" charset="0"/>
                      </a:rPr>
                      <m:t>𝑥</m:t>
                    </m:r>
                  </m:e>
                  <m:sub>
                    <m:r>
                      <a:rPr xmlns:a="http://schemas.openxmlformats.org/drawingml/2006/main" sz="2450" i="1">
                        <a:solidFill>
                          <a:srgbClr val="000000"/>
                        </a:solidFill>
                        <a:latin typeface="Cambria Math" panose="02040503050406030204" pitchFamily="18" charset="0"/>
                      </a:rPr>
                      <m:t>2</m:t>
                    </m:r>
                  </m:sub>
                  <m:sup>
                    <m:r>
                      <a:rPr xmlns:a="http://schemas.openxmlformats.org/drawingml/2006/main" sz="2450" i="1">
                        <a:solidFill>
                          <a:srgbClr val="000000"/>
                        </a:solidFill>
                        <a:latin typeface="Cambria Math" panose="02040503050406030204" pitchFamily="18" charset="0"/>
                      </a:rPr>
                      <m:t>2</m:t>
                    </m:r>
                  </m:sup>
                </m:sSubSup>
                <m:sSup>
                  <m:e>
                    <m:r>
                      <a:rPr xmlns:a="http://schemas.openxmlformats.org/drawingml/2006/main" sz="2450" i="1">
                        <a:solidFill>
                          <a:srgbClr val="000000"/>
                        </a:solidFill>
                        <a:latin typeface="Cambria Math" panose="02040503050406030204" pitchFamily="18" charset="0"/>
                      </a:rPr>
                      <m:t>)</m:t>
                    </m:r>
                  </m:e>
                  <m:sup>
                    <m:r>
                      <a:rPr xmlns:a="http://schemas.openxmlformats.org/drawingml/2006/main" sz="2450" i="1">
                        <a:solidFill>
                          <a:srgbClr val="000000"/>
                        </a:solidFill>
                        <a:latin typeface="Cambria Math" panose="02040503050406030204" pitchFamily="18" charset="0"/>
                      </a:rPr>
                      <m:t>2</m:t>
                    </m:r>
                  </m:sup>
                </m:sSup>
                <m:r>
                  <a:rPr xmlns:a="http://schemas.openxmlformats.org/drawingml/2006/main" sz="2450" i="1">
                    <a:solidFill>
                      <a:srgbClr val="000000"/>
                    </a:solidFill>
                    <a:latin typeface="Cambria Math" panose="02040503050406030204" pitchFamily="18" charset="0"/>
                  </a:rPr>
                  <m:t>+</m:t>
                </m:r>
                <m:r>
                  <a:rPr xmlns:a="http://schemas.openxmlformats.org/drawingml/2006/main" sz="2450" i="1">
                    <a:solidFill>
                      <a:srgbClr val="000000"/>
                    </a:solidFill>
                    <a:latin typeface="Cambria Math" panose="02040503050406030204" pitchFamily="18" charset="0"/>
                  </a:rPr>
                  <m:t>(</m:t>
                </m:r>
                <m:r>
                  <a:rPr xmlns:a="http://schemas.openxmlformats.org/drawingml/2006/main" sz="2450" i="1">
                    <a:solidFill>
                      <a:srgbClr val="000000"/>
                    </a:solidFill>
                    <a:latin typeface="Cambria Math" panose="02040503050406030204" pitchFamily="18" charset="0"/>
                  </a:rPr>
                  <m:t>1</m:t>
                </m:r>
                <m:r>
                  <a:rPr xmlns:a="http://schemas.openxmlformats.org/drawingml/2006/main" sz="2450" i="1">
                    <a:solidFill>
                      <a:srgbClr val="000000"/>
                    </a:solidFill>
                    <a:latin typeface="Cambria Math" panose="02040503050406030204" pitchFamily="18" charset="0"/>
                  </a:rPr>
                  <m:t>−</m:t>
                </m:r>
                <m:sSub>
                  <m:e>
                    <m:r>
                      <a:rPr xmlns:a="http://schemas.openxmlformats.org/drawingml/2006/main" sz="2450" i="1">
                        <a:solidFill>
                          <a:srgbClr val="000000"/>
                        </a:solidFill>
                        <a:latin typeface="Cambria Math" panose="02040503050406030204" pitchFamily="18" charset="0"/>
                      </a:rPr>
                      <m:t>𝑥</m:t>
                    </m:r>
                  </m:e>
                  <m:sub>
                    <m:r>
                      <a:rPr xmlns:a="http://schemas.openxmlformats.org/drawingml/2006/main" sz="2450" i="1">
                        <a:solidFill>
                          <a:srgbClr val="000000"/>
                        </a:solidFill>
                        <a:latin typeface="Cambria Math" panose="02040503050406030204" pitchFamily="18" charset="0"/>
                      </a:rPr>
                      <m:t>1</m:t>
                    </m:r>
                  </m:sub>
                </m:sSub>
                <m:sSup>
                  <m:e>
                    <m:r>
                      <a:rPr xmlns:a="http://schemas.openxmlformats.org/drawingml/2006/main" sz="2450" i="1">
                        <a:solidFill>
                          <a:srgbClr val="000000"/>
                        </a:solidFill>
                        <a:latin typeface="Cambria Math" panose="02040503050406030204" pitchFamily="18" charset="0"/>
                      </a:rPr>
                      <m:t>)</m:t>
                    </m:r>
                  </m:e>
                  <m:sup>
                    <m:r>
                      <a:rPr xmlns:a="http://schemas.openxmlformats.org/drawingml/2006/main" sz="2450" i="1">
                        <a:solidFill>
                          <a:srgbClr val="000000"/>
                        </a:solidFill>
                        <a:latin typeface="Cambria Math" panose="02040503050406030204" pitchFamily="18" charset="0"/>
                      </a:rPr>
                      <m:t>2</m:t>
                    </m:r>
                  </m:sup>
                </m:sSup>
              </m:oMath>
            </a14:m>
            <a:r>
              <a:t> </a:t>
            </a:r>
          </a:p>
        </p:txBody>
      </p:sp>
      <p:sp>
        <p:nvSpPr>
          <p:cNvPr id="176" name="x vector vs. Iteration number"/>
          <p:cNvSpPr txBox="1"/>
          <p:nvPr/>
        </p:nvSpPr>
        <p:spPr>
          <a:xfrm>
            <a:off x="1449514" y="5484957"/>
            <a:ext cx="2830819" cy="33308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x vector vs. Iteration number </a:t>
            </a:r>
          </a:p>
        </p:txBody>
      </p:sp>
      <p:sp>
        <p:nvSpPr>
          <p:cNvPr id="177" name="f  vs. Iteration number"/>
          <p:cNvSpPr txBox="1"/>
          <p:nvPr/>
        </p:nvSpPr>
        <p:spPr>
          <a:xfrm>
            <a:off x="7722023" y="5484957"/>
            <a:ext cx="2163883" cy="33308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i="1"/>
            </a:pPr>
            <a:r>
              <a:t>f </a:t>
            </a:r>
            <a:r>
              <a:rPr i="0"/>
              <a:t> vs. Iteration number</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Slide Number"/>
          <p:cNvSpPr txBox="1"/>
          <p:nvPr>
            <p:ph type="sldNum" sz="quarter" idx="4294967295"/>
          </p:nvPr>
        </p:nvSpPr>
        <p:spPr>
          <a:xfrm>
            <a:off x="11063626" y="6391593"/>
            <a:ext cx="290174" cy="294639"/>
          </a:xfrm>
          <a:prstGeom prst="rect">
            <a:avLst/>
          </a:prstGeom>
          <a:extLst>
            <a:ext uri="{C572A759-6A51-4108-AA02-DFA0A04FC94B}">
              <ma14:wrappingTextBoxFlag xmlns:ma14="http://schemas.microsoft.com/office/mac/drawingml/2011/main" val="1"/>
            </a:ext>
          </a:extLst>
        </p:spPr>
        <p:txBody>
          <a:bodyPr/>
          <a:lstStyle>
            <a:lvl1pPr>
              <a:defRPr b="1">
                <a:latin typeface="Comic Sans MS"/>
                <a:ea typeface="Comic Sans MS"/>
                <a:cs typeface="Comic Sans MS"/>
                <a:sym typeface="Comic Sans MS"/>
              </a:defRPr>
            </a:lvl1pPr>
          </a:lstStyle>
          <a:p>
            <a:pPr/>
            <a:fld id="{86CB4B4D-7CA3-9044-876B-883B54F8677D}" type="slidenum"/>
          </a:p>
        </p:txBody>
      </p:sp>
      <p:grpSp>
        <p:nvGrpSpPr>
          <p:cNvPr id="182" name="Title 1"/>
          <p:cNvGrpSpPr/>
          <p:nvPr/>
        </p:nvGrpSpPr>
        <p:grpSpPr>
          <a:xfrm>
            <a:off x="-17177" y="-17888"/>
            <a:ext cx="12226354" cy="758454"/>
            <a:chOff x="0" y="0"/>
            <a:chExt cx="12226352" cy="758452"/>
          </a:xfrm>
        </p:grpSpPr>
        <p:sp>
          <p:nvSpPr>
            <p:cNvPr id="180" name="Rectangle"/>
            <p:cNvSpPr/>
            <p:nvPr/>
          </p:nvSpPr>
          <p:spPr>
            <a:xfrm>
              <a:off x="-1" y="-1"/>
              <a:ext cx="12226354" cy="758454"/>
            </a:xfrm>
            <a:prstGeom prst="rect">
              <a:avLst/>
            </a:prstGeom>
            <a:solidFill>
              <a:srgbClr val="B4C7E7"/>
            </a:solidFill>
            <a:ln w="12700" cap="flat">
              <a:noFill/>
              <a:miter lim="400000"/>
            </a:ln>
            <a:effectLst/>
          </p:spPr>
          <p:txBody>
            <a:bodyPr wrap="square" lIns="45718" tIns="45718" rIns="45718" bIns="45718" numCol="1" anchor="ctr">
              <a:noAutofit/>
            </a:bodyPr>
            <a:lstStyle/>
            <a:p>
              <a:pPr algn="ctr">
                <a:lnSpc>
                  <a:spcPct val="90000"/>
                </a:lnSpc>
                <a:defRPr sz="3300">
                  <a:latin typeface="Comic Sans MS"/>
                  <a:ea typeface="Comic Sans MS"/>
                  <a:cs typeface="Comic Sans MS"/>
                  <a:sym typeface="Comic Sans MS"/>
                </a:defRPr>
              </a:pPr>
            </a:p>
          </p:txBody>
        </p:sp>
        <p:sp>
          <p:nvSpPr>
            <p:cNvPr id="181" name="Results"/>
            <p:cNvSpPr txBox="1"/>
            <p:nvPr/>
          </p:nvSpPr>
          <p:spPr>
            <a:xfrm>
              <a:off x="-1" y="0"/>
              <a:ext cx="12226354" cy="7584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normAutofit fontScale="100000" lnSpcReduction="0"/>
            </a:bodyPr>
            <a:lstStyle>
              <a:lvl1pPr algn="ctr">
                <a:lnSpc>
                  <a:spcPct val="90000"/>
                </a:lnSpc>
                <a:defRPr sz="3300">
                  <a:latin typeface="Comic Sans MS"/>
                  <a:ea typeface="Comic Sans MS"/>
                  <a:cs typeface="Comic Sans MS"/>
                  <a:sym typeface="Comic Sans MS"/>
                </a:defRPr>
              </a:lvl1pPr>
            </a:lstStyle>
            <a:p>
              <a:pPr/>
              <a:r>
                <a:t>Results </a:t>
              </a:r>
            </a:p>
          </p:txBody>
        </p:sp>
      </p:grpSp>
      <p:sp>
        <p:nvSpPr>
          <p:cNvPr id="183" name="Footer Placeholder 7"/>
          <p:cNvSpPr txBox="1"/>
          <p:nvPr/>
        </p:nvSpPr>
        <p:spPr>
          <a:xfrm>
            <a:off x="4084320" y="6391594"/>
            <a:ext cx="4023360" cy="294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b="1" sz="1200">
                <a:solidFill>
                  <a:srgbClr val="888888"/>
                </a:solidFill>
                <a:latin typeface="Comic Sans MS"/>
                <a:ea typeface="Comic Sans MS"/>
                <a:cs typeface="Comic Sans MS"/>
                <a:sym typeface="Comic Sans MS"/>
              </a:defRPr>
            </a:lvl1pPr>
          </a:lstStyle>
          <a:p>
            <a:pPr/>
            <a:r>
              <a:t>Pattern Search Optimization</a:t>
            </a:r>
          </a:p>
        </p:txBody>
      </p:sp>
      <p:sp>
        <p:nvSpPr>
          <p:cNvPr id="184" name="Date Placeholder 6"/>
          <p:cNvSpPr txBox="1"/>
          <p:nvPr/>
        </p:nvSpPr>
        <p:spPr>
          <a:xfrm>
            <a:off x="883919" y="6391594"/>
            <a:ext cx="2651762" cy="294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b="1" sz="1200">
                <a:solidFill>
                  <a:srgbClr val="888888"/>
                </a:solidFill>
                <a:latin typeface="Comic Sans MS"/>
                <a:ea typeface="Comic Sans MS"/>
                <a:cs typeface="Comic Sans MS"/>
                <a:sym typeface="Comic Sans MS"/>
              </a:defRPr>
            </a:lvl1pPr>
          </a:lstStyle>
          <a:p>
            <a:pPr/>
            <a:r>
              <a:t>16-04-2021</a:t>
            </a:r>
          </a:p>
        </p:txBody>
      </p:sp>
      <p:pic>
        <p:nvPicPr>
          <p:cNvPr id="185" name="Image" descr="Image"/>
          <p:cNvPicPr>
            <a:picLocks noChangeAspect="1"/>
          </p:cNvPicPr>
          <p:nvPr/>
        </p:nvPicPr>
        <p:blipFill>
          <a:blip r:embed="rId2">
            <a:extLst/>
          </a:blip>
          <a:stretch>
            <a:fillRect/>
          </a:stretch>
        </p:blipFill>
        <p:spPr>
          <a:xfrm>
            <a:off x="6235700" y="1991629"/>
            <a:ext cx="4851400" cy="3327402"/>
          </a:xfrm>
          <a:prstGeom prst="rect">
            <a:avLst/>
          </a:prstGeom>
          <a:ln w="12700">
            <a:miter lim="400000"/>
          </a:ln>
        </p:spPr>
      </p:pic>
      <p:pic>
        <p:nvPicPr>
          <p:cNvPr id="186" name="Image" descr="Image"/>
          <p:cNvPicPr>
            <a:picLocks noChangeAspect="1"/>
          </p:cNvPicPr>
          <p:nvPr/>
        </p:nvPicPr>
        <p:blipFill>
          <a:blip r:embed="rId3">
            <a:extLst/>
          </a:blip>
          <a:stretch>
            <a:fillRect/>
          </a:stretch>
        </p:blipFill>
        <p:spPr>
          <a:xfrm>
            <a:off x="330200" y="1991629"/>
            <a:ext cx="4902200" cy="3327402"/>
          </a:xfrm>
          <a:prstGeom prst="rect">
            <a:avLst/>
          </a:prstGeom>
          <a:ln w="12700">
            <a:miter lim="400000"/>
          </a:ln>
        </p:spPr>
      </p:pic>
      <p:sp>
        <p:nvSpPr>
          <p:cNvPr id="187" name="Performance comparison of HJ and MHJ"/>
          <p:cNvSpPr txBox="1"/>
          <p:nvPr/>
        </p:nvSpPr>
        <p:spPr>
          <a:xfrm>
            <a:off x="584622" y="1251662"/>
            <a:ext cx="5272170"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marL="342900" indent="-342900">
              <a:buSzPct val="100000"/>
              <a:buFont typeface="Arial"/>
              <a:buChar char="•"/>
              <a:defRPr sz="2000">
                <a:latin typeface="Comic Sans MS"/>
                <a:ea typeface="Comic Sans MS"/>
                <a:cs typeface="Comic Sans MS"/>
                <a:sym typeface="Comic Sans MS"/>
              </a:defRPr>
            </a:lvl1pPr>
          </a:lstStyle>
          <a:p>
            <a:pPr/>
            <a:r>
              <a:t>Performance comparison of HJ and MHJ</a:t>
            </a:r>
          </a:p>
        </p:txBody>
      </p:sp>
      <p:sp>
        <p:nvSpPr>
          <p:cNvPr id="188" name="x vector vs. Iteration number for MHJ and HJ algorithm"/>
          <p:cNvSpPr txBox="1"/>
          <p:nvPr/>
        </p:nvSpPr>
        <p:spPr>
          <a:xfrm>
            <a:off x="434145" y="5472257"/>
            <a:ext cx="4894321" cy="3327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400">
                <a:latin typeface="Comic Sans MS"/>
                <a:ea typeface="Comic Sans MS"/>
                <a:cs typeface="Comic Sans MS"/>
                <a:sym typeface="Comic Sans MS"/>
              </a:defRPr>
            </a:lvl1pPr>
          </a:lstStyle>
          <a:p>
            <a:pPr/>
            <a:r>
              <a:t>x vector vs. Iteration number for MHJ and HJ algorithm </a:t>
            </a:r>
          </a:p>
        </p:txBody>
      </p:sp>
      <p:sp>
        <p:nvSpPr>
          <p:cNvPr id="189" name="f  vs. Iteration number for MHJ and HJ algorithm"/>
          <p:cNvSpPr txBox="1"/>
          <p:nvPr/>
        </p:nvSpPr>
        <p:spPr>
          <a:xfrm>
            <a:off x="6682544" y="5472257"/>
            <a:ext cx="4614974" cy="3327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400">
                <a:latin typeface="Comic Sans MS"/>
                <a:ea typeface="Comic Sans MS"/>
                <a:cs typeface="Comic Sans MS"/>
                <a:sym typeface="Comic Sans MS"/>
              </a:defRPr>
            </a:lvl1pPr>
          </a:lstStyle>
          <a:p>
            <a:pPr/>
            <a:r>
              <a:t>f  vs. Iteration number for MHJ and HJ algorithm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Slide Number"/>
          <p:cNvSpPr txBox="1"/>
          <p:nvPr>
            <p:ph type="sldNum" sz="quarter" idx="4294967295"/>
          </p:nvPr>
        </p:nvSpPr>
        <p:spPr>
          <a:xfrm>
            <a:off x="11063626" y="6391593"/>
            <a:ext cx="290174" cy="294639"/>
          </a:xfrm>
          <a:prstGeom prst="rect">
            <a:avLst/>
          </a:prstGeom>
          <a:extLst>
            <a:ext uri="{C572A759-6A51-4108-AA02-DFA0A04FC94B}">
              <ma14:wrappingTextBoxFlag xmlns:ma14="http://schemas.microsoft.com/office/mac/drawingml/2011/main" val="1"/>
            </a:ext>
          </a:extLst>
        </p:spPr>
        <p:txBody>
          <a:bodyPr/>
          <a:lstStyle>
            <a:lvl1pPr>
              <a:defRPr b="1">
                <a:latin typeface="Comic Sans MS"/>
                <a:ea typeface="Comic Sans MS"/>
                <a:cs typeface="Comic Sans MS"/>
                <a:sym typeface="Comic Sans MS"/>
              </a:defRPr>
            </a:lvl1pPr>
          </a:lstStyle>
          <a:p>
            <a:pPr/>
            <a:fld id="{86CB4B4D-7CA3-9044-876B-883B54F8677D}" type="slidenum"/>
          </a:p>
        </p:txBody>
      </p:sp>
      <p:pic>
        <p:nvPicPr>
          <p:cNvPr id="192" name="Figure 2021-05-05 211211.png" descr="Figure 2021-05-05 211211.png"/>
          <p:cNvPicPr>
            <a:picLocks noChangeAspect="1"/>
          </p:cNvPicPr>
          <p:nvPr/>
        </p:nvPicPr>
        <p:blipFill>
          <a:blip r:embed="rId2">
            <a:extLst/>
          </a:blip>
          <a:srcRect l="1601" t="0" r="1601" b="0"/>
          <a:stretch>
            <a:fillRect/>
          </a:stretch>
        </p:blipFill>
        <p:spPr>
          <a:xfrm>
            <a:off x="6231784" y="1553364"/>
            <a:ext cx="5680371" cy="3546781"/>
          </a:xfrm>
          <a:prstGeom prst="rect">
            <a:avLst/>
          </a:prstGeom>
          <a:ln w="12700">
            <a:miter lim="400000"/>
          </a:ln>
        </p:spPr>
      </p:pic>
      <p:pic>
        <p:nvPicPr>
          <p:cNvPr id="193" name="Figure 2021-05-05 212125.png" descr="Figure 2021-05-05 212125.png"/>
          <p:cNvPicPr>
            <a:picLocks noChangeAspect="1"/>
          </p:cNvPicPr>
          <p:nvPr/>
        </p:nvPicPr>
        <p:blipFill>
          <a:blip r:embed="rId3">
            <a:alphaModFix amt="90810"/>
            <a:extLst/>
          </a:blip>
          <a:stretch>
            <a:fillRect/>
          </a:stretch>
        </p:blipFill>
        <p:spPr>
          <a:xfrm>
            <a:off x="-5231" y="1365445"/>
            <a:ext cx="6099218" cy="3694718"/>
          </a:xfrm>
          <a:prstGeom prst="rect">
            <a:avLst/>
          </a:prstGeom>
          <a:ln w="12700">
            <a:miter lim="400000"/>
          </a:ln>
        </p:spPr>
      </p:pic>
      <p:grpSp>
        <p:nvGrpSpPr>
          <p:cNvPr id="196" name="Title 1"/>
          <p:cNvGrpSpPr/>
          <p:nvPr/>
        </p:nvGrpSpPr>
        <p:grpSpPr>
          <a:xfrm>
            <a:off x="-17177" y="-17888"/>
            <a:ext cx="12226354" cy="758454"/>
            <a:chOff x="0" y="0"/>
            <a:chExt cx="12226352" cy="758452"/>
          </a:xfrm>
        </p:grpSpPr>
        <p:sp>
          <p:nvSpPr>
            <p:cNvPr id="194" name="Rectangle"/>
            <p:cNvSpPr/>
            <p:nvPr/>
          </p:nvSpPr>
          <p:spPr>
            <a:xfrm>
              <a:off x="-1" y="-1"/>
              <a:ext cx="12226354" cy="758454"/>
            </a:xfrm>
            <a:prstGeom prst="rect">
              <a:avLst/>
            </a:prstGeom>
            <a:solidFill>
              <a:srgbClr val="B4C7E7"/>
            </a:solidFill>
            <a:ln w="12700" cap="flat">
              <a:noFill/>
              <a:miter lim="400000"/>
            </a:ln>
            <a:effectLst/>
          </p:spPr>
          <p:txBody>
            <a:bodyPr wrap="square" lIns="45718" tIns="45718" rIns="45718" bIns="45718" numCol="1" anchor="ctr">
              <a:noAutofit/>
            </a:bodyPr>
            <a:lstStyle/>
            <a:p>
              <a:pPr algn="ctr">
                <a:lnSpc>
                  <a:spcPct val="90000"/>
                </a:lnSpc>
                <a:defRPr sz="3300">
                  <a:latin typeface="Comic Sans MS"/>
                  <a:ea typeface="Comic Sans MS"/>
                  <a:cs typeface="Comic Sans MS"/>
                  <a:sym typeface="Comic Sans MS"/>
                </a:defRPr>
              </a:pPr>
            </a:p>
          </p:txBody>
        </p:sp>
        <p:sp>
          <p:nvSpPr>
            <p:cNvPr id="195" name="Results"/>
            <p:cNvSpPr txBox="1"/>
            <p:nvPr/>
          </p:nvSpPr>
          <p:spPr>
            <a:xfrm>
              <a:off x="-1" y="0"/>
              <a:ext cx="12226354" cy="7584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normAutofit fontScale="100000" lnSpcReduction="0"/>
            </a:bodyPr>
            <a:lstStyle>
              <a:lvl1pPr algn="ctr">
                <a:lnSpc>
                  <a:spcPct val="90000"/>
                </a:lnSpc>
                <a:defRPr sz="3300">
                  <a:latin typeface="Comic Sans MS"/>
                  <a:ea typeface="Comic Sans MS"/>
                  <a:cs typeface="Comic Sans MS"/>
                  <a:sym typeface="Comic Sans MS"/>
                </a:defRPr>
              </a:lvl1pPr>
            </a:lstStyle>
            <a:p>
              <a:pPr/>
              <a:r>
                <a:t>Results </a:t>
              </a:r>
            </a:p>
          </p:txBody>
        </p:sp>
      </p:grpSp>
      <p:sp>
        <p:nvSpPr>
          <p:cNvPr id="197" name="Contour plot for rosen-brock function when HJ and MHJ…"/>
          <p:cNvSpPr txBox="1"/>
          <p:nvPr/>
        </p:nvSpPr>
        <p:spPr>
          <a:xfrm>
            <a:off x="571922" y="5087540"/>
            <a:ext cx="4906909" cy="574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sz="1400">
                <a:latin typeface="Comic Sans MS"/>
                <a:ea typeface="Comic Sans MS"/>
                <a:cs typeface="Comic Sans MS"/>
                <a:sym typeface="Comic Sans MS"/>
              </a:defRPr>
            </a:pPr>
            <a:r>
              <a:t>Contour plot for </a:t>
            </a:r>
            <a:r>
              <a:t>R</a:t>
            </a:r>
            <a:r>
              <a:t>osen-brock function when HJ and MHJ </a:t>
            </a:r>
          </a:p>
          <a:p>
            <a:pPr>
              <a:defRPr sz="1400">
                <a:latin typeface="Comic Sans MS"/>
                <a:ea typeface="Comic Sans MS"/>
                <a:cs typeface="Comic Sans MS"/>
                <a:sym typeface="Comic Sans MS"/>
              </a:defRPr>
            </a:pPr>
            <a:r>
              <a:t>implemented with initial guess: (3.2,3.5)</a:t>
            </a:r>
          </a:p>
        </p:txBody>
      </p:sp>
      <p:sp>
        <p:nvSpPr>
          <p:cNvPr id="198" name="Contour plot for rosen-brock function when HJ and MHJ…"/>
          <p:cNvSpPr txBox="1"/>
          <p:nvPr/>
        </p:nvSpPr>
        <p:spPr>
          <a:xfrm>
            <a:off x="6540923" y="5087540"/>
            <a:ext cx="5593019" cy="6756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sz="1600">
                <a:latin typeface="Comic Sans MS"/>
                <a:ea typeface="Comic Sans MS"/>
                <a:cs typeface="Comic Sans MS"/>
                <a:sym typeface="Comic Sans MS"/>
              </a:defRPr>
            </a:pPr>
            <a:r>
              <a:t>Contour plot for </a:t>
            </a:r>
            <a:r>
              <a:t>R</a:t>
            </a:r>
            <a:r>
              <a:t>osen-brock function when HJ and MHJ </a:t>
            </a:r>
          </a:p>
          <a:p>
            <a:pPr>
              <a:defRPr sz="1600">
                <a:latin typeface="Comic Sans MS"/>
                <a:ea typeface="Comic Sans MS"/>
                <a:cs typeface="Comic Sans MS"/>
                <a:sym typeface="Comic Sans MS"/>
              </a:defRPr>
            </a:pPr>
            <a:r>
              <a:t>implemented with initial guess: (1.5,1.5)</a:t>
            </a:r>
          </a:p>
        </p:txBody>
      </p:sp>
      <p:sp>
        <p:nvSpPr>
          <p:cNvPr id="199" name="Footer Placeholder 5"/>
          <p:cNvSpPr txBox="1"/>
          <p:nvPr/>
        </p:nvSpPr>
        <p:spPr>
          <a:xfrm>
            <a:off x="4084320" y="6391593"/>
            <a:ext cx="4023360" cy="294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b="1" sz="1200">
                <a:solidFill>
                  <a:srgbClr val="888888"/>
                </a:solidFill>
                <a:latin typeface="Comic Sans MS"/>
                <a:ea typeface="Comic Sans MS"/>
                <a:cs typeface="Comic Sans MS"/>
                <a:sym typeface="Comic Sans MS"/>
              </a:defRPr>
            </a:lvl1pPr>
          </a:lstStyle>
          <a:p>
            <a:pPr/>
            <a:r>
              <a:t>Pattern Search Optimization</a:t>
            </a:r>
          </a:p>
        </p:txBody>
      </p:sp>
      <p:sp>
        <p:nvSpPr>
          <p:cNvPr id="200" name="Date Placeholder 6"/>
          <p:cNvSpPr txBox="1"/>
          <p:nvPr/>
        </p:nvSpPr>
        <p:spPr>
          <a:xfrm>
            <a:off x="883919" y="6391594"/>
            <a:ext cx="2651762" cy="294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b="1" sz="1200">
                <a:solidFill>
                  <a:srgbClr val="888888"/>
                </a:solidFill>
                <a:latin typeface="Comic Sans MS"/>
                <a:ea typeface="Comic Sans MS"/>
                <a:cs typeface="Comic Sans MS"/>
                <a:sym typeface="Comic Sans MS"/>
              </a:defRPr>
            </a:lvl1pPr>
          </a:lstStyle>
          <a:p>
            <a:pPr/>
            <a:r>
              <a:t>16-04-2021</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Slide Number"/>
          <p:cNvSpPr txBox="1"/>
          <p:nvPr>
            <p:ph type="sldNum" sz="quarter" idx="4294967295"/>
          </p:nvPr>
        </p:nvSpPr>
        <p:spPr>
          <a:xfrm>
            <a:off x="11063626" y="6391593"/>
            <a:ext cx="290174" cy="294639"/>
          </a:xfrm>
          <a:prstGeom prst="rect">
            <a:avLst/>
          </a:prstGeom>
          <a:extLst>
            <a:ext uri="{C572A759-6A51-4108-AA02-DFA0A04FC94B}">
              <ma14:wrappingTextBoxFlag xmlns:ma14="http://schemas.microsoft.com/office/mac/drawingml/2011/main" val="1"/>
            </a:ext>
          </a:extLst>
        </p:spPr>
        <p:txBody>
          <a:bodyPr/>
          <a:lstStyle>
            <a:lvl1pPr>
              <a:defRPr b="1">
                <a:latin typeface="Comic Sans MS"/>
                <a:ea typeface="Comic Sans MS"/>
                <a:cs typeface="Comic Sans MS"/>
                <a:sym typeface="Comic Sans MS"/>
              </a:defRPr>
            </a:lvl1pPr>
          </a:lstStyle>
          <a:p>
            <a:pPr/>
            <a:fld id="{86CB4B4D-7CA3-9044-876B-883B54F8677D}" type="slidenum"/>
          </a:p>
        </p:txBody>
      </p:sp>
      <p:grpSp>
        <p:nvGrpSpPr>
          <p:cNvPr id="205" name="Title 1"/>
          <p:cNvGrpSpPr/>
          <p:nvPr/>
        </p:nvGrpSpPr>
        <p:grpSpPr>
          <a:xfrm>
            <a:off x="-17177" y="-17888"/>
            <a:ext cx="12226354" cy="758454"/>
            <a:chOff x="0" y="0"/>
            <a:chExt cx="12226352" cy="758452"/>
          </a:xfrm>
        </p:grpSpPr>
        <p:sp>
          <p:nvSpPr>
            <p:cNvPr id="203" name="Rectangle"/>
            <p:cNvSpPr/>
            <p:nvPr/>
          </p:nvSpPr>
          <p:spPr>
            <a:xfrm>
              <a:off x="-1" y="-1"/>
              <a:ext cx="12226354" cy="758454"/>
            </a:xfrm>
            <a:prstGeom prst="rect">
              <a:avLst/>
            </a:prstGeom>
            <a:solidFill>
              <a:srgbClr val="B4C7E7"/>
            </a:solidFill>
            <a:ln w="12700" cap="flat">
              <a:noFill/>
              <a:miter lim="400000"/>
            </a:ln>
            <a:effectLst/>
          </p:spPr>
          <p:txBody>
            <a:bodyPr wrap="square" lIns="45718" tIns="45718" rIns="45718" bIns="45718" numCol="1" anchor="ctr">
              <a:noAutofit/>
            </a:bodyPr>
            <a:lstStyle/>
            <a:p>
              <a:pPr algn="ctr">
                <a:lnSpc>
                  <a:spcPct val="90000"/>
                </a:lnSpc>
                <a:defRPr sz="3300">
                  <a:latin typeface="Comic Sans MS"/>
                  <a:ea typeface="Comic Sans MS"/>
                  <a:cs typeface="Comic Sans MS"/>
                  <a:sym typeface="Comic Sans MS"/>
                </a:defRPr>
              </a:pPr>
            </a:p>
          </p:txBody>
        </p:sp>
        <p:sp>
          <p:nvSpPr>
            <p:cNvPr id="204" name="Results"/>
            <p:cNvSpPr txBox="1"/>
            <p:nvPr/>
          </p:nvSpPr>
          <p:spPr>
            <a:xfrm>
              <a:off x="-1" y="0"/>
              <a:ext cx="12226354" cy="7584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normAutofit fontScale="100000" lnSpcReduction="0"/>
            </a:bodyPr>
            <a:lstStyle>
              <a:lvl1pPr algn="ctr">
                <a:lnSpc>
                  <a:spcPct val="90000"/>
                </a:lnSpc>
                <a:defRPr sz="3300">
                  <a:latin typeface="Comic Sans MS"/>
                  <a:ea typeface="Comic Sans MS"/>
                  <a:cs typeface="Comic Sans MS"/>
                  <a:sym typeface="Comic Sans MS"/>
                </a:defRPr>
              </a:lvl1pPr>
            </a:lstStyle>
            <a:p>
              <a:pPr/>
              <a:r>
                <a:t>Results </a:t>
              </a:r>
            </a:p>
          </p:txBody>
        </p:sp>
      </p:grpSp>
      <p:sp>
        <p:nvSpPr>
          <p:cNvPr id="206" name="Footer Placeholder 5"/>
          <p:cNvSpPr txBox="1"/>
          <p:nvPr/>
        </p:nvSpPr>
        <p:spPr>
          <a:xfrm>
            <a:off x="4084320" y="6391593"/>
            <a:ext cx="4023360" cy="294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b="1" sz="1200">
                <a:solidFill>
                  <a:srgbClr val="888888"/>
                </a:solidFill>
                <a:latin typeface="Comic Sans MS"/>
                <a:ea typeface="Comic Sans MS"/>
                <a:cs typeface="Comic Sans MS"/>
                <a:sym typeface="Comic Sans MS"/>
              </a:defRPr>
            </a:lvl1pPr>
          </a:lstStyle>
          <a:p>
            <a:pPr/>
            <a:r>
              <a:t>Pattern Search Optimization</a:t>
            </a:r>
          </a:p>
        </p:txBody>
      </p:sp>
      <p:sp>
        <p:nvSpPr>
          <p:cNvPr id="207" name="Date Placeholder 6"/>
          <p:cNvSpPr txBox="1"/>
          <p:nvPr/>
        </p:nvSpPr>
        <p:spPr>
          <a:xfrm>
            <a:off x="883919" y="6391594"/>
            <a:ext cx="2651762" cy="294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b="1" sz="1200">
                <a:solidFill>
                  <a:srgbClr val="888888"/>
                </a:solidFill>
                <a:latin typeface="Comic Sans MS"/>
                <a:ea typeface="Comic Sans MS"/>
                <a:cs typeface="Comic Sans MS"/>
                <a:sym typeface="Comic Sans MS"/>
              </a:defRPr>
            </a:lvl1pPr>
          </a:lstStyle>
          <a:p>
            <a:pPr/>
            <a:r>
              <a:t>16-04-2021</a:t>
            </a:r>
          </a:p>
        </p:txBody>
      </p:sp>
      <p:pic>
        <p:nvPicPr>
          <p:cNvPr id="208" name="ani23" descr="ani23"/>
          <p:cNvPicPr>
            <a:picLocks noChangeAspect="0"/>
          </p:cNvPicPr>
          <p:nvPr>
            <a:videoFile r:link="rId2"/>
            <p:extLst>
              <p:ext uri="{DAA4B4D4-6D71-4841-9C94-3DE7FCFB9230}">
                <p14:media xmlns:p14="http://schemas.microsoft.com/office/powerpoint/2010/main" r:embed="rId3"/>
              </p:ext>
            </p:extLst>
          </p:nvPr>
        </p:nvPicPr>
        <p:blipFill>
          <a:blip r:embed="rId4">
            <a:extLst/>
          </a:blip>
          <a:stretch>
            <a:fillRect/>
          </a:stretch>
        </p:blipFill>
        <p:spPr>
          <a:xfrm>
            <a:off x="2681748" y="1944520"/>
            <a:ext cx="6828504" cy="4097103"/>
          </a:xfrm>
          <a:prstGeom prst="rect">
            <a:avLst/>
          </a:prstGeom>
          <a:ln w="12700">
            <a:miter lim="400000"/>
          </a:ln>
        </p:spPr>
      </p:pic>
      <p:sp>
        <p:nvSpPr>
          <p:cNvPr id="209" name="TextBox 4"/>
          <p:cNvSpPr txBox="1"/>
          <p:nvPr/>
        </p:nvSpPr>
        <p:spPr>
          <a:xfrm>
            <a:off x="257175" y="1141899"/>
            <a:ext cx="11382375" cy="7264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marL="285750" indent="-285750">
              <a:buSzPct val="100000"/>
              <a:buFont typeface="Arial"/>
              <a:buChar char="•"/>
              <a:defRPr>
                <a:latin typeface="Comic Sans MS"/>
                <a:ea typeface="Comic Sans MS"/>
                <a:cs typeface="Comic Sans MS"/>
                <a:sym typeface="Comic Sans MS"/>
              </a:defRPr>
            </a:lvl1pPr>
          </a:lstStyle>
          <a:p>
            <a:pPr/>
            <a:r>
              <a:t>Animation of Contour plot for Rosen-brock function when HJ, MHJ, BFGS and Powell Conjugate implemented with initial guess: (1.5,1.5)</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mediacall" nodeType="clickEffect" presetSubtype="0" presetID="1" grpId="1" fill="hold">
                                  <p:stCondLst>
                                    <p:cond delay="0"/>
                                  </p:stCondLst>
                                  <p:childTnLst>
                                    <p:cmd type="call" cmd="playFrom(0.0)">
                                      <p:cBhvr>
                                        <p:cTn id="6" dur="10600" fill="hold"/>
                                        <p:tgtEl>
                                          <p:spTgt spid="208"/>
                                        </p:tgtEl>
                                      </p:cBhvr>
                                    </p:cmd>
                                  </p:childTnLst>
                                </p:cTn>
                              </p:par>
                            </p:childTnLst>
                          </p:cTn>
                        </p:par>
                      </p:childTnLst>
                    </p:cTn>
                  </p:par>
                  <p:par>
                    <p:cTn id="7" fill="hold">
                      <p:stCondLst>
                        <p:cond delay="indefinite"/>
                      </p:stCondLst>
                      <p:childTnLst>
                        <p:par>
                          <p:cTn id="8" fill="hold">
                            <p:stCondLst>
                              <p:cond delay="0"/>
                            </p:stCondLst>
                            <p:childTnLst>
                              <p:par>
                                <p:cTn id="9" presetClass="mediacall" nodeType="clickEffect" presetSubtype="0" presetID="3" grpId="1" fill="hold">
                                  <p:stCondLst>
                                    <p:cond delay="0"/>
                                  </p:stCondLst>
                                  <p:childTnLst>
                                    <p:cmd type="call" cmd="stop">
                                      <p:cBhvr>
                                        <p:cTn id="10" dur="1000" fill="hold"/>
                                        <p:tgtEl>
                                          <p:spTgt spid="208"/>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80000">
                <p:cTn id="11" fill="hold" display="0">
                  <p:stCondLst>
                    <p:cond delay="indefinite"/>
                  </p:stCondLst>
                </p:cTn>
                <p:tgtEl>
                  <p:spTgt spid="208"/>
                </p:tgtEl>
              </p:cMediaNode>
            </p:video>
            <p:seq concurrent="1" prevAc="none" nextAc="seek">
              <p:cTn id="12" evtFilter="cancelBubble" nodeType="interactiveSeq" restart="whenNotActive" fill="hold">
                <p:stCondLst>
                  <p:cond delay="0" evt="onClick">
                    <p:tgtEl>
                      <p:spTgt spid="208"/>
                    </p:tgtEl>
                  </p:cond>
                </p:stCondLst>
                <p:endSync delay="0" evt="end">
                  <p:rtn val="all"/>
                </p:endSync>
                <p:childTnLst>
                  <p:par>
                    <p:cTn id="13" fill="hold">
                      <p:stCondLst>
                        <p:cond delay="0"/>
                      </p:stCondLst>
                      <p:childTnLst>
                        <p:par>
                          <p:cTn id="14" fill="hold">
                            <p:stCondLst>
                              <p:cond delay="0"/>
                            </p:stCondLst>
                            <p:childTnLst>
                              <p:par>
                                <p:cTn id="15" presetClass="mediacall" nodeType="clickEffect" presetSubtype="0" presetID="2" fill="hold">
                                  <p:stCondLst>
                                    <p:cond delay="0"/>
                                  </p:stCondLst>
                                  <p:childTnLst>
                                    <p:cmd type="call" cmd="togglePause">
                                      <p:cBhvr>
                                        <p:cTn id="16" dur="1" fill="hold"/>
                                        <p:tgtEl>
                                          <p:spTgt spid="208"/>
                                        </p:tgtEl>
                                      </p:cBhvr>
                                    </p:cmd>
                                  </p:childTnLst>
                                </p:cTn>
                              </p:par>
                            </p:childTnLst>
                          </p:cTn>
                        </p:par>
                      </p:childTnLst>
                    </p:cTn>
                  </p:par>
                </p:childTnLst>
              </p:cTn>
              <p:nextCondLst>
                <p:cond delay="0" evt="onClick">
                  <p:tgtEl>
                    <p:spTgt spid="208"/>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Slide Number"/>
          <p:cNvSpPr txBox="1"/>
          <p:nvPr>
            <p:ph type="sldNum" sz="quarter" idx="4294967295"/>
          </p:nvPr>
        </p:nvSpPr>
        <p:spPr>
          <a:xfrm>
            <a:off x="11063626" y="6391593"/>
            <a:ext cx="290174" cy="294639"/>
          </a:xfrm>
          <a:prstGeom prst="rect">
            <a:avLst/>
          </a:prstGeom>
          <a:extLst>
            <a:ext uri="{C572A759-6A51-4108-AA02-DFA0A04FC94B}">
              <ma14:wrappingTextBoxFlag xmlns:ma14="http://schemas.microsoft.com/office/mac/drawingml/2011/main" val="1"/>
            </a:ext>
          </a:extLst>
        </p:spPr>
        <p:txBody>
          <a:bodyPr/>
          <a:lstStyle>
            <a:lvl1pPr>
              <a:defRPr b="1">
                <a:latin typeface="Comic Sans MS"/>
                <a:ea typeface="Comic Sans MS"/>
                <a:cs typeface="Comic Sans MS"/>
                <a:sym typeface="Comic Sans MS"/>
              </a:defRPr>
            </a:lvl1pPr>
          </a:lstStyle>
          <a:p>
            <a:pPr/>
            <a:fld id="{86CB4B4D-7CA3-9044-876B-883B54F8677D}" type="slidenum"/>
          </a:p>
        </p:txBody>
      </p:sp>
      <p:sp>
        <p:nvSpPr>
          <p:cNvPr id="212" name="Mechanical design engg. -…"/>
          <p:cNvSpPr txBox="1"/>
          <p:nvPr>
            <p:ph type="body" idx="4294967295"/>
          </p:nvPr>
        </p:nvSpPr>
        <p:spPr>
          <a:xfrm>
            <a:off x="715572" y="1378027"/>
            <a:ext cx="10638228" cy="4451275"/>
          </a:xfrm>
          <a:prstGeom prst="rect">
            <a:avLst/>
          </a:prstGeom>
        </p:spPr>
        <p:txBody>
          <a:bodyPr/>
          <a:lstStyle/>
          <a:p>
            <a:pPr marL="210311" indent="-210311" defTabSz="841247">
              <a:spcBef>
                <a:spcPts val="900"/>
              </a:spcBef>
              <a:defRPr sz="2208">
                <a:latin typeface="Comic Sans MS"/>
                <a:ea typeface="Comic Sans MS"/>
                <a:cs typeface="Comic Sans MS"/>
                <a:sym typeface="Comic Sans MS"/>
              </a:defRPr>
            </a:pPr>
            <a:r>
              <a:t>Mechanical design </a:t>
            </a:r>
            <a:r>
              <a:t>engineering</a:t>
            </a:r>
            <a:r>
              <a:t> -</a:t>
            </a:r>
            <a:endParaRPr sz="2024"/>
          </a:p>
          <a:p>
            <a:pPr lvl="3" marL="0" indent="630936" defTabSz="841247">
              <a:spcBef>
                <a:spcPts val="900"/>
              </a:spcBef>
              <a:buSzTx/>
              <a:buNone/>
              <a:defRPr sz="2208">
                <a:latin typeface="Comic Sans MS"/>
                <a:ea typeface="Comic Sans MS"/>
                <a:cs typeface="Comic Sans MS"/>
                <a:sym typeface="Comic Sans MS"/>
              </a:defRPr>
            </a:pPr>
            <a:r>
              <a:t>Metal cutting process - 3 M’s (manpower, materials and machines)</a:t>
            </a:r>
            <a:endParaRPr sz="2024"/>
          </a:p>
          <a:p>
            <a:pPr marL="210311" indent="-210311" defTabSz="841247">
              <a:spcBef>
                <a:spcPts val="900"/>
              </a:spcBef>
              <a:defRPr sz="2208">
                <a:latin typeface="Comic Sans MS"/>
                <a:ea typeface="Comic Sans MS"/>
                <a:cs typeface="Comic Sans MS"/>
                <a:sym typeface="Comic Sans MS"/>
              </a:defRPr>
            </a:pPr>
            <a:r>
              <a:t>Development of a magnetic system mathematical model -</a:t>
            </a:r>
            <a:endParaRPr sz="2024"/>
          </a:p>
          <a:p>
            <a:pPr lvl="3" marL="0" indent="630936" defTabSz="841247">
              <a:spcBef>
                <a:spcPts val="900"/>
              </a:spcBef>
              <a:buSzTx/>
              <a:buNone/>
              <a:defRPr sz="2208">
                <a:latin typeface="Comic Sans MS"/>
                <a:ea typeface="Comic Sans MS"/>
                <a:cs typeface="Comic Sans MS"/>
                <a:sym typeface="Comic Sans MS"/>
              </a:defRPr>
            </a:pPr>
            <a:r>
              <a:t>Minimum expenditure for preparation of initial data, acceptable</a:t>
            </a:r>
          </a:p>
          <a:p>
            <a:pPr lvl="3" marL="0" indent="630936" defTabSz="841247">
              <a:spcBef>
                <a:spcPts val="900"/>
              </a:spcBef>
              <a:buSzTx/>
              <a:buNone/>
              <a:defRPr sz="2208">
                <a:latin typeface="Comic Sans MS"/>
                <a:ea typeface="Comic Sans MS"/>
                <a:cs typeface="Comic Sans MS"/>
                <a:sym typeface="Comic Sans MS"/>
              </a:defRPr>
            </a:pPr>
            <a:r>
              <a:t>counting time and automatic convergence at a large interval of input</a:t>
            </a:r>
            <a:endParaRPr sz="2024"/>
          </a:p>
          <a:p>
            <a:pPr lvl="3" marL="0" indent="630936" defTabSz="841247">
              <a:spcBef>
                <a:spcPts val="900"/>
              </a:spcBef>
              <a:buSzTx/>
              <a:buNone/>
              <a:defRPr sz="2208">
                <a:latin typeface="Comic Sans MS"/>
                <a:ea typeface="Comic Sans MS"/>
                <a:cs typeface="Comic Sans MS"/>
                <a:sym typeface="Comic Sans MS"/>
              </a:defRPr>
            </a:pPr>
            <a:r>
              <a:t>parameter variation.</a:t>
            </a:r>
            <a:endParaRPr sz="2024"/>
          </a:p>
          <a:p>
            <a:pPr marL="210311" indent="-210311" defTabSz="841247">
              <a:spcBef>
                <a:spcPts val="900"/>
              </a:spcBef>
              <a:defRPr sz="2208">
                <a:latin typeface="Comic Sans MS"/>
                <a:ea typeface="Comic Sans MS"/>
                <a:cs typeface="Comic Sans MS"/>
                <a:sym typeface="Comic Sans MS"/>
              </a:defRPr>
            </a:pPr>
            <a:r>
              <a:t>Creation of design methods for direct current electric devices, in particular, electromagnetic separators.  </a:t>
            </a:r>
            <a:endParaRPr sz="2024"/>
          </a:p>
          <a:p>
            <a:pPr marL="210311" indent="-210311" defTabSz="841247">
              <a:spcBef>
                <a:spcPts val="900"/>
              </a:spcBef>
              <a:defRPr sz="2208">
                <a:latin typeface="Comic Sans MS"/>
                <a:ea typeface="Comic Sans MS"/>
                <a:cs typeface="Comic Sans MS"/>
                <a:sym typeface="Comic Sans MS"/>
              </a:defRPr>
            </a:pPr>
            <a:r>
              <a:t>Enables highly accurate calculation of nonlinear equation systems describing complex magnetic circuits. </a:t>
            </a:r>
          </a:p>
        </p:txBody>
      </p:sp>
      <p:sp>
        <p:nvSpPr>
          <p:cNvPr id="213" name="Engineering Applications"/>
          <p:cNvSpPr txBox="1"/>
          <p:nvPr>
            <p:ph type="title" idx="4294967295"/>
          </p:nvPr>
        </p:nvSpPr>
        <p:spPr>
          <a:xfrm>
            <a:off x="-17177" y="-17887"/>
            <a:ext cx="12226354" cy="747117"/>
          </a:xfrm>
          <a:prstGeom prst="rect">
            <a:avLst/>
          </a:prstGeom>
          <a:solidFill>
            <a:srgbClr val="B4C7E7"/>
          </a:solidFill>
        </p:spPr>
        <p:txBody>
          <a:bodyPr/>
          <a:lstStyle>
            <a:lvl1pPr algn="ctr">
              <a:defRPr sz="3700">
                <a:latin typeface="Comic Sans MS"/>
                <a:ea typeface="Comic Sans MS"/>
                <a:cs typeface="Comic Sans MS"/>
                <a:sym typeface="Comic Sans MS"/>
              </a:defRPr>
            </a:lvl1pPr>
          </a:lstStyle>
          <a:p>
            <a:pPr/>
            <a:r>
              <a:t>Engineering Applications</a:t>
            </a:r>
          </a:p>
        </p:txBody>
      </p:sp>
      <p:sp>
        <p:nvSpPr>
          <p:cNvPr id="214" name="Date Placeholder 6"/>
          <p:cNvSpPr txBox="1"/>
          <p:nvPr/>
        </p:nvSpPr>
        <p:spPr>
          <a:xfrm>
            <a:off x="883919" y="6391594"/>
            <a:ext cx="2651762" cy="294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b="1" sz="1200">
                <a:solidFill>
                  <a:srgbClr val="888888"/>
                </a:solidFill>
                <a:latin typeface="Comic Sans MS"/>
                <a:ea typeface="Comic Sans MS"/>
                <a:cs typeface="Comic Sans MS"/>
                <a:sym typeface="Comic Sans MS"/>
              </a:defRPr>
            </a:lvl1pPr>
          </a:lstStyle>
          <a:p>
            <a:pPr/>
            <a:r>
              <a:t>16-04-2021</a:t>
            </a:r>
          </a:p>
        </p:txBody>
      </p:sp>
      <p:sp>
        <p:nvSpPr>
          <p:cNvPr id="215" name="Footer Placeholder 7"/>
          <p:cNvSpPr txBox="1"/>
          <p:nvPr/>
        </p:nvSpPr>
        <p:spPr>
          <a:xfrm>
            <a:off x="4084320" y="6391594"/>
            <a:ext cx="4023360" cy="294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b="1" sz="1200">
                <a:solidFill>
                  <a:srgbClr val="888888"/>
                </a:solidFill>
                <a:latin typeface="Comic Sans MS"/>
                <a:ea typeface="Comic Sans MS"/>
                <a:cs typeface="Comic Sans MS"/>
                <a:sym typeface="Comic Sans MS"/>
              </a:defRPr>
            </a:lvl1pPr>
          </a:lstStyle>
          <a:p>
            <a:pPr/>
            <a:r>
              <a:t>Pattern Search Optimization</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Slide Number"/>
          <p:cNvSpPr txBox="1"/>
          <p:nvPr>
            <p:ph type="sldNum" sz="quarter" idx="4294967295"/>
          </p:nvPr>
        </p:nvSpPr>
        <p:spPr>
          <a:xfrm>
            <a:off x="11063626" y="6391593"/>
            <a:ext cx="290174" cy="294639"/>
          </a:xfrm>
          <a:prstGeom prst="rect">
            <a:avLst/>
          </a:prstGeom>
          <a:extLst>
            <a:ext uri="{C572A759-6A51-4108-AA02-DFA0A04FC94B}">
              <ma14:wrappingTextBoxFlag xmlns:ma14="http://schemas.microsoft.com/office/mac/drawingml/2011/main" val="1"/>
            </a:ext>
          </a:extLst>
        </p:spPr>
        <p:txBody>
          <a:bodyPr/>
          <a:lstStyle>
            <a:lvl1pPr>
              <a:defRPr b="1">
                <a:latin typeface="Comic Sans MS"/>
                <a:ea typeface="Comic Sans MS"/>
                <a:cs typeface="Comic Sans MS"/>
                <a:sym typeface="Comic Sans MS"/>
              </a:defRPr>
            </a:lvl1pPr>
          </a:lstStyle>
          <a:p>
            <a:pPr/>
            <a:fld id="{86CB4B4D-7CA3-9044-876B-883B54F8677D}" type="slidenum"/>
          </a:p>
        </p:txBody>
      </p:sp>
      <p:sp>
        <p:nvSpPr>
          <p:cNvPr id="218" name="Conclusion"/>
          <p:cNvSpPr txBox="1"/>
          <p:nvPr>
            <p:ph type="title" idx="4294967295"/>
          </p:nvPr>
        </p:nvSpPr>
        <p:spPr>
          <a:xfrm>
            <a:off x="-17177" y="-17888"/>
            <a:ext cx="12226354" cy="758454"/>
          </a:xfrm>
          <a:prstGeom prst="rect">
            <a:avLst/>
          </a:prstGeom>
          <a:solidFill>
            <a:srgbClr val="B4C7E7"/>
          </a:solidFill>
        </p:spPr>
        <p:txBody>
          <a:bodyPr/>
          <a:lstStyle>
            <a:lvl1pPr algn="ctr">
              <a:defRPr sz="3300">
                <a:latin typeface="Comic Sans MS"/>
                <a:ea typeface="Comic Sans MS"/>
                <a:cs typeface="Comic Sans MS"/>
                <a:sym typeface="Comic Sans MS"/>
              </a:defRPr>
            </a:lvl1pPr>
          </a:lstStyle>
          <a:p>
            <a:pPr/>
            <a:r>
              <a:t>Conclusion</a:t>
            </a:r>
          </a:p>
        </p:txBody>
      </p:sp>
      <p:sp>
        <p:nvSpPr>
          <p:cNvPr id="219" name="The algorithm described uses direct search method.…"/>
          <p:cNvSpPr txBox="1"/>
          <p:nvPr>
            <p:ph type="body" idx="4294967295"/>
          </p:nvPr>
        </p:nvSpPr>
        <p:spPr>
          <a:xfrm>
            <a:off x="840868" y="1130300"/>
            <a:ext cx="10741532" cy="4597400"/>
          </a:xfrm>
          <a:prstGeom prst="rect">
            <a:avLst/>
          </a:prstGeom>
        </p:spPr>
        <p:txBody>
          <a:bodyPr/>
          <a:lstStyle/>
          <a:p>
            <a:pPr>
              <a:lnSpc>
                <a:spcPct val="100000"/>
              </a:lnSpc>
              <a:defRPr sz="2400">
                <a:latin typeface="Comic Sans MS"/>
                <a:ea typeface="Comic Sans MS"/>
                <a:cs typeface="Comic Sans MS"/>
                <a:sym typeface="Comic Sans MS"/>
              </a:defRPr>
            </a:pPr>
            <a:r>
              <a:t>The algorithm described uses direct search method.</a:t>
            </a:r>
          </a:p>
          <a:p>
            <a:pPr>
              <a:lnSpc>
                <a:spcPct val="100000"/>
              </a:lnSpc>
              <a:defRPr sz="2400">
                <a:latin typeface="Comic Sans MS"/>
                <a:ea typeface="Comic Sans MS"/>
                <a:cs typeface="Comic Sans MS"/>
                <a:sym typeface="Comic Sans MS"/>
              </a:defRPr>
            </a:pPr>
            <a:r>
              <a:t>No derivative calculations involved</a:t>
            </a:r>
            <a:r>
              <a:t> so computation will be less.</a:t>
            </a:r>
          </a:p>
          <a:p>
            <a:pPr>
              <a:lnSpc>
                <a:spcPct val="100000"/>
              </a:lnSpc>
              <a:defRPr sz="2400">
                <a:latin typeface="Comic Sans MS"/>
                <a:ea typeface="Comic Sans MS"/>
                <a:cs typeface="Comic Sans MS"/>
                <a:sym typeface="Comic Sans MS"/>
              </a:defRPr>
            </a:pPr>
            <a:r>
              <a:t>Acceleration is accomplished robustly by carrying out feasible number of pattern moves.</a:t>
            </a:r>
          </a:p>
          <a:p>
            <a:pPr>
              <a:lnSpc>
                <a:spcPct val="100000"/>
              </a:lnSpc>
              <a:defRPr sz="2400">
                <a:latin typeface="Comic Sans MS"/>
                <a:ea typeface="Comic Sans MS"/>
                <a:cs typeface="Comic Sans MS"/>
                <a:sym typeface="Comic Sans MS"/>
              </a:defRPr>
            </a:pPr>
            <a:r>
              <a:t>In three of the six function examples, improved Hooke-Jeeves algorithm yields lesser number of iterations compared to the HJ algorithm.</a:t>
            </a:r>
          </a:p>
          <a:p>
            <a:pPr>
              <a:lnSpc>
                <a:spcPct val="100000"/>
              </a:lnSpc>
              <a:defRPr sz="2400">
                <a:latin typeface="Comic Sans MS"/>
                <a:ea typeface="Comic Sans MS"/>
                <a:cs typeface="Comic Sans MS"/>
                <a:sym typeface="Comic Sans MS"/>
              </a:defRPr>
            </a:pPr>
            <a:r>
              <a:t>For simple problems both the algorithms yield same results.  </a:t>
            </a:r>
          </a:p>
          <a:p>
            <a:pPr>
              <a:lnSpc>
                <a:spcPct val="100000"/>
              </a:lnSpc>
              <a:defRPr sz="2400">
                <a:latin typeface="Comic Sans MS"/>
                <a:ea typeface="Comic Sans MS"/>
                <a:cs typeface="Comic Sans MS"/>
                <a:sym typeface="Comic Sans MS"/>
              </a:defRPr>
            </a:pPr>
            <a:r>
              <a:t>MHJ algorithm outperforms the steepest descent method too as the later takes more than 8000 iterations to converge.</a:t>
            </a:r>
          </a:p>
        </p:txBody>
      </p:sp>
      <p:sp>
        <p:nvSpPr>
          <p:cNvPr id="220" name="Footer Placeholder 5"/>
          <p:cNvSpPr txBox="1"/>
          <p:nvPr/>
        </p:nvSpPr>
        <p:spPr>
          <a:xfrm>
            <a:off x="4084320" y="6391593"/>
            <a:ext cx="4023360" cy="294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b="1" sz="1200">
                <a:solidFill>
                  <a:srgbClr val="888888"/>
                </a:solidFill>
                <a:latin typeface="Comic Sans MS"/>
                <a:ea typeface="Comic Sans MS"/>
                <a:cs typeface="Comic Sans MS"/>
                <a:sym typeface="Comic Sans MS"/>
              </a:defRPr>
            </a:lvl1pPr>
          </a:lstStyle>
          <a:p>
            <a:pPr/>
            <a:r>
              <a:t>Pattern Search Optimization</a:t>
            </a:r>
          </a:p>
        </p:txBody>
      </p:sp>
      <p:sp>
        <p:nvSpPr>
          <p:cNvPr id="221" name="Date Placeholder 6"/>
          <p:cNvSpPr txBox="1"/>
          <p:nvPr/>
        </p:nvSpPr>
        <p:spPr>
          <a:xfrm>
            <a:off x="883919" y="6391594"/>
            <a:ext cx="2651762" cy="294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b="1" sz="1200">
                <a:solidFill>
                  <a:srgbClr val="888888"/>
                </a:solidFill>
                <a:latin typeface="Comic Sans MS"/>
                <a:ea typeface="Comic Sans MS"/>
                <a:cs typeface="Comic Sans MS"/>
                <a:sym typeface="Comic Sans MS"/>
              </a:defRPr>
            </a:lvl1pPr>
          </a:lstStyle>
          <a:p>
            <a:pPr/>
            <a:r>
              <a:t>16-04-2021</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Slide Number"/>
          <p:cNvSpPr txBox="1"/>
          <p:nvPr>
            <p:ph type="sldNum" sz="quarter" idx="4294967295"/>
          </p:nvPr>
        </p:nvSpPr>
        <p:spPr>
          <a:xfrm>
            <a:off x="11063626" y="6391593"/>
            <a:ext cx="290174" cy="294639"/>
          </a:xfrm>
          <a:prstGeom prst="rect">
            <a:avLst/>
          </a:prstGeom>
          <a:extLst>
            <a:ext uri="{C572A759-6A51-4108-AA02-DFA0A04FC94B}">
              <ma14:wrappingTextBoxFlag xmlns:ma14="http://schemas.microsoft.com/office/mac/drawingml/2011/main" val="1"/>
            </a:ext>
          </a:extLst>
        </p:spPr>
        <p:txBody>
          <a:bodyPr/>
          <a:lstStyle>
            <a:lvl1pPr>
              <a:defRPr b="1">
                <a:latin typeface="Comic Sans MS"/>
                <a:ea typeface="Comic Sans MS"/>
                <a:cs typeface="Comic Sans MS"/>
                <a:sym typeface="Comic Sans MS"/>
              </a:defRPr>
            </a:lvl1pPr>
          </a:lstStyle>
          <a:p>
            <a:pPr/>
            <a:fld id="{86CB4B4D-7CA3-9044-876B-883B54F8677D}" type="slidenum"/>
          </a:p>
        </p:txBody>
      </p:sp>
      <p:sp>
        <p:nvSpPr>
          <p:cNvPr id="224" name="Conclusion"/>
          <p:cNvSpPr txBox="1"/>
          <p:nvPr>
            <p:ph type="title" idx="4294967295"/>
          </p:nvPr>
        </p:nvSpPr>
        <p:spPr>
          <a:xfrm>
            <a:off x="-17177" y="-17888"/>
            <a:ext cx="12226354" cy="758454"/>
          </a:xfrm>
          <a:prstGeom prst="rect">
            <a:avLst/>
          </a:prstGeom>
          <a:solidFill>
            <a:srgbClr val="B4C7E7"/>
          </a:solidFill>
        </p:spPr>
        <p:txBody>
          <a:bodyPr/>
          <a:lstStyle>
            <a:lvl1pPr algn="ctr">
              <a:defRPr sz="3300">
                <a:latin typeface="Comic Sans MS"/>
                <a:ea typeface="Comic Sans MS"/>
                <a:cs typeface="Comic Sans MS"/>
                <a:sym typeface="Comic Sans MS"/>
              </a:defRPr>
            </a:lvl1pPr>
          </a:lstStyle>
          <a:p>
            <a:pPr/>
            <a:r>
              <a:t>Additional Work</a:t>
            </a:r>
          </a:p>
        </p:txBody>
      </p:sp>
      <p:sp>
        <p:nvSpPr>
          <p:cNvPr id="225" name="Footer Placeholder 5"/>
          <p:cNvSpPr txBox="1"/>
          <p:nvPr/>
        </p:nvSpPr>
        <p:spPr>
          <a:xfrm>
            <a:off x="4084320" y="6391593"/>
            <a:ext cx="4023360" cy="294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b="1" sz="1200">
                <a:solidFill>
                  <a:srgbClr val="888888"/>
                </a:solidFill>
                <a:latin typeface="Comic Sans MS"/>
                <a:ea typeface="Comic Sans MS"/>
                <a:cs typeface="Comic Sans MS"/>
                <a:sym typeface="Comic Sans MS"/>
              </a:defRPr>
            </a:lvl1pPr>
          </a:lstStyle>
          <a:p>
            <a:pPr/>
            <a:r>
              <a:t>Pattern Search Optimization</a:t>
            </a:r>
          </a:p>
        </p:txBody>
      </p:sp>
      <p:sp>
        <p:nvSpPr>
          <p:cNvPr id="226" name="Date Placeholder 6"/>
          <p:cNvSpPr txBox="1"/>
          <p:nvPr/>
        </p:nvSpPr>
        <p:spPr>
          <a:xfrm>
            <a:off x="883919" y="6391594"/>
            <a:ext cx="2651762" cy="294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b="1" sz="1200">
                <a:solidFill>
                  <a:srgbClr val="888888"/>
                </a:solidFill>
                <a:latin typeface="Comic Sans MS"/>
                <a:ea typeface="Comic Sans MS"/>
                <a:cs typeface="Comic Sans MS"/>
                <a:sym typeface="Comic Sans MS"/>
              </a:defRPr>
            </a:lvl1pPr>
          </a:lstStyle>
          <a:p>
            <a:pPr/>
            <a:r>
              <a:t>16-04-2021</a:t>
            </a:r>
          </a:p>
        </p:txBody>
      </p:sp>
      <p:pic>
        <p:nvPicPr>
          <p:cNvPr id="227" name="Image" descr="Image"/>
          <p:cNvPicPr>
            <a:picLocks noChangeAspect="1"/>
          </p:cNvPicPr>
          <p:nvPr/>
        </p:nvPicPr>
        <p:blipFill>
          <a:blip r:embed="rId2">
            <a:extLst/>
          </a:blip>
          <a:stretch>
            <a:fillRect/>
          </a:stretch>
        </p:blipFill>
        <p:spPr>
          <a:xfrm>
            <a:off x="5234033" y="1407319"/>
            <a:ext cx="6689927" cy="4043362"/>
          </a:xfrm>
          <a:prstGeom prst="rect">
            <a:avLst/>
          </a:prstGeom>
          <a:ln w="12700">
            <a:miter lim="400000"/>
          </a:ln>
        </p:spPr>
      </p:pic>
      <p:sp>
        <p:nvSpPr>
          <p:cNvPr id="228" name="HJ and MHJ algorithms work satisfactorily to find global optimum over test function for single objective optimization problems. Benchmark test function used were Ackley function and Eggholder function.…"/>
          <p:cNvSpPr txBox="1"/>
          <p:nvPr/>
        </p:nvSpPr>
        <p:spPr>
          <a:xfrm>
            <a:off x="558562" y="1186181"/>
            <a:ext cx="4592831" cy="4333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228600" indent="-228600">
              <a:spcBef>
                <a:spcPts val="1000"/>
              </a:spcBef>
              <a:buSzPct val="100000"/>
              <a:buFont typeface="Arial"/>
              <a:buChar char="•"/>
              <a:defRPr sz="1900">
                <a:latin typeface="Comic Sans MS"/>
                <a:ea typeface="Comic Sans MS"/>
                <a:cs typeface="Comic Sans MS"/>
                <a:sym typeface="Comic Sans MS"/>
              </a:defRPr>
            </a:pPr>
            <a:r>
              <a:t>HJ and MHJ algorithms work satisfactorily to find global optimum over test function for single objective optimization problems. Benchmark test function used were Ackley function and Eggholder function. </a:t>
            </a:r>
          </a:p>
          <a:p>
            <a:pPr marL="228600" indent="-228600">
              <a:spcBef>
                <a:spcPts val="1000"/>
              </a:spcBef>
              <a:buSzPct val="100000"/>
              <a:buFont typeface="Arial"/>
              <a:buChar char="•"/>
              <a:defRPr sz="1900">
                <a:latin typeface="Comic Sans MS"/>
                <a:ea typeface="Comic Sans MS"/>
                <a:cs typeface="Comic Sans MS"/>
                <a:sym typeface="Comic Sans MS"/>
              </a:defRPr>
            </a:pPr>
            <a:r>
              <a:t>To compare different algorithms over a given test function toolbox can be used like EvoloPy which provides nature-inspired metaheuristic optimizer.</a:t>
            </a:r>
          </a:p>
        </p:txBody>
      </p:sp>
      <p:sp>
        <p:nvSpPr>
          <p:cNvPr id="229" name="Contour plot for ackley function when HJ, MHJ, BFGS and Powell Conjugate implemented with initial guess: (3.2, 3.5)"/>
          <p:cNvSpPr txBox="1"/>
          <p:nvPr/>
        </p:nvSpPr>
        <p:spPr>
          <a:xfrm>
            <a:off x="5824626" y="5338578"/>
            <a:ext cx="5974479" cy="675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600">
                <a:latin typeface="Comic Sans MS"/>
                <a:ea typeface="Comic Sans MS"/>
                <a:cs typeface="Comic Sans MS"/>
                <a:sym typeface="Comic Sans MS"/>
              </a:defRPr>
            </a:lvl1pPr>
          </a:lstStyle>
          <a:p>
            <a:pPr/>
            <a:r>
              <a:t>Contour plot for ackley function when HJ, MHJ, BFGS and Powell Conjugate implemented with initial guess: (3.2, 3.5)</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Slide Number"/>
          <p:cNvSpPr txBox="1"/>
          <p:nvPr>
            <p:ph type="sldNum" sz="quarter" idx="4294967295"/>
          </p:nvPr>
        </p:nvSpPr>
        <p:spPr>
          <a:xfrm>
            <a:off x="11063626" y="6391593"/>
            <a:ext cx="290174" cy="294639"/>
          </a:xfrm>
          <a:prstGeom prst="rect">
            <a:avLst/>
          </a:prstGeom>
          <a:extLst>
            <a:ext uri="{C572A759-6A51-4108-AA02-DFA0A04FC94B}">
              <ma14:wrappingTextBoxFlag xmlns:ma14="http://schemas.microsoft.com/office/mac/drawingml/2011/main" val="1"/>
            </a:ext>
          </a:extLst>
        </p:spPr>
        <p:txBody>
          <a:bodyPr/>
          <a:lstStyle>
            <a:lvl1pPr>
              <a:defRPr b="1">
                <a:latin typeface="Comic Sans MS"/>
                <a:ea typeface="Comic Sans MS"/>
                <a:cs typeface="Comic Sans MS"/>
                <a:sym typeface="Comic Sans MS"/>
              </a:defRPr>
            </a:lvl1pPr>
          </a:lstStyle>
          <a:p>
            <a:pPr/>
            <a:fld id="{86CB4B4D-7CA3-9044-876B-883B54F8677D}" type="slidenum"/>
          </a:p>
        </p:txBody>
      </p:sp>
      <p:grpSp>
        <p:nvGrpSpPr>
          <p:cNvPr id="234" name="Title 1"/>
          <p:cNvGrpSpPr/>
          <p:nvPr/>
        </p:nvGrpSpPr>
        <p:grpSpPr>
          <a:xfrm>
            <a:off x="-17177" y="-17888"/>
            <a:ext cx="12226354" cy="758454"/>
            <a:chOff x="0" y="0"/>
            <a:chExt cx="12226352" cy="758452"/>
          </a:xfrm>
        </p:grpSpPr>
        <p:sp>
          <p:nvSpPr>
            <p:cNvPr id="232" name="Rectangle"/>
            <p:cNvSpPr/>
            <p:nvPr/>
          </p:nvSpPr>
          <p:spPr>
            <a:xfrm>
              <a:off x="-1" y="-1"/>
              <a:ext cx="12226354" cy="758454"/>
            </a:xfrm>
            <a:prstGeom prst="rect">
              <a:avLst/>
            </a:prstGeom>
            <a:solidFill>
              <a:srgbClr val="B4C7E7"/>
            </a:solidFill>
            <a:ln w="12700" cap="flat">
              <a:noFill/>
              <a:miter lim="400000"/>
            </a:ln>
            <a:effectLst/>
          </p:spPr>
          <p:txBody>
            <a:bodyPr wrap="square" lIns="45718" tIns="45718" rIns="45718" bIns="45718" numCol="1" anchor="ctr">
              <a:noAutofit/>
            </a:bodyPr>
            <a:lstStyle/>
            <a:p>
              <a:pPr algn="ctr">
                <a:lnSpc>
                  <a:spcPct val="90000"/>
                </a:lnSpc>
                <a:defRPr sz="3300">
                  <a:latin typeface="Comic Sans MS"/>
                  <a:ea typeface="Comic Sans MS"/>
                  <a:cs typeface="Comic Sans MS"/>
                  <a:sym typeface="Comic Sans MS"/>
                </a:defRPr>
              </a:pPr>
            </a:p>
          </p:txBody>
        </p:sp>
        <p:sp>
          <p:nvSpPr>
            <p:cNvPr id="233" name="References"/>
            <p:cNvSpPr txBox="1"/>
            <p:nvPr/>
          </p:nvSpPr>
          <p:spPr>
            <a:xfrm>
              <a:off x="-1" y="0"/>
              <a:ext cx="12226354" cy="7584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normAutofit fontScale="100000" lnSpcReduction="0"/>
            </a:bodyPr>
            <a:lstStyle>
              <a:lvl1pPr algn="ctr">
                <a:lnSpc>
                  <a:spcPct val="90000"/>
                </a:lnSpc>
                <a:defRPr sz="3300">
                  <a:latin typeface="Comic Sans MS"/>
                  <a:ea typeface="Comic Sans MS"/>
                  <a:cs typeface="Comic Sans MS"/>
                  <a:sym typeface="Comic Sans MS"/>
                </a:defRPr>
              </a:lvl1pPr>
            </a:lstStyle>
            <a:p>
              <a:pPr/>
              <a:r>
                <a:t>References </a:t>
              </a:r>
            </a:p>
          </p:txBody>
        </p:sp>
      </p:grpSp>
      <p:sp>
        <p:nvSpPr>
          <p:cNvPr id="235" name="Nicholas V. Findler, Cher LO and Ron LO, Pattern search for optimisation, Mathematics and Computers in Simulation, vol. 29, 41-5, 1987.…"/>
          <p:cNvSpPr txBox="1"/>
          <p:nvPr>
            <p:ph type="body" idx="4294967295"/>
          </p:nvPr>
        </p:nvSpPr>
        <p:spPr>
          <a:xfrm>
            <a:off x="609600" y="1143000"/>
            <a:ext cx="10972800" cy="5257800"/>
          </a:xfrm>
          <a:prstGeom prst="rect">
            <a:avLst/>
          </a:prstGeom>
        </p:spPr>
        <p:txBody>
          <a:bodyPr/>
          <a:lstStyle/>
          <a:p>
            <a:pPr marL="248652" indent="-248652" defTabSz="850391">
              <a:lnSpc>
                <a:spcPct val="100000"/>
              </a:lnSpc>
              <a:spcBef>
                <a:spcPts val="900"/>
              </a:spcBef>
              <a:buFontTx/>
              <a:buAutoNum type="arabicPeriod" startAt="1"/>
              <a:defRPr sz="1800">
                <a:latin typeface="Comic Sans MS"/>
                <a:ea typeface="Comic Sans MS"/>
                <a:cs typeface="Comic Sans MS"/>
                <a:sym typeface="Comic Sans MS"/>
              </a:defRPr>
            </a:pPr>
            <a:r>
              <a:t>Nicholas V. Findler, Cher LO and Ron LO, Pattern search for optimisation, Mathematics and Computers in Simulation, vol. 29, 41-5, 1987.</a:t>
            </a:r>
          </a:p>
          <a:p>
            <a:pPr marL="248652" indent="-248652" defTabSz="850391">
              <a:lnSpc>
                <a:spcPct val="100000"/>
              </a:lnSpc>
              <a:spcBef>
                <a:spcPts val="900"/>
              </a:spcBef>
              <a:buFontTx/>
              <a:buAutoNum type="arabicPeriod" startAt="1"/>
              <a:defRPr sz="1800">
                <a:latin typeface="Comic Sans MS"/>
                <a:ea typeface="Comic Sans MS"/>
                <a:cs typeface="Comic Sans MS"/>
                <a:sym typeface="Comic Sans MS"/>
              </a:defRPr>
            </a:pPr>
            <a:r>
              <a:t>Charles Audet, J.E.Dennis,JR., Pattern search algorithms for mixed variable programming, Society for industrial and applied mathematics, vol. 11, 573-594, 2000.</a:t>
            </a:r>
          </a:p>
          <a:p>
            <a:pPr marL="248652" indent="-248652" defTabSz="850391">
              <a:lnSpc>
                <a:spcPct val="100000"/>
              </a:lnSpc>
              <a:spcBef>
                <a:spcPts val="900"/>
              </a:spcBef>
              <a:buFontTx/>
              <a:buAutoNum type="arabicPeriod" startAt="1"/>
              <a:defRPr sz="1800">
                <a:latin typeface="Comic Sans MS"/>
                <a:ea typeface="Comic Sans MS"/>
                <a:cs typeface="Comic Sans MS"/>
                <a:sym typeface="Comic Sans MS"/>
              </a:defRPr>
            </a:pPr>
            <a:r>
              <a:t>Michael Wetter and Jonathan Wright, Comparison of a generalised pattern search and genetic algorithm optimisation method, Eighth International IBPSA Conference, 2003. </a:t>
            </a:r>
          </a:p>
          <a:p>
            <a:pPr marL="248652" indent="-248652" defTabSz="850391">
              <a:lnSpc>
                <a:spcPct val="100000"/>
              </a:lnSpc>
              <a:spcBef>
                <a:spcPts val="900"/>
              </a:spcBef>
              <a:buFontTx/>
              <a:buAutoNum type="arabicPeriod" startAt="1"/>
              <a:defRPr sz="1800">
                <a:latin typeface="Comic Sans MS"/>
                <a:ea typeface="Comic Sans MS"/>
                <a:cs typeface="Comic Sans MS"/>
                <a:sym typeface="Comic Sans MS"/>
              </a:defRPr>
            </a:pPr>
            <a:r>
              <a:t>Audet, Charles, and J. E. Dennis, Jr., Pattern Search Algorithms for Mixed Variable Programming, SIAM Journal on Optimization , vol.11, 573–594, 2000. </a:t>
            </a:r>
          </a:p>
          <a:p>
            <a:pPr marL="248652" indent="-248652" defTabSz="850391">
              <a:lnSpc>
                <a:spcPct val="100000"/>
              </a:lnSpc>
              <a:spcBef>
                <a:spcPts val="900"/>
              </a:spcBef>
              <a:buFontTx/>
              <a:buAutoNum type="arabicPeriod" startAt="1"/>
              <a:defRPr sz="1800">
                <a:latin typeface="Comic Sans MS"/>
                <a:ea typeface="Comic Sans MS"/>
                <a:cs typeface="Comic Sans MS"/>
                <a:sym typeface="Comic Sans MS"/>
              </a:defRPr>
            </a:pPr>
            <a:r>
              <a:t>Mr. G.S. Kirgat, Prof.A.N. Surade, Applicability of Hooke’s-jeeves direct search solution method to metal cutting operation, Internatinal journal of innovation in engineering research and technology, vol.2, 2394-3696, 2015.</a:t>
            </a:r>
          </a:p>
          <a:p>
            <a:pPr marL="248652" indent="-248652" defTabSz="850391">
              <a:lnSpc>
                <a:spcPct val="100000"/>
              </a:lnSpc>
              <a:spcBef>
                <a:spcPts val="900"/>
              </a:spcBef>
              <a:buFontTx/>
              <a:buAutoNum type="arabicPeriod" startAt="1"/>
              <a:defRPr sz="1800">
                <a:latin typeface="Comic Sans MS"/>
                <a:ea typeface="Comic Sans MS"/>
                <a:cs typeface="Comic Sans MS"/>
                <a:sym typeface="Comic Sans MS"/>
              </a:defRPr>
            </a:pPr>
            <a:r>
              <a:t>Mykhaylo zagienyak, Oksana Usatiuk, Volodymyr Usatyuk, The use of the hook-jeeves method for the calculation of complex nonlinear equivalent magnetic circuits, Journal of energy technology, vol. 10, 11-18, 2017.</a:t>
            </a:r>
          </a:p>
        </p:txBody>
      </p:sp>
      <p:sp>
        <p:nvSpPr>
          <p:cNvPr id="236" name="Footer Placeholder 5"/>
          <p:cNvSpPr txBox="1"/>
          <p:nvPr/>
        </p:nvSpPr>
        <p:spPr>
          <a:xfrm>
            <a:off x="4084320" y="6391593"/>
            <a:ext cx="4023360" cy="294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b="1" sz="1200">
                <a:solidFill>
                  <a:srgbClr val="888888"/>
                </a:solidFill>
                <a:latin typeface="Comic Sans MS"/>
                <a:ea typeface="Comic Sans MS"/>
                <a:cs typeface="Comic Sans MS"/>
                <a:sym typeface="Comic Sans MS"/>
              </a:defRPr>
            </a:lvl1pPr>
          </a:lstStyle>
          <a:p>
            <a:pPr/>
            <a:r>
              <a:t>Pattern Search Optimization</a:t>
            </a:r>
          </a:p>
        </p:txBody>
      </p:sp>
      <p:sp>
        <p:nvSpPr>
          <p:cNvPr id="237" name="Date Placeholder 6"/>
          <p:cNvSpPr txBox="1"/>
          <p:nvPr/>
        </p:nvSpPr>
        <p:spPr>
          <a:xfrm>
            <a:off x="883919" y="6391594"/>
            <a:ext cx="2651762" cy="294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b="1" sz="1200">
                <a:solidFill>
                  <a:srgbClr val="888888"/>
                </a:solidFill>
                <a:latin typeface="Comic Sans MS"/>
                <a:ea typeface="Comic Sans MS"/>
                <a:cs typeface="Comic Sans MS"/>
                <a:sym typeface="Comic Sans MS"/>
              </a:defRPr>
            </a:lvl1pPr>
          </a:lstStyle>
          <a:p>
            <a:pPr/>
            <a:r>
              <a:t>16-04-2021</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41" name="Title 1"/>
          <p:cNvGrpSpPr/>
          <p:nvPr/>
        </p:nvGrpSpPr>
        <p:grpSpPr>
          <a:xfrm>
            <a:off x="3515748" y="2472624"/>
            <a:ext cx="4955305" cy="1912752"/>
            <a:chOff x="0" y="0"/>
            <a:chExt cx="4955304" cy="1912751"/>
          </a:xfrm>
        </p:grpSpPr>
        <p:sp>
          <p:nvSpPr>
            <p:cNvPr id="239" name="Rectangle"/>
            <p:cNvSpPr/>
            <p:nvPr/>
          </p:nvSpPr>
          <p:spPr>
            <a:xfrm>
              <a:off x="-1" y="-1"/>
              <a:ext cx="4955306" cy="1912753"/>
            </a:xfrm>
            <a:prstGeom prst="rect">
              <a:avLst/>
            </a:prstGeom>
            <a:solidFill>
              <a:srgbClr val="FFFFFF"/>
            </a:solidFill>
            <a:ln w="12700" cap="flat">
              <a:solidFill>
                <a:schemeClr val="accent1"/>
              </a:solidFill>
              <a:prstDash val="solid"/>
              <a:miter lim="800000"/>
            </a:ln>
            <a:effectLst/>
          </p:spPr>
          <p:txBody>
            <a:bodyPr wrap="square" lIns="45718" tIns="45718" rIns="45718" bIns="45718" numCol="1" anchor="ctr">
              <a:noAutofit/>
            </a:bodyPr>
            <a:lstStyle/>
            <a:p>
              <a:pPr algn="ctr" defTabSz="832103">
                <a:defRPr sz="1600"/>
              </a:pPr>
            </a:p>
          </p:txBody>
        </p:sp>
        <p:sp>
          <p:nvSpPr>
            <p:cNvPr id="240" name="Thank you……"/>
            <p:cNvSpPr txBox="1"/>
            <p:nvPr/>
          </p:nvSpPr>
          <p:spPr>
            <a:xfrm>
              <a:off x="6349" y="6350"/>
              <a:ext cx="4942606" cy="19000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normAutofit fontScale="100000" lnSpcReduction="0"/>
            </a:bodyPr>
            <a:lstStyle/>
            <a:p>
              <a:pPr algn="ctr" defTabSz="832103">
                <a:defRPr b="1" sz="3600">
                  <a:latin typeface="Comic Sans MS"/>
                  <a:ea typeface="Comic Sans MS"/>
                  <a:cs typeface="Comic Sans MS"/>
                  <a:sym typeface="Comic Sans MS"/>
                </a:defRPr>
              </a:pPr>
              <a:r>
                <a:t>Thank you</a:t>
              </a:r>
              <a:r>
                <a:t>…</a:t>
              </a:r>
              <a:endParaRPr sz="1600"/>
            </a:p>
            <a:p>
              <a:pPr algn="ctr" defTabSz="832103">
                <a:defRPr b="1" sz="3500">
                  <a:latin typeface="Comic Sans MS"/>
                  <a:ea typeface="Comic Sans MS"/>
                  <a:cs typeface="Comic Sans MS"/>
                  <a:sym typeface="Comic Sans MS"/>
                </a:defRPr>
              </a:pPr>
              <a:r>
                <a:t>Any Questions ? </a:t>
              </a:r>
            </a:p>
          </p:txBody>
        </p:sp>
      </p:gr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 name="Footer Placeholder 4"/>
          <p:cNvSpPr txBox="1"/>
          <p:nvPr/>
        </p:nvSpPr>
        <p:spPr>
          <a:xfrm>
            <a:off x="4084320" y="6391593"/>
            <a:ext cx="4023360" cy="294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b="1" sz="1200">
                <a:solidFill>
                  <a:srgbClr val="888888"/>
                </a:solidFill>
                <a:latin typeface="Comic Sans MS"/>
                <a:ea typeface="Comic Sans MS"/>
                <a:cs typeface="Comic Sans MS"/>
                <a:sym typeface="Comic Sans MS"/>
              </a:defRPr>
            </a:lvl1pPr>
          </a:lstStyle>
          <a:p>
            <a:pPr/>
            <a:r>
              <a:t>Pattern Search Optimization</a:t>
            </a:r>
          </a:p>
        </p:txBody>
      </p:sp>
      <p:sp>
        <p:nvSpPr>
          <p:cNvPr id="102" name="Content Placeholder 2"/>
          <p:cNvSpPr txBox="1"/>
          <p:nvPr>
            <p:ph type="body" idx="1"/>
          </p:nvPr>
        </p:nvSpPr>
        <p:spPr>
          <a:xfrm>
            <a:off x="838200" y="1343890"/>
            <a:ext cx="10515600" cy="4833074"/>
          </a:xfrm>
          <a:prstGeom prst="rect">
            <a:avLst/>
          </a:prstGeom>
        </p:spPr>
        <p:txBody>
          <a:bodyPr/>
          <a:lstStyle/>
          <a:p>
            <a:pPr>
              <a:lnSpc>
                <a:spcPct val="100000"/>
              </a:lnSpc>
              <a:defRPr sz="1900">
                <a:latin typeface="Comic Sans MS"/>
                <a:ea typeface="Comic Sans MS"/>
                <a:cs typeface="Comic Sans MS"/>
                <a:sym typeface="Comic Sans MS"/>
              </a:defRPr>
            </a:pPr>
            <a:r>
              <a:t>Optimisation of a multidimensional, implicitly specified, non smooth cost function.</a:t>
            </a:r>
          </a:p>
          <a:p>
            <a:pPr>
              <a:lnSpc>
                <a:spcPct val="100000"/>
              </a:lnSpc>
              <a:defRPr sz="1900">
                <a:latin typeface="Comic Sans MS"/>
                <a:ea typeface="Comic Sans MS"/>
                <a:cs typeface="Comic Sans MS"/>
                <a:sym typeface="Comic Sans MS"/>
              </a:defRPr>
            </a:pPr>
            <a:r>
              <a:t>Accurate approximation of functions defined on the solution of complex system of equations including implicit equations, ordinary differential equations, and partial differential equations often takes many hours. </a:t>
            </a:r>
          </a:p>
          <a:p>
            <a:pPr>
              <a:lnSpc>
                <a:spcPct val="100000"/>
              </a:lnSpc>
              <a:defRPr sz="1900">
                <a:latin typeface="Comic Sans MS"/>
                <a:ea typeface="Comic Sans MS"/>
                <a:cs typeface="Comic Sans MS"/>
                <a:sym typeface="Comic Sans MS"/>
              </a:defRPr>
            </a:pPr>
            <a:r>
              <a:t>There’s no straightforward way of approximating gradients.</a:t>
            </a:r>
          </a:p>
          <a:p>
            <a:pPr>
              <a:lnSpc>
                <a:spcPct val="100000"/>
              </a:lnSpc>
              <a:defRPr sz="1900">
                <a:latin typeface="Comic Sans MS"/>
                <a:ea typeface="Comic Sans MS"/>
                <a:cs typeface="Comic Sans MS"/>
                <a:sym typeface="Comic Sans MS"/>
              </a:defRPr>
            </a:pPr>
            <a:r>
              <a:t>Hence, standard pattern search algorithms can only be used heuristically in this context.</a:t>
            </a:r>
          </a:p>
          <a:p>
            <a:pPr>
              <a:lnSpc>
                <a:spcPct val="100000"/>
              </a:lnSpc>
              <a:defRPr sz="1900">
                <a:latin typeface="Comic Sans MS"/>
                <a:ea typeface="Comic Sans MS"/>
                <a:cs typeface="Comic Sans MS"/>
                <a:sym typeface="Comic Sans MS"/>
              </a:defRPr>
            </a:pPr>
            <a:r>
              <a:t>There are mainly two types of methods for optimization.</a:t>
            </a:r>
          </a:p>
          <a:p>
            <a:pPr lvl="1" marL="971550" indent="-514350">
              <a:lnSpc>
                <a:spcPct val="100000"/>
              </a:lnSpc>
              <a:buFontTx/>
              <a:buAutoNum type="arabicPeriod" startAt="1"/>
              <a:defRPr sz="1900">
                <a:latin typeface="Comic Sans MS"/>
                <a:ea typeface="Comic Sans MS"/>
                <a:cs typeface="Comic Sans MS"/>
                <a:sym typeface="Comic Sans MS"/>
              </a:defRPr>
            </a:pPr>
            <a:r>
              <a:t>Derivative based method</a:t>
            </a:r>
          </a:p>
          <a:p>
            <a:pPr lvl="1" marL="971550" indent="-514350">
              <a:lnSpc>
                <a:spcPct val="100000"/>
              </a:lnSpc>
              <a:buFontTx/>
              <a:buAutoNum type="arabicPeriod" startAt="1"/>
              <a:defRPr sz="1900">
                <a:latin typeface="Comic Sans MS"/>
                <a:ea typeface="Comic Sans MS"/>
                <a:cs typeface="Comic Sans MS"/>
                <a:sym typeface="Comic Sans MS"/>
              </a:defRPr>
            </a:pPr>
            <a:r>
              <a:t>Direct search method</a:t>
            </a:r>
          </a:p>
          <a:p>
            <a:pPr>
              <a:lnSpc>
                <a:spcPct val="100000"/>
              </a:lnSpc>
              <a:defRPr sz="1900">
                <a:latin typeface="Comic Sans MS"/>
                <a:ea typeface="Comic Sans MS"/>
                <a:cs typeface="Comic Sans MS"/>
                <a:sym typeface="Comic Sans MS"/>
              </a:defRPr>
            </a:pPr>
            <a:r>
              <a:t>Pattern search optimization is a Direct search method</a:t>
            </a:r>
            <a:r>
              <a:t>.</a:t>
            </a:r>
          </a:p>
        </p:txBody>
      </p:sp>
      <p:sp>
        <p:nvSpPr>
          <p:cNvPr id="103" name="Date Placeholder 3"/>
          <p:cNvSpPr txBox="1"/>
          <p:nvPr/>
        </p:nvSpPr>
        <p:spPr>
          <a:xfrm>
            <a:off x="883919" y="6391593"/>
            <a:ext cx="2651762" cy="294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b="1" sz="1200">
                <a:solidFill>
                  <a:srgbClr val="888888"/>
                </a:solidFill>
                <a:latin typeface="Comic Sans MS"/>
                <a:ea typeface="Comic Sans MS"/>
                <a:cs typeface="Comic Sans MS"/>
                <a:sym typeface="Comic Sans MS"/>
              </a:defRPr>
            </a:lvl1pPr>
          </a:lstStyle>
          <a:p>
            <a:pPr/>
            <a:r>
              <a:t>16-04-2021</a:t>
            </a:r>
          </a:p>
        </p:txBody>
      </p:sp>
      <p:sp>
        <p:nvSpPr>
          <p:cNvPr id="104" name="Slide Number Placeholder 5"/>
          <p:cNvSpPr txBox="1"/>
          <p:nvPr>
            <p:ph type="sldNum" sz="quarter" idx="4294967295"/>
          </p:nvPr>
        </p:nvSpPr>
        <p:spPr>
          <a:xfrm>
            <a:off x="11156642" y="6391591"/>
            <a:ext cx="197156" cy="294639"/>
          </a:xfrm>
          <a:prstGeom prst="rect">
            <a:avLst/>
          </a:prstGeom>
          <a:extLst>
            <a:ext uri="{C572A759-6A51-4108-AA02-DFA0A04FC94B}">
              <ma14:wrappingTextBoxFlag xmlns:ma14="http://schemas.microsoft.com/office/mac/drawingml/2011/main" val="1"/>
            </a:ext>
          </a:extLst>
        </p:spPr>
        <p:txBody>
          <a:bodyPr/>
          <a:lstStyle>
            <a:lvl1pPr>
              <a:defRPr b="1">
                <a:latin typeface="Comic Sans MS"/>
                <a:ea typeface="Comic Sans MS"/>
                <a:cs typeface="Comic Sans MS"/>
                <a:sym typeface="Comic Sans MS"/>
              </a:defRPr>
            </a:lvl1pPr>
          </a:lstStyle>
          <a:p>
            <a:pPr/>
            <a:fld id="{86CB4B4D-7CA3-9044-876B-883B54F8677D}" type="slidenum"/>
          </a:p>
        </p:txBody>
      </p:sp>
      <p:grpSp>
        <p:nvGrpSpPr>
          <p:cNvPr id="107" name="Title 1"/>
          <p:cNvGrpSpPr/>
          <p:nvPr/>
        </p:nvGrpSpPr>
        <p:grpSpPr>
          <a:xfrm>
            <a:off x="-17177" y="-17888"/>
            <a:ext cx="12226354" cy="758454"/>
            <a:chOff x="0" y="0"/>
            <a:chExt cx="12226352" cy="758452"/>
          </a:xfrm>
        </p:grpSpPr>
        <p:sp>
          <p:nvSpPr>
            <p:cNvPr id="105" name="Rectangle"/>
            <p:cNvSpPr/>
            <p:nvPr/>
          </p:nvSpPr>
          <p:spPr>
            <a:xfrm>
              <a:off x="-1" y="-1"/>
              <a:ext cx="12226354" cy="758454"/>
            </a:xfrm>
            <a:prstGeom prst="rect">
              <a:avLst/>
            </a:prstGeom>
            <a:solidFill>
              <a:srgbClr val="B4C7E7"/>
            </a:solidFill>
            <a:ln w="12700" cap="flat">
              <a:noFill/>
              <a:miter lim="400000"/>
            </a:ln>
            <a:effectLst/>
          </p:spPr>
          <p:txBody>
            <a:bodyPr wrap="square" lIns="45718" tIns="45718" rIns="45718" bIns="45718" numCol="1" anchor="ctr">
              <a:noAutofit/>
            </a:bodyPr>
            <a:lstStyle/>
            <a:p>
              <a:pPr algn="ctr">
                <a:lnSpc>
                  <a:spcPct val="90000"/>
                </a:lnSpc>
                <a:defRPr sz="3300">
                  <a:latin typeface="Comic Sans MS"/>
                  <a:ea typeface="Comic Sans MS"/>
                  <a:cs typeface="Comic Sans MS"/>
                  <a:sym typeface="Comic Sans MS"/>
                </a:defRPr>
              </a:pPr>
            </a:p>
          </p:txBody>
        </p:sp>
        <p:sp>
          <p:nvSpPr>
            <p:cNvPr id="106" name="Motivation"/>
            <p:cNvSpPr txBox="1"/>
            <p:nvPr/>
          </p:nvSpPr>
          <p:spPr>
            <a:xfrm>
              <a:off x="-1" y="0"/>
              <a:ext cx="12226354" cy="7584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normAutofit fontScale="100000" lnSpcReduction="0"/>
            </a:bodyPr>
            <a:lstStyle>
              <a:lvl1pPr algn="ctr">
                <a:lnSpc>
                  <a:spcPct val="90000"/>
                </a:lnSpc>
                <a:defRPr sz="3300">
                  <a:latin typeface="Comic Sans MS"/>
                  <a:ea typeface="Comic Sans MS"/>
                  <a:cs typeface="Comic Sans MS"/>
                  <a:sym typeface="Comic Sans MS"/>
                </a:defRPr>
              </a:lvl1pPr>
            </a:lstStyle>
            <a:p>
              <a:pPr/>
              <a:r>
                <a:t>Motivation </a:t>
              </a:r>
            </a:p>
          </p:txBody>
        </p:sp>
      </p:gr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Footer Placeholder 4"/>
          <p:cNvSpPr txBox="1"/>
          <p:nvPr/>
        </p:nvSpPr>
        <p:spPr>
          <a:xfrm>
            <a:off x="4084320" y="6391593"/>
            <a:ext cx="4023360" cy="294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b="1" sz="1200">
                <a:solidFill>
                  <a:srgbClr val="888888"/>
                </a:solidFill>
                <a:latin typeface="Comic Sans MS"/>
                <a:ea typeface="Comic Sans MS"/>
                <a:cs typeface="Comic Sans MS"/>
                <a:sym typeface="Comic Sans MS"/>
              </a:defRPr>
            </a:lvl1pPr>
          </a:lstStyle>
          <a:p>
            <a:pPr/>
            <a:r>
              <a:t>Pattern Search Optimization</a:t>
            </a:r>
          </a:p>
        </p:txBody>
      </p:sp>
      <p:sp>
        <p:nvSpPr>
          <p:cNvPr id="110" name="Content Placeholder 2"/>
          <p:cNvSpPr txBox="1"/>
          <p:nvPr>
            <p:ph type="body" idx="1"/>
          </p:nvPr>
        </p:nvSpPr>
        <p:spPr>
          <a:xfrm>
            <a:off x="838200" y="1133096"/>
            <a:ext cx="10515600" cy="5134365"/>
          </a:xfrm>
          <a:prstGeom prst="rect">
            <a:avLst/>
          </a:prstGeom>
        </p:spPr>
        <p:txBody>
          <a:bodyPr/>
          <a:lstStyle/>
          <a:p>
            <a:pPr marL="185988" indent="-185988" defTabSz="242315">
              <a:lnSpc>
                <a:spcPct val="100000"/>
              </a:lnSpc>
              <a:spcBef>
                <a:spcPts val="0"/>
              </a:spcBef>
              <a:buFontTx/>
              <a:defRPr sz="1700">
                <a:latin typeface="Comic Sans MS"/>
                <a:ea typeface="Comic Sans MS"/>
                <a:cs typeface="Comic Sans MS"/>
                <a:sym typeface="Comic Sans MS"/>
              </a:defRPr>
            </a:pPr>
            <a:r>
              <a:t>Pattern search is a direct search routine for minimizing a function f, resulting the sequence of iterates {x</a:t>
            </a:r>
            <a:r>
              <a:rPr baseline="-5999"/>
              <a:t>k</a:t>
            </a:r>
            <a:r>
              <a:t>}. This method satisfies </a:t>
            </a:r>
          </a:p>
          <a:p>
            <a:pPr marL="0" indent="0" algn="ctr" defTabSz="242315">
              <a:lnSpc>
                <a:spcPct val="100000"/>
              </a:lnSpc>
              <a:spcBef>
                <a:spcPts val="0"/>
              </a:spcBef>
              <a:buSzTx/>
              <a:buNone/>
              <a:defRPr sz="1700">
                <a:latin typeface="Cambria Math"/>
                <a:ea typeface="Cambria Math"/>
                <a:cs typeface="Cambria Math"/>
                <a:sym typeface="Cambria Math"/>
              </a:defRPr>
            </a:pPr>
            <a14:m>
              <m:oMath>
                <m:limLow>
                  <m:e>
                    <m:r>
                      <a:rPr xmlns:a="http://schemas.openxmlformats.org/drawingml/2006/main" sz="2100" i="1">
                        <a:solidFill>
                          <a:srgbClr val="000000"/>
                        </a:solidFill>
                        <a:latin typeface="Cambria Math" panose="02040503050406030204" pitchFamily="18" charset="0"/>
                      </a:rPr>
                      <m:t>𝑙</m:t>
                    </m:r>
                    <m:r>
                      <a:rPr xmlns:a="http://schemas.openxmlformats.org/drawingml/2006/main" sz="2100" i="1">
                        <a:solidFill>
                          <a:srgbClr val="000000"/>
                        </a:solidFill>
                        <a:latin typeface="Cambria Math" panose="02040503050406030204" pitchFamily="18" charset="0"/>
                      </a:rPr>
                      <m:t>𝑖</m:t>
                    </m:r>
                    <m:r>
                      <a:rPr xmlns:a="http://schemas.openxmlformats.org/drawingml/2006/main" sz="2100" i="1">
                        <a:solidFill>
                          <a:srgbClr val="000000"/>
                        </a:solidFill>
                        <a:latin typeface="Cambria Math" panose="02040503050406030204" pitchFamily="18" charset="0"/>
                      </a:rPr>
                      <m:t>𝑚</m:t>
                    </m:r>
                  </m:e>
                  <m:lim>
                    <m:r>
                      <a:rPr xmlns:a="http://schemas.openxmlformats.org/drawingml/2006/main" sz="2100" i="1">
                        <a:solidFill>
                          <a:srgbClr val="000000"/>
                        </a:solidFill>
                        <a:latin typeface="Cambria Math" panose="02040503050406030204" pitchFamily="18" charset="0"/>
                      </a:rPr>
                      <m:t>𝑘</m:t>
                    </m:r>
                    <m:r>
                      <a:rPr xmlns:a="http://schemas.openxmlformats.org/drawingml/2006/main" sz="2100" i="1">
                        <a:solidFill>
                          <a:srgbClr val="000000"/>
                        </a:solidFill>
                        <a:latin typeface="Cambria Math" panose="02040503050406030204" pitchFamily="18" charset="0"/>
                      </a:rPr>
                      <m:t>→</m:t>
                    </m:r>
                    <m:r>
                      <a:rPr xmlns:a="http://schemas.openxmlformats.org/drawingml/2006/main" sz="2100" i="1">
                        <a:solidFill>
                          <a:srgbClr val="000000"/>
                        </a:solidFill>
                        <a:latin typeface="Cambria Math" panose="02040503050406030204" pitchFamily="18" charset="0"/>
                      </a:rPr>
                      <m:t>∞</m:t>
                    </m:r>
                  </m:lim>
                </m:limLow>
                <m:sSub>
                  <m:e>
                    <m:r>
                      <a:rPr xmlns:a="http://schemas.openxmlformats.org/drawingml/2006/main" sz="2100" i="1">
                        <a:solidFill>
                          <a:srgbClr val="000000"/>
                        </a:solidFill>
                        <a:latin typeface="Cambria Math" panose="02040503050406030204" pitchFamily="18" charset="0"/>
                      </a:rPr>
                      <m:t>∥</m:t>
                    </m:r>
                    <m:r>
                      <m:rPr>
                        <m:sty m:val="p"/>
                      </m:rPr>
                      <a:rPr xmlns:a="http://schemas.openxmlformats.org/drawingml/2006/main" sz="2100" i="1">
                        <a:solidFill>
                          <a:srgbClr val="000000"/>
                        </a:solidFill>
                        <a:latin typeface="Cambria Math" panose="02040503050406030204" pitchFamily="18" charset="0"/>
                      </a:rPr>
                      <m:t>Δ</m:t>
                    </m:r>
                    <m:r>
                      <a:rPr xmlns:a="http://schemas.openxmlformats.org/drawingml/2006/main" sz="2100" i="1">
                        <a:solidFill>
                          <a:srgbClr val="000000"/>
                        </a:solidFill>
                        <a:latin typeface="Cambria Math" panose="02040503050406030204" pitchFamily="18" charset="0"/>
                      </a:rPr>
                      <m:t>𝑓</m:t>
                    </m:r>
                    <m:r>
                      <a:rPr xmlns:a="http://schemas.openxmlformats.org/drawingml/2006/main" sz="2100" i="1">
                        <a:solidFill>
                          <a:srgbClr val="000000"/>
                        </a:solidFill>
                        <a:latin typeface="Cambria Math" panose="02040503050406030204" pitchFamily="18" charset="0"/>
                      </a:rPr>
                      <m:t>(</m:t>
                    </m:r>
                    <m:sSub>
                      <m:e>
                        <m:r>
                          <a:rPr xmlns:a="http://schemas.openxmlformats.org/drawingml/2006/main" sz="2100" i="1">
                            <a:solidFill>
                              <a:srgbClr val="000000"/>
                            </a:solidFill>
                            <a:latin typeface="Cambria Math" panose="02040503050406030204" pitchFamily="18" charset="0"/>
                          </a:rPr>
                          <m:t>𝑥</m:t>
                        </m:r>
                      </m:e>
                      <m:sub>
                        <m:r>
                          <a:rPr xmlns:a="http://schemas.openxmlformats.org/drawingml/2006/main" sz="2100" i="1">
                            <a:solidFill>
                              <a:srgbClr val="000000"/>
                            </a:solidFill>
                            <a:latin typeface="Cambria Math" panose="02040503050406030204" pitchFamily="18" charset="0"/>
                          </a:rPr>
                          <m:t>𝑘</m:t>
                        </m:r>
                      </m:sub>
                    </m:sSub>
                    <m:r>
                      <a:rPr xmlns:a="http://schemas.openxmlformats.org/drawingml/2006/main" sz="2100" i="1">
                        <a:solidFill>
                          <a:srgbClr val="000000"/>
                        </a:solidFill>
                        <a:latin typeface="Cambria Math" panose="02040503050406030204" pitchFamily="18" charset="0"/>
                      </a:rPr>
                      <m:t>)</m:t>
                    </m:r>
                    <m:r>
                      <a:rPr xmlns:a="http://schemas.openxmlformats.org/drawingml/2006/main" sz="2100" i="1">
                        <a:solidFill>
                          <a:srgbClr val="000000"/>
                        </a:solidFill>
                        <a:latin typeface="Cambria Math" panose="02040503050406030204" pitchFamily="18" charset="0"/>
                      </a:rPr>
                      <m:t>∥</m:t>
                    </m:r>
                  </m:e>
                  <m:sub>
                    <m:r>
                      <a:rPr xmlns:a="http://schemas.openxmlformats.org/drawingml/2006/main" sz="2100" i="1">
                        <a:solidFill>
                          <a:srgbClr val="000000"/>
                        </a:solidFill>
                        <a:latin typeface="Cambria Math" panose="02040503050406030204" pitchFamily="18" charset="0"/>
                      </a:rPr>
                      <m:t>∞</m:t>
                    </m:r>
                  </m:sub>
                </m:sSub>
              </m:oMath>
            </a14:m>
            <a:r>
              <a:rPr>
                <a:latin typeface="Comic Sans MS"/>
                <a:ea typeface="Comic Sans MS"/>
                <a:cs typeface="Comic Sans MS"/>
                <a:sym typeface="Comic Sans MS"/>
              </a:rPr>
              <a:t>= 0</a:t>
            </a:r>
            <a:endParaRPr>
              <a:latin typeface="Comic Sans MS"/>
              <a:ea typeface="Comic Sans MS"/>
              <a:cs typeface="Comic Sans MS"/>
              <a:sym typeface="Comic Sans MS"/>
            </a:endParaRPr>
          </a:p>
          <a:p>
            <a:pPr marL="0" indent="0" defTabSz="242315">
              <a:lnSpc>
                <a:spcPct val="100000"/>
              </a:lnSpc>
              <a:spcBef>
                <a:spcPts val="600"/>
              </a:spcBef>
              <a:buSzTx/>
              <a:buNone/>
              <a:defRPr sz="1700">
                <a:latin typeface="Comic Sans MS"/>
                <a:ea typeface="Comic Sans MS"/>
                <a:cs typeface="Comic Sans MS"/>
                <a:sym typeface="Comic Sans MS"/>
              </a:defRPr>
            </a:pPr>
            <a:r>
              <a:t>    without ever computing or explicitly approximating derivatives. </a:t>
            </a:r>
          </a:p>
          <a:p>
            <a:pPr marL="185988" indent="-185988" defTabSz="242315">
              <a:lnSpc>
                <a:spcPct val="100000"/>
              </a:lnSpc>
              <a:spcBef>
                <a:spcPts val="600"/>
              </a:spcBef>
              <a:buFontTx/>
              <a:defRPr sz="1700">
                <a:latin typeface="Comic Sans MS"/>
                <a:ea typeface="Comic Sans MS"/>
                <a:cs typeface="Comic Sans MS"/>
                <a:sym typeface="Comic Sans MS"/>
              </a:defRPr>
            </a:pPr>
            <a:r>
              <a:t> At each iteration, the function is evaluated at trial points on a discrete mesh containing the current iterate in search of one yielding any decrease in the objective function value.</a:t>
            </a:r>
          </a:p>
          <a:p>
            <a:pPr marL="180674" indent="-180674" defTabSz="484630">
              <a:lnSpc>
                <a:spcPct val="100000"/>
              </a:lnSpc>
              <a:spcBef>
                <a:spcPts val="500"/>
              </a:spcBef>
              <a:buFontTx/>
              <a:defRPr sz="1700">
                <a:latin typeface="Comic Sans MS"/>
                <a:ea typeface="Comic Sans MS"/>
                <a:cs typeface="Comic Sans MS"/>
                <a:sym typeface="Comic Sans MS"/>
              </a:defRPr>
            </a:pPr>
            <a:r>
              <a:t>We construction the mesh, which is then explored according to some rule, and if no decrease in                      cost is obtained on mesh points around the current iterate, then the mesh is refined and the process is repeated.</a:t>
            </a:r>
          </a:p>
          <a:p>
            <a:pPr marL="185988" indent="-185988" defTabSz="484630">
              <a:lnSpc>
                <a:spcPct val="100000"/>
              </a:lnSpc>
              <a:spcBef>
                <a:spcPts val="500"/>
              </a:spcBef>
              <a:buFontTx/>
              <a:defRPr sz="1700">
                <a:latin typeface="Comic Sans MS"/>
                <a:ea typeface="Comic Sans MS"/>
                <a:cs typeface="Comic Sans MS"/>
                <a:sym typeface="Comic Sans MS"/>
              </a:defRPr>
            </a:pPr>
            <a:r>
              <a:t>Types of pattern search algorithm</a:t>
            </a:r>
          </a:p>
          <a:p>
            <a:pPr lvl="1" marL="510137" indent="-240897" defTabSz="484630">
              <a:lnSpc>
                <a:spcPct val="100000"/>
              </a:lnSpc>
              <a:spcBef>
                <a:spcPts val="500"/>
              </a:spcBef>
              <a:buFontTx/>
              <a:buAutoNum type="arabicPeriod" startAt="1"/>
              <a:defRPr sz="1700">
                <a:latin typeface="Comic Sans MS"/>
                <a:ea typeface="Comic Sans MS"/>
                <a:cs typeface="Comic Sans MS"/>
                <a:sym typeface="Comic Sans MS"/>
              </a:defRPr>
            </a:pPr>
            <a:r>
              <a:t>Hooke and Jeeves</a:t>
            </a:r>
          </a:p>
          <a:p>
            <a:pPr lvl="1" marL="510137" indent="-240897" defTabSz="484630">
              <a:lnSpc>
                <a:spcPct val="100000"/>
              </a:lnSpc>
              <a:spcBef>
                <a:spcPts val="500"/>
              </a:spcBef>
              <a:buFontTx/>
              <a:buAutoNum type="arabicPeriod" startAt="1"/>
              <a:defRPr sz="1700">
                <a:latin typeface="Comic Sans MS"/>
                <a:ea typeface="Comic Sans MS"/>
                <a:cs typeface="Comic Sans MS"/>
                <a:sym typeface="Comic Sans MS"/>
              </a:defRPr>
            </a:pPr>
            <a:r>
              <a:t> the coordinate search algorithm</a:t>
            </a:r>
          </a:p>
          <a:p>
            <a:pPr lvl="1" marL="510137" indent="-240897" defTabSz="484630">
              <a:lnSpc>
                <a:spcPct val="100000"/>
              </a:lnSpc>
              <a:spcBef>
                <a:spcPts val="500"/>
              </a:spcBef>
              <a:buFontTx/>
              <a:buAutoNum type="arabicPeriod" startAt="1"/>
              <a:defRPr sz="1700">
                <a:latin typeface="Comic Sans MS"/>
                <a:ea typeface="Comic Sans MS"/>
                <a:cs typeface="Comic Sans MS"/>
                <a:sym typeface="Comic Sans MS"/>
              </a:defRPr>
            </a:pPr>
            <a:r>
              <a:t>the multidirectional search algorithm of Dennis and </a:t>
            </a:r>
            <a:r>
              <a:t>Torczon</a:t>
            </a:r>
            <a:r>
              <a:t>.</a:t>
            </a:r>
          </a:p>
          <a:p>
            <a:pPr lvl="1" marL="510137" indent="-240897" defTabSz="484630">
              <a:lnSpc>
                <a:spcPct val="100000"/>
              </a:lnSpc>
              <a:spcBef>
                <a:spcPts val="500"/>
              </a:spcBef>
              <a:buFontTx/>
              <a:buAutoNum type="arabicPeriod" startAt="1"/>
              <a:defRPr sz="1700">
                <a:latin typeface="Comic Sans MS"/>
                <a:ea typeface="Comic Sans MS"/>
                <a:cs typeface="Comic Sans MS"/>
                <a:sym typeface="Comic Sans MS"/>
              </a:defRPr>
            </a:pPr>
            <a:r>
              <a:t>Powell’s Conjugate direction method                                                              </a:t>
            </a:r>
            <a:r>
              <a:t> </a:t>
            </a:r>
          </a:p>
        </p:txBody>
      </p:sp>
      <p:sp>
        <p:nvSpPr>
          <p:cNvPr id="111" name="Date Placeholder 3"/>
          <p:cNvSpPr txBox="1"/>
          <p:nvPr/>
        </p:nvSpPr>
        <p:spPr>
          <a:xfrm>
            <a:off x="883919" y="6391593"/>
            <a:ext cx="2651762" cy="294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b="1" sz="1200">
                <a:solidFill>
                  <a:srgbClr val="888888"/>
                </a:solidFill>
                <a:latin typeface="Comic Sans MS"/>
                <a:ea typeface="Comic Sans MS"/>
                <a:cs typeface="Comic Sans MS"/>
                <a:sym typeface="Comic Sans MS"/>
              </a:defRPr>
            </a:lvl1pPr>
          </a:lstStyle>
          <a:p>
            <a:pPr/>
            <a:r>
              <a:t>16-04-2021</a:t>
            </a:r>
          </a:p>
        </p:txBody>
      </p:sp>
      <p:sp>
        <p:nvSpPr>
          <p:cNvPr id="112" name="Slide Number Placeholder 5"/>
          <p:cNvSpPr txBox="1"/>
          <p:nvPr>
            <p:ph type="sldNum" sz="quarter" idx="4294967295"/>
          </p:nvPr>
        </p:nvSpPr>
        <p:spPr>
          <a:xfrm>
            <a:off x="11156642" y="6391591"/>
            <a:ext cx="197156" cy="294639"/>
          </a:xfrm>
          <a:prstGeom prst="rect">
            <a:avLst/>
          </a:prstGeom>
          <a:extLst>
            <a:ext uri="{C572A759-6A51-4108-AA02-DFA0A04FC94B}">
              <ma14:wrappingTextBoxFlag xmlns:ma14="http://schemas.microsoft.com/office/mac/drawingml/2011/main" val="1"/>
            </a:ext>
          </a:extLst>
        </p:spPr>
        <p:txBody>
          <a:bodyPr/>
          <a:lstStyle>
            <a:lvl1pPr>
              <a:defRPr b="1">
                <a:latin typeface="Comic Sans MS"/>
                <a:ea typeface="Comic Sans MS"/>
                <a:cs typeface="Comic Sans MS"/>
                <a:sym typeface="Comic Sans MS"/>
              </a:defRPr>
            </a:lvl1pPr>
          </a:lstStyle>
          <a:p>
            <a:pPr/>
            <a:fld id="{86CB4B4D-7CA3-9044-876B-883B54F8677D}" type="slidenum"/>
          </a:p>
        </p:txBody>
      </p:sp>
      <p:grpSp>
        <p:nvGrpSpPr>
          <p:cNvPr id="115" name="Title 1"/>
          <p:cNvGrpSpPr/>
          <p:nvPr/>
        </p:nvGrpSpPr>
        <p:grpSpPr>
          <a:xfrm>
            <a:off x="-17177" y="-17888"/>
            <a:ext cx="12226354" cy="758454"/>
            <a:chOff x="0" y="0"/>
            <a:chExt cx="12226352" cy="758452"/>
          </a:xfrm>
        </p:grpSpPr>
        <p:sp>
          <p:nvSpPr>
            <p:cNvPr id="113" name="Rectangle"/>
            <p:cNvSpPr/>
            <p:nvPr/>
          </p:nvSpPr>
          <p:spPr>
            <a:xfrm>
              <a:off x="-1" y="-1"/>
              <a:ext cx="12226354" cy="758454"/>
            </a:xfrm>
            <a:prstGeom prst="rect">
              <a:avLst/>
            </a:prstGeom>
            <a:solidFill>
              <a:srgbClr val="B4C7E7"/>
            </a:solidFill>
            <a:ln w="12700" cap="flat">
              <a:noFill/>
              <a:miter lim="400000"/>
            </a:ln>
            <a:effectLst/>
          </p:spPr>
          <p:txBody>
            <a:bodyPr wrap="square" lIns="45718" tIns="45718" rIns="45718" bIns="45718" numCol="1" anchor="ctr">
              <a:noAutofit/>
            </a:bodyPr>
            <a:lstStyle/>
            <a:p>
              <a:pPr algn="ctr">
                <a:lnSpc>
                  <a:spcPct val="90000"/>
                </a:lnSpc>
                <a:defRPr sz="3300">
                  <a:latin typeface="Comic Sans MS"/>
                  <a:ea typeface="Comic Sans MS"/>
                  <a:cs typeface="Comic Sans MS"/>
                  <a:sym typeface="Comic Sans MS"/>
                </a:defRPr>
              </a:pPr>
            </a:p>
          </p:txBody>
        </p:sp>
        <p:sp>
          <p:nvSpPr>
            <p:cNvPr id="114" name="Idea of the Algorithm"/>
            <p:cNvSpPr txBox="1"/>
            <p:nvPr/>
          </p:nvSpPr>
          <p:spPr>
            <a:xfrm>
              <a:off x="-1" y="0"/>
              <a:ext cx="12226354" cy="7584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normAutofit fontScale="100000" lnSpcReduction="0"/>
            </a:bodyPr>
            <a:lstStyle>
              <a:lvl1pPr algn="ctr">
                <a:lnSpc>
                  <a:spcPct val="90000"/>
                </a:lnSpc>
                <a:defRPr sz="3300">
                  <a:latin typeface="Comic Sans MS"/>
                  <a:ea typeface="Comic Sans MS"/>
                  <a:cs typeface="Comic Sans MS"/>
                  <a:sym typeface="Comic Sans MS"/>
                </a:defRPr>
              </a:lvl1pPr>
            </a:lstStyle>
            <a:p>
              <a:pPr/>
              <a:r>
                <a:t>Idea of the Algorithm</a:t>
              </a:r>
            </a:p>
          </p:txBody>
        </p:sp>
      </p:gr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Footer Placeholder 4"/>
          <p:cNvSpPr txBox="1"/>
          <p:nvPr/>
        </p:nvSpPr>
        <p:spPr>
          <a:xfrm>
            <a:off x="4084320" y="6391593"/>
            <a:ext cx="4023360" cy="294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b="1" sz="1200">
                <a:solidFill>
                  <a:srgbClr val="888888"/>
                </a:solidFill>
                <a:latin typeface="Comic Sans MS"/>
                <a:ea typeface="Comic Sans MS"/>
                <a:cs typeface="Comic Sans MS"/>
                <a:sym typeface="Comic Sans MS"/>
              </a:defRPr>
            </a:lvl1pPr>
          </a:lstStyle>
          <a:p>
            <a:pPr/>
            <a:r>
              <a:t>Pattern Search Optimization</a:t>
            </a:r>
          </a:p>
        </p:txBody>
      </p:sp>
      <p:sp>
        <p:nvSpPr>
          <p:cNvPr id="118" name="Content Placeholder 2"/>
          <p:cNvSpPr txBox="1"/>
          <p:nvPr>
            <p:ph type="body" idx="1"/>
          </p:nvPr>
        </p:nvSpPr>
        <p:spPr>
          <a:xfrm>
            <a:off x="838200" y="1581695"/>
            <a:ext cx="10515600" cy="4595269"/>
          </a:xfrm>
          <a:prstGeom prst="rect">
            <a:avLst/>
          </a:prstGeom>
        </p:spPr>
        <p:txBody>
          <a:bodyPr/>
          <a:lstStyle/>
          <a:p>
            <a:pPr>
              <a:lnSpc>
                <a:spcPct val="100000"/>
              </a:lnSpc>
              <a:defRPr sz="2300">
                <a:latin typeface="Comic Sans MS"/>
                <a:ea typeface="Comic Sans MS"/>
                <a:cs typeface="Comic Sans MS"/>
                <a:sym typeface="Comic Sans MS"/>
              </a:defRPr>
            </a:pPr>
            <a:r>
              <a:t>This method keeps track of the direction of travel as the process moves from point to point, instead of starting over from scratch at each new point.</a:t>
            </a:r>
          </a:p>
          <a:p>
            <a:pPr>
              <a:lnSpc>
                <a:spcPct val="100000"/>
              </a:lnSpc>
              <a:defRPr sz="2300">
                <a:latin typeface="Comic Sans MS"/>
                <a:ea typeface="Comic Sans MS"/>
                <a:cs typeface="Comic Sans MS"/>
                <a:sym typeface="Comic Sans MS"/>
              </a:defRPr>
            </a:pPr>
            <a:r>
              <a:t>A combination of exploratory and pattern moves </a:t>
            </a:r>
          </a:p>
          <a:p>
            <a:pPr lvl="1" marL="971550" indent="-514350">
              <a:lnSpc>
                <a:spcPct val="100000"/>
              </a:lnSpc>
              <a:buFontTx/>
              <a:buAutoNum type="arabicPeriod" startAt="1"/>
              <a:defRPr sz="2300">
                <a:latin typeface="Comic Sans MS"/>
                <a:ea typeface="Comic Sans MS"/>
                <a:cs typeface="Comic Sans MS"/>
                <a:sym typeface="Comic Sans MS"/>
              </a:defRPr>
            </a:pPr>
            <a:r>
              <a:t>Exploratory – find the best point in the vicinity of the current point</a:t>
            </a:r>
          </a:p>
          <a:p>
            <a:pPr lvl="1" marL="971550" indent="-514350">
              <a:lnSpc>
                <a:spcPct val="100000"/>
              </a:lnSpc>
              <a:buFontTx/>
              <a:buAutoNum type="arabicPeriod" startAt="1"/>
              <a:defRPr sz="2300">
                <a:latin typeface="Comic Sans MS"/>
                <a:ea typeface="Comic Sans MS"/>
                <a:cs typeface="Comic Sans MS"/>
                <a:sym typeface="Comic Sans MS"/>
              </a:defRPr>
            </a:pPr>
            <a:r>
              <a:t>Pattern – Jump in the direction of change, if better then continue, else reduce size of exploratory move and continue</a:t>
            </a:r>
          </a:p>
        </p:txBody>
      </p:sp>
      <p:sp>
        <p:nvSpPr>
          <p:cNvPr id="119" name="Date Placeholder 3"/>
          <p:cNvSpPr txBox="1"/>
          <p:nvPr/>
        </p:nvSpPr>
        <p:spPr>
          <a:xfrm>
            <a:off x="883919" y="6391593"/>
            <a:ext cx="2651762" cy="294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b="1" sz="1200">
                <a:solidFill>
                  <a:srgbClr val="888888"/>
                </a:solidFill>
                <a:latin typeface="Comic Sans MS"/>
                <a:ea typeface="Comic Sans MS"/>
                <a:cs typeface="Comic Sans MS"/>
                <a:sym typeface="Comic Sans MS"/>
              </a:defRPr>
            </a:lvl1pPr>
          </a:lstStyle>
          <a:p>
            <a:pPr/>
            <a:r>
              <a:t>16-04-2021</a:t>
            </a:r>
          </a:p>
        </p:txBody>
      </p:sp>
      <p:sp>
        <p:nvSpPr>
          <p:cNvPr id="120" name="Slide Number Placeholder 5"/>
          <p:cNvSpPr txBox="1"/>
          <p:nvPr>
            <p:ph type="sldNum" sz="quarter" idx="4294967295"/>
          </p:nvPr>
        </p:nvSpPr>
        <p:spPr>
          <a:xfrm>
            <a:off x="11156645" y="6391593"/>
            <a:ext cx="197156" cy="294639"/>
          </a:xfrm>
          <a:prstGeom prst="rect">
            <a:avLst/>
          </a:prstGeom>
          <a:extLst>
            <a:ext uri="{C572A759-6A51-4108-AA02-DFA0A04FC94B}">
              <ma14:wrappingTextBoxFlag xmlns:ma14="http://schemas.microsoft.com/office/mac/drawingml/2011/main" val="1"/>
            </a:ext>
          </a:extLst>
        </p:spPr>
        <p:txBody>
          <a:bodyPr/>
          <a:lstStyle>
            <a:lvl1pPr>
              <a:defRPr b="1">
                <a:latin typeface="Comic Sans MS"/>
                <a:ea typeface="Comic Sans MS"/>
                <a:cs typeface="Comic Sans MS"/>
                <a:sym typeface="Comic Sans MS"/>
              </a:defRPr>
            </a:lvl1pPr>
          </a:lstStyle>
          <a:p>
            <a:pPr/>
            <a:fld id="{86CB4B4D-7CA3-9044-876B-883B54F8677D}" type="slidenum"/>
          </a:p>
        </p:txBody>
      </p:sp>
      <p:grpSp>
        <p:nvGrpSpPr>
          <p:cNvPr id="123" name="Title 1"/>
          <p:cNvGrpSpPr/>
          <p:nvPr/>
        </p:nvGrpSpPr>
        <p:grpSpPr>
          <a:xfrm>
            <a:off x="-17177" y="-17888"/>
            <a:ext cx="12226354" cy="758454"/>
            <a:chOff x="0" y="0"/>
            <a:chExt cx="12226352" cy="758452"/>
          </a:xfrm>
        </p:grpSpPr>
        <p:sp>
          <p:nvSpPr>
            <p:cNvPr id="121" name="Rectangle"/>
            <p:cNvSpPr/>
            <p:nvPr/>
          </p:nvSpPr>
          <p:spPr>
            <a:xfrm>
              <a:off x="-1" y="-1"/>
              <a:ext cx="12226354" cy="758454"/>
            </a:xfrm>
            <a:prstGeom prst="rect">
              <a:avLst/>
            </a:prstGeom>
            <a:solidFill>
              <a:srgbClr val="B4C7E7"/>
            </a:solidFill>
            <a:ln w="12700" cap="flat">
              <a:noFill/>
              <a:miter lim="400000"/>
            </a:ln>
            <a:effectLst/>
          </p:spPr>
          <p:txBody>
            <a:bodyPr wrap="square" lIns="45718" tIns="45718" rIns="45718" bIns="45718" numCol="1" anchor="ctr">
              <a:noAutofit/>
            </a:bodyPr>
            <a:lstStyle/>
            <a:p>
              <a:pPr algn="ctr">
                <a:lnSpc>
                  <a:spcPct val="90000"/>
                </a:lnSpc>
                <a:defRPr sz="3300">
                  <a:latin typeface="Comic Sans MS"/>
                  <a:ea typeface="Comic Sans MS"/>
                  <a:cs typeface="Comic Sans MS"/>
                  <a:sym typeface="Comic Sans MS"/>
                </a:defRPr>
              </a:pPr>
            </a:p>
          </p:txBody>
        </p:sp>
        <p:sp>
          <p:nvSpPr>
            <p:cNvPr id="122" name="Hooke Jeeves Method"/>
            <p:cNvSpPr txBox="1"/>
            <p:nvPr/>
          </p:nvSpPr>
          <p:spPr>
            <a:xfrm>
              <a:off x="-1" y="0"/>
              <a:ext cx="12226354" cy="7584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normAutofit fontScale="100000" lnSpcReduction="0"/>
            </a:bodyPr>
            <a:lstStyle>
              <a:lvl1pPr algn="ctr">
                <a:lnSpc>
                  <a:spcPct val="90000"/>
                </a:lnSpc>
                <a:defRPr sz="3300">
                  <a:latin typeface="Comic Sans MS"/>
                  <a:ea typeface="Comic Sans MS"/>
                  <a:cs typeface="Comic Sans MS"/>
                  <a:sym typeface="Comic Sans MS"/>
                </a:defRPr>
              </a:lvl1pPr>
            </a:lstStyle>
            <a:p>
              <a:pPr/>
              <a:r>
                <a:t>Hooke Jeeves Method</a:t>
              </a:r>
            </a:p>
          </p:txBody>
        </p:sp>
      </p:gr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Footer Placeholder 4"/>
          <p:cNvSpPr txBox="1"/>
          <p:nvPr/>
        </p:nvSpPr>
        <p:spPr>
          <a:xfrm>
            <a:off x="4084320" y="6391593"/>
            <a:ext cx="4023360" cy="294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b="1" sz="1200">
                <a:solidFill>
                  <a:srgbClr val="888888"/>
                </a:solidFill>
                <a:latin typeface="Comic Sans MS"/>
                <a:ea typeface="Comic Sans MS"/>
                <a:cs typeface="Comic Sans MS"/>
                <a:sym typeface="Comic Sans MS"/>
              </a:defRPr>
            </a:lvl1pPr>
          </a:lstStyle>
          <a:p>
            <a:pPr/>
            <a:r>
              <a:t>Pattern Search Optimization</a:t>
            </a:r>
          </a:p>
        </p:txBody>
      </p:sp>
      <p:sp>
        <p:nvSpPr>
          <p:cNvPr id="126" name="Content Placeholder 2"/>
          <p:cNvSpPr txBox="1"/>
          <p:nvPr>
            <p:ph type="body" sz="half" idx="1"/>
          </p:nvPr>
        </p:nvSpPr>
        <p:spPr>
          <a:xfrm>
            <a:off x="688797" y="1318235"/>
            <a:ext cx="7166176" cy="4221530"/>
          </a:xfrm>
          <a:prstGeom prst="rect">
            <a:avLst/>
          </a:prstGeom>
        </p:spPr>
        <p:txBody>
          <a:bodyPr/>
          <a:lstStyle/>
          <a:p>
            <a:pPr marL="217170" indent="-217170" defTabSz="868680">
              <a:lnSpc>
                <a:spcPct val="100000"/>
              </a:lnSpc>
              <a:spcBef>
                <a:spcPts val="900"/>
              </a:spcBef>
              <a:defRPr sz="1900">
                <a:latin typeface="Comic Sans MS"/>
                <a:ea typeface="Comic Sans MS"/>
                <a:cs typeface="Comic Sans MS"/>
                <a:sym typeface="Comic Sans MS"/>
              </a:defRPr>
            </a:pPr>
            <a:r>
              <a:t>Step 1: </a:t>
            </a:r>
            <a:r>
              <a:rPr>
                <a:latin typeface="Cambria Math"/>
                <a:ea typeface="Cambria Math"/>
                <a:cs typeface="Cambria Math"/>
                <a:sym typeface="Cambria Math"/>
              </a:rPr>
              <a:t>Choose initial point </a:t>
            </a:r>
            <a14:m>
              <m:oMath>
                <m:sSup>
                  <m:e>
                    <m:r>
                      <a:rPr xmlns:a="http://schemas.openxmlformats.org/drawingml/2006/main" sz="2100" i="1">
                        <a:solidFill>
                          <a:srgbClr val="000000"/>
                        </a:solidFill>
                        <a:latin typeface="Cambria Math" panose="02040503050406030204" pitchFamily="18" charset="0"/>
                      </a:rPr>
                      <m:t>𝑥</m:t>
                    </m:r>
                  </m:e>
                  <m:sup>
                    <m:r>
                      <a:rPr xmlns:a="http://schemas.openxmlformats.org/drawingml/2006/main" sz="2100" i="1">
                        <a:solidFill>
                          <a:srgbClr val="000000"/>
                        </a:solidFill>
                        <a:latin typeface="Cambria Math" panose="02040503050406030204" pitchFamily="18" charset="0"/>
                      </a:rPr>
                      <m:t>0</m:t>
                    </m:r>
                  </m:sup>
                </m:sSup>
              </m:oMath>
            </a14:m>
            <a:r>
              <a:rPr>
                <a:latin typeface="Cambria Math"/>
                <a:ea typeface="Cambria Math"/>
                <a:cs typeface="Cambria Math"/>
                <a:sym typeface="Cambria Math"/>
              </a:rPr>
              <a:t>, mess size factor Δ</a:t>
            </a:r>
            <a:r>
              <a:rPr baseline="-5998">
                <a:latin typeface="Cambria Math"/>
                <a:ea typeface="Cambria Math"/>
                <a:cs typeface="Cambria Math"/>
                <a:sym typeface="Cambria Math"/>
              </a:rPr>
              <a:t>i</a:t>
            </a:r>
            <a:r>
              <a:rPr>
                <a:latin typeface="Cambria Math"/>
                <a:ea typeface="Cambria Math"/>
                <a:cs typeface="Cambria Math"/>
                <a:sym typeface="Cambria Math"/>
              </a:rPr>
              <a:t>, step reduction parameter α</a:t>
            </a:r>
          </a:p>
          <a:p>
            <a:pPr lvl="1" marL="0" indent="615315" defTabSz="868680">
              <a:lnSpc>
                <a:spcPct val="100000"/>
              </a:lnSpc>
              <a:spcBef>
                <a:spcPts val="900"/>
              </a:spcBef>
              <a:buSzTx/>
              <a:buNone/>
              <a:defRPr sz="1994">
                <a:latin typeface="Cambria Math"/>
                <a:ea typeface="Cambria Math"/>
                <a:cs typeface="Cambria Math"/>
                <a:sym typeface="Cambria Math"/>
              </a:defRPr>
            </a:pPr>
            <a14:m>
              <m:oMath>
                <m:r>
                  <a:rPr xmlns:a="http://schemas.openxmlformats.org/drawingml/2006/main" sz="2300" i="1">
                    <a:solidFill>
                      <a:srgbClr val="000000"/>
                    </a:solidFill>
                    <a:latin typeface="Cambria Math" panose="02040503050406030204" pitchFamily="18" charset="0"/>
                  </a:rPr>
                  <m:t>𝑖</m:t>
                </m:r>
                <m:r>
                  <a:rPr xmlns:a="http://schemas.openxmlformats.org/drawingml/2006/main" sz="2300" i="1">
                    <a:solidFill>
                      <a:srgbClr val="000000"/>
                    </a:solidFill>
                    <a:latin typeface="Cambria Math" panose="02040503050406030204" pitchFamily="18" charset="0"/>
                  </a:rPr>
                  <m:t>=</m:t>
                </m:r>
                <m:r>
                  <a:rPr xmlns:a="http://schemas.openxmlformats.org/drawingml/2006/main" sz="2300" i="1">
                    <a:solidFill>
                      <a:srgbClr val="000000"/>
                    </a:solidFill>
                    <a:latin typeface="Cambria Math" panose="02040503050406030204" pitchFamily="18" charset="0"/>
                  </a:rPr>
                  <m:t>1,2</m:t>
                </m:r>
                <m:r>
                  <a:rPr xmlns:a="http://schemas.openxmlformats.org/drawingml/2006/main" sz="2300" i="1">
                    <a:solidFill>
                      <a:srgbClr val="000000"/>
                    </a:solidFill>
                    <a:latin typeface="Cambria Math" panose="02040503050406030204" pitchFamily="18" charset="0"/>
                  </a:rPr>
                  <m:t>…</m:t>
                </m:r>
                <m:r>
                  <a:rPr xmlns:a="http://schemas.openxmlformats.org/drawingml/2006/main" sz="2300" i="1">
                    <a:solidFill>
                      <a:srgbClr val="000000"/>
                    </a:solidFill>
                    <a:latin typeface="Cambria Math" panose="02040503050406030204" pitchFamily="18" charset="0"/>
                  </a:rPr>
                  <m:t>.</m:t>
                </m:r>
                <m:r>
                  <a:rPr xmlns:a="http://schemas.openxmlformats.org/drawingml/2006/main" sz="2300" i="1">
                    <a:solidFill>
                      <a:srgbClr val="000000"/>
                    </a:solidFill>
                    <a:latin typeface="Cambria Math" panose="02040503050406030204" pitchFamily="18" charset="0"/>
                  </a:rPr>
                  <m:t>,</m:t>
                </m:r>
                <m:r>
                  <a:rPr xmlns:a="http://schemas.openxmlformats.org/drawingml/2006/main" sz="2300" i="1">
                    <a:solidFill>
                      <a:srgbClr val="000000"/>
                    </a:solidFill>
                    <a:latin typeface="Cambria Math" panose="02040503050406030204" pitchFamily="18" charset="0"/>
                  </a:rPr>
                  <m:t>𝑁</m:t>
                </m:r>
              </m:oMath>
            </a14:m>
            <a:r>
              <a:rPr sz="1900"/>
              <a:t> [N = size(</a:t>
            </a:r>
            <a14:m>
              <m:oMath>
                <m:sSup>
                  <m:e>
                    <m:r>
                      <a:rPr xmlns:a="http://schemas.openxmlformats.org/drawingml/2006/main" sz="2100" i="1">
                        <a:solidFill>
                          <a:srgbClr val="000000"/>
                        </a:solidFill>
                        <a:latin typeface="Cambria Math" panose="02040503050406030204" pitchFamily="18" charset="0"/>
                      </a:rPr>
                      <m:t>𝑥</m:t>
                    </m:r>
                  </m:e>
                  <m:sup>
                    <m:r>
                      <a:rPr xmlns:a="http://schemas.openxmlformats.org/drawingml/2006/main" sz="2100" i="1">
                        <a:solidFill>
                          <a:srgbClr val="000000"/>
                        </a:solidFill>
                        <a:latin typeface="Cambria Math" panose="02040503050406030204" pitchFamily="18" charset="0"/>
                      </a:rPr>
                      <m:t>0</m:t>
                    </m:r>
                  </m:sup>
                </m:sSup>
              </m:oMath>
            </a14:m>
            <a:r>
              <a:rPr sz="1900"/>
              <a:t>)]</a:t>
            </a:r>
            <a:endParaRPr sz="1900"/>
          </a:p>
          <a:p>
            <a:pPr marL="217170" indent="-217170" defTabSz="868680">
              <a:lnSpc>
                <a:spcPct val="100000"/>
              </a:lnSpc>
              <a:spcBef>
                <a:spcPts val="900"/>
              </a:spcBef>
              <a:defRPr sz="1900">
                <a:latin typeface="Comic Sans MS"/>
                <a:ea typeface="Comic Sans MS"/>
                <a:cs typeface="Comic Sans MS"/>
                <a:sym typeface="Comic Sans MS"/>
              </a:defRPr>
            </a:pPr>
            <a:r>
              <a:t>Step 2: </a:t>
            </a:r>
            <a14:m>
              <m:oMath>
                <m:r>
                  <a:rPr xmlns:a="http://schemas.openxmlformats.org/drawingml/2006/main" sz="2300" i="1">
                    <a:solidFill>
                      <a:srgbClr val="000000"/>
                    </a:solidFill>
                    <a:latin typeface="Cambria Math" panose="02040503050406030204" pitchFamily="18" charset="0"/>
                  </a:rPr>
                  <m:t>𝑓</m:t>
                </m:r>
                <m:r>
                  <a:rPr xmlns:a="http://schemas.openxmlformats.org/drawingml/2006/main" sz="2300" i="1">
                    <a:solidFill>
                      <a:srgbClr val="000000"/>
                    </a:solidFill>
                    <a:latin typeface="Cambria Math" panose="02040503050406030204" pitchFamily="18" charset="0"/>
                  </a:rPr>
                  <m:t>=</m:t>
                </m:r>
                <m:r>
                  <a:rPr xmlns:a="http://schemas.openxmlformats.org/drawingml/2006/main" sz="2300" i="1">
                    <a:solidFill>
                      <a:srgbClr val="000000"/>
                    </a:solidFill>
                    <a:latin typeface="Cambria Math" panose="02040503050406030204" pitchFamily="18" charset="0"/>
                  </a:rPr>
                  <m:t>𝑓</m:t>
                </m:r>
                <m:d>
                  <m:dPr>
                    <m:ctrlPr>
                      <a:rPr xmlns:a="http://schemas.openxmlformats.org/drawingml/2006/main" sz="2300" i="1">
                        <a:solidFill>
                          <a:srgbClr val="000000"/>
                        </a:solidFill>
                        <a:latin typeface="Cambria Math" panose="02040503050406030204" pitchFamily="18" charset="0"/>
                      </a:rPr>
                    </m:ctrlPr>
                  </m:dPr>
                  <m:e>
                    <m:sSup>
                      <m:e>
                        <m:r>
                          <a:rPr xmlns:a="http://schemas.openxmlformats.org/drawingml/2006/main" sz="2300" i="1">
                            <a:solidFill>
                              <a:srgbClr val="000000"/>
                            </a:solidFill>
                            <a:latin typeface="Cambria Math" panose="02040503050406030204" pitchFamily="18" charset="0"/>
                          </a:rPr>
                          <m:t>𝑥</m:t>
                        </m:r>
                      </m:e>
                      <m:sup>
                        <m:r>
                          <a:rPr xmlns:a="http://schemas.openxmlformats.org/drawingml/2006/main" sz="2300" i="1">
                            <a:solidFill>
                              <a:srgbClr val="000000"/>
                            </a:solidFill>
                            <a:latin typeface="Cambria Math" panose="02040503050406030204" pitchFamily="18" charset="0"/>
                          </a:rPr>
                          <m:t>0</m:t>
                        </m:r>
                      </m:sup>
                    </m:sSup>
                  </m:e>
                </m:d>
                <m:r>
                  <a:rPr xmlns:a="http://schemas.openxmlformats.org/drawingml/2006/main" sz="2300" i="1">
                    <a:solidFill>
                      <a:srgbClr val="000000"/>
                    </a:solidFill>
                    <a:latin typeface="Cambria Math" panose="02040503050406030204" pitchFamily="18" charset="0"/>
                  </a:rPr>
                  <m:t>,</m:t>
                </m:r>
                <m:sSup>
                  <m:e>
                    <m:r>
                      <a:rPr xmlns:a="http://schemas.openxmlformats.org/drawingml/2006/main" sz="2300" i="1">
                        <a:solidFill>
                          <a:srgbClr val="000000"/>
                        </a:solidFill>
                        <a:latin typeface="Cambria Math" panose="02040503050406030204" pitchFamily="18" charset="0"/>
                      </a:rPr>
                      <m:t>𝑓</m:t>
                    </m:r>
                  </m:e>
                  <m:sup>
                    <m:r>
                      <a:rPr xmlns:a="http://schemas.openxmlformats.org/drawingml/2006/main" sz="2300" i="1">
                        <a:solidFill>
                          <a:srgbClr val="000000"/>
                        </a:solidFill>
                        <a:latin typeface="Cambria Math" panose="02040503050406030204" pitchFamily="18" charset="0"/>
                      </a:rPr>
                      <m:t>+</m:t>
                    </m:r>
                  </m:sup>
                </m:sSup>
                <m:r>
                  <a:rPr xmlns:a="http://schemas.openxmlformats.org/drawingml/2006/main" sz="2300" i="1">
                    <a:solidFill>
                      <a:srgbClr val="000000"/>
                    </a:solidFill>
                    <a:latin typeface="Cambria Math" panose="02040503050406030204" pitchFamily="18" charset="0"/>
                  </a:rPr>
                  <m:t>=</m:t>
                </m:r>
                <m:r>
                  <a:rPr xmlns:a="http://schemas.openxmlformats.org/drawingml/2006/main" sz="2300" i="1">
                    <a:solidFill>
                      <a:srgbClr val="000000"/>
                    </a:solidFill>
                    <a:latin typeface="Cambria Math" panose="02040503050406030204" pitchFamily="18" charset="0"/>
                  </a:rPr>
                  <m:t>𝑓</m:t>
                </m:r>
                <m:d>
                  <m:dPr>
                    <m:ctrlPr>
                      <a:rPr xmlns:a="http://schemas.openxmlformats.org/drawingml/2006/main" sz="2300" i="1">
                        <a:solidFill>
                          <a:srgbClr val="000000"/>
                        </a:solidFill>
                        <a:latin typeface="Cambria Math" panose="02040503050406030204" pitchFamily="18" charset="0"/>
                      </a:rPr>
                    </m:ctrlPr>
                  </m:dPr>
                  <m:e>
                    <m:sSubSup>
                      <m:e>
                        <m:r>
                          <a:rPr xmlns:a="http://schemas.openxmlformats.org/drawingml/2006/main" sz="2300" i="1">
                            <a:solidFill>
                              <a:srgbClr val="000000"/>
                            </a:solidFill>
                            <a:latin typeface="Cambria Math" panose="02040503050406030204" pitchFamily="18" charset="0"/>
                          </a:rPr>
                          <m:t>𝑥</m:t>
                        </m:r>
                      </m:e>
                      <m:sub>
                        <m:r>
                          <a:rPr xmlns:a="http://schemas.openxmlformats.org/drawingml/2006/main" sz="2300" i="1">
                            <a:solidFill>
                              <a:srgbClr val="000000"/>
                            </a:solidFill>
                            <a:latin typeface="Cambria Math" panose="02040503050406030204" pitchFamily="18" charset="0"/>
                          </a:rPr>
                          <m:t>𝑖</m:t>
                        </m:r>
                      </m:sub>
                      <m:sup>
                        <m:r>
                          <a:rPr xmlns:a="http://schemas.openxmlformats.org/drawingml/2006/main" sz="2300" i="1">
                            <a:solidFill>
                              <a:srgbClr val="000000"/>
                            </a:solidFill>
                            <a:latin typeface="Cambria Math" panose="02040503050406030204" pitchFamily="18" charset="0"/>
                          </a:rPr>
                          <m:t>0</m:t>
                        </m:r>
                      </m:sup>
                    </m:sSubSup>
                    <m:r>
                      <a:rPr xmlns:a="http://schemas.openxmlformats.org/drawingml/2006/main" sz="2300" i="1">
                        <a:solidFill>
                          <a:srgbClr val="000000"/>
                        </a:solidFill>
                        <a:latin typeface="Cambria Math" panose="02040503050406030204" pitchFamily="18" charset="0"/>
                      </a:rPr>
                      <m:t>+</m:t>
                    </m:r>
                    <m:sSub>
                      <m:e>
                        <m:r>
                          <a:rPr xmlns:a="http://schemas.openxmlformats.org/drawingml/2006/main" sz="2300" i="1">
                            <a:solidFill>
                              <a:srgbClr val="000000"/>
                            </a:solidFill>
                            <a:latin typeface="Cambria Math" panose="02040503050406030204" pitchFamily="18" charset="0"/>
                          </a:rPr>
                          <m:t>∆</m:t>
                        </m:r>
                      </m:e>
                      <m:sub>
                        <m:r>
                          <a:rPr xmlns:a="http://schemas.openxmlformats.org/drawingml/2006/main" sz="2300" i="1">
                            <a:solidFill>
                              <a:srgbClr val="000000"/>
                            </a:solidFill>
                            <a:latin typeface="Cambria Math" panose="02040503050406030204" pitchFamily="18" charset="0"/>
                          </a:rPr>
                          <m:t>𝑖</m:t>
                        </m:r>
                        <m:r>
                          <a:rPr xmlns:a="http://schemas.openxmlformats.org/drawingml/2006/main" sz="2300" i="1">
                            <a:solidFill>
                              <a:srgbClr val="000000"/>
                            </a:solidFill>
                            <a:latin typeface="Cambria Math" panose="02040503050406030204" pitchFamily="18" charset="0"/>
                          </a:rPr>
                          <m:t/>
                        </m:r>
                        <m:r>
                          <a:rPr xmlns:a="http://schemas.openxmlformats.org/drawingml/2006/main" sz="2300" i="1">
                            <a:solidFill>
                              <a:srgbClr val="000000"/>
                            </a:solidFill>
                            <a:latin typeface="Cambria Math" panose="02040503050406030204" pitchFamily="18" charset="0"/>
                          </a:rPr>
                          <m:t/>
                        </m:r>
                      </m:sub>
                    </m:sSub>
                  </m:e>
                </m:d>
                <m:r>
                  <a:rPr xmlns:a="http://schemas.openxmlformats.org/drawingml/2006/main" sz="2300" i="1">
                    <a:solidFill>
                      <a:srgbClr val="000000"/>
                    </a:solidFill>
                    <a:latin typeface="Cambria Math" panose="02040503050406030204" pitchFamily="18" charset="0"/>
                  </a:rPr>
                  <m:t>,</m:t>
                </m:r>
              </m:oMath>
            </a14:m>
            <a:r>
              <a:t> </a:t>
            </a:r>
            <a14:m>
              <m:oMath>
                <m:sSup>
                  <m:e>
                    <m:r>
                      <a:rPr xmlns:a="http://schemas.openxmlformats.org/drawingml/2006/main" sz="2350" i="1">
                        <a:solidFill>
                          <a:srgbClr val="000000"/>
                        </a:solidFill>
                        <a:latin typeface="Cambria Math" panose="02040503050406030204" pitchFamily="18" charset="0"/>
                      </a:rPr>
                      <m:t>𝑓</m:t>
                    </m:r>
                  </m:e>
                  <m:sup>
                    <m:r>
                      <a:rPr xmlns:a="http://schemas.openxmlformats.org/drawingml/2006/main" sz="2350" i="1">
                        <a:solidFill>
                          <a:srgbClr val="000000"/>
                        </a:solidFill>
                        <a:latin typeface="Cambria Math" panose="02040503050406030204" pitchFamily="18" charset="0"/>
                      </a:rPr>
                      <m:t>−</m:t>
                    </m:r>
                  </m:sup>
                </m:sSup>
                <m:r>
                  <a:rPr xmlns:a="http://schemas.openxmlformats.org/drawingml/2006/main" sz="2350" i="1">
                    <a:solidFill>
                      <a:srgbClr val="000000"/>
                    </a:solidFill>
                    <a:latin typeface="Cambria Math" panose="02040503050406030204" pitchFamily="18" charset="0"/>
                  </a:rPr>
                  <m:t>=</m:t>
                </m:r>
                <m:r>
                  <a:rPr xmlns:a="http://schemas.openxmlformats.org/drawingml/2006/main" sz="2350" i="1">
                    <a:solidFill>
                      <a:srgbClr val="000000"/>
                    </a:solidFill>
                    <a:latin typeface="Cambria Math" panose="02040503050406030204" pitchFamily="18" charset="0"/>
                  </a:rPr>
                  <m:t>𝑓</m:t>
                </m:r>
                <m:d>
                  <m:dPr>
                    <m:ctrlPr>
                      <a:rPr xmlns:a="http://schemas.openxmlformats.org/drawingml/2006/main" sz="2350" i="1">
                        <a:solidFill>
                          <a:srgbClr val="000000"/>
                        </a:solidFill>
                        <a:latin typeface="Cambria Math" panose="02040503050406030204" pitchFamily="18" charset="0"/>
                      </a:rPr>
                    </m:ctrlPr>
                  </m:dPr>
                  <m:e>
                    <m:sSubSup>
                      <m:e>
                        <m:r>
                          <a:rPr xmlns:a="http://schemas.openxmlformats.org/drawingml/2006/main" sz="2350" i="1">
                            <a:solidFill>
                              <a:srgbClr val="000000"/>
                            </a:solidFill>
                            <a:latin typeface="Cambria Math" panose="02040503050406030204" pitchFamily="18" charset="0"/>
                          </a:rPr>
                          <m:t>𝑥</m:t>
                        </m:r>
                      </m:e>
                      <m:sub>
                        <m:r>
                          <a:rPr xmlns:a="http://schemas.openxmlformats.org/drawingml/2006/main" sz="2350" i="1">
                            <a:solidFill>
                              <a:srgbClr val="000000"/>
                            </a:solidFill>
                            <a:latin typeface="Cambria Math" panose="02040503050406030204" pitchFamily="18" charset="0"/>
                          </a:rPr>
                          <m:t>𝑖</m:t>
                        </m:r>
                      </m:sub>
                      <m:sup>
                        <m:r>
                          <a:rPr xmlns:a="http://schemas.openxmlformats.org/drawingml/2006/main" sz="2350" i="1">
                            <a:solidFill>
                              <a:srgbClr val="000000"/>
                            </a:solidFill>
                            <a:latin typeface="Cambria Math" panose="02040503050406030204" pitchFamily="18" charset="0"/>
                          </a:rPr>
                          <m:t>0</m:t>
                        </m:r>
                      </m:sup>
                    </m:sSubSup>
                    <m:r>
                      <a:rPr xmlns:a="http://schemas.openxmlformats.org/drawingml/2006/main" sz="2350" i="1">
                        <a:solidFill>
                          <a:srgbClr val="000000"/>
                        </a:solidFill>
                        <a:latin typeface="Cambria Math" panose="02040503050406030204" pitchFamily="18" charset="0"/>
                      </a:rPr>
                      <m:t>−</m:t>
                    </m:r>
                    <m:sSub>
                      <m:e>
                        <m:r>
                          <a:rPr xmlns:a="http://schemas.openxmlformats.org/drawingml/2006/main" sz="2350" i="1">
                            <a:solidFill>
                              <a:srgbClr val="000000"/>
                            </a:solidFill>
                            <a:latin typeface="Cambria Math" panose="02040503050406030204" pitchFamily="18" charset="0"/>
                          </a:rPr>
                          <m:t>∆</m:t>
                        </m:r>
                      </m:e>
                      <m:sub>
                        <m:r>
                          <a:rPr xmlns:a="http://schemas.openxmlformats.org/drawingml/2006/main" sz="2350" i="1">
                            <a:solidFill>
                              <a:srgbClr val="000000"/>
                            </a:solidFill>
                            <a:latin typeface="Cambria Math" panose="02040503050406030204" pitchFamily="18" charset="0"/>
                          </a:rPr>
                          <m:t>𝑖</m:t>
                        </m:r>
                        <m:r>
                          <a:rPr xmlns:a="http://schemas.openxmlformats.org/drawingml/2006/main" sz="2350" i="1">
                            <a:solidFill>
                              <a:srgbClr val="000000"/>
                            </a:solidFill>
                            <a:latin typeface="Cambria Math" panose="02040503050406030204" pitchFamily="18" charset="0"/>
                          </a:rPr>
                          <m:t/>
                        </m:r>
                        <m:r>
                          <a:rPr xmlns:a="http://schemas.openxmlformats.org/drawingml/2006/main" sz="2350" i="1">
                            <a:solidFill>
                              <a:srgbClr val="000000"/>
                            </a:solidFill>
                            <a:latin typeface="Cambria Math" panose="02040503050406030204" pitchFamily="18" charset="0"/>
                          </a:rPr>
                          <m:t/>
                        </m:r>
                      </m:sub>
                    </m:sSub>
                  </m:e>
                </m:d>
              </m:oMath>
            </a14:m>
          </a:p>
          <a:p>
            <a:pPr marL="217170" indent="-217170" defTabSz="868680">
              <a:lnSpc>
                <a:spcPct val="100000"/>
              </a:lnSpc>
              <a:spcBef>
                <a:spcPts val="900"/>
              </a:spcBef>
              <a:defRPr sz="1900">
                <a:latin typeface="Comic Sans MS"/>
                <a:ea typeface="Comic Sans MS"/>
                <a:cs typeface="Comic Sans MS"/>
                <a:sym typeface="Comic Sans MS"/>
              </a:defRPr>
            </a:pPr>
            <a:r>
              <a:t>Step 3</a:t>
            </a:r>
            <a:r>
              <a:rPr>
                <a:latin typeface="Cambria Math"/>
                <a:ea typeface="Cambria Math"/>
                <a:cs typeface="Cambria Math"/>
                <a:sym typeface="Cambria Math"/>
              </a:rPr>
              <a:t>: </a:t>
            </a:r>
            <a14:m>
              <m:oMath>
                <m:sSub>
                  <m:e>
                    <m:r>
                      <a:rPr xmlns:a="http://schemas.openxmlformats.org/drawingml/2006/main" sz="2000" i="1">
                        <a:solidFill>
                          <a:srgbClr val="000000"/>
                        </a:solidFill>
                        <a:latin typeface="Cambria Math" panose="02040503050406030204" pitchFamily="18" charset="0"/>
                      </a:rPr>
                      <m:t>𝑓</m:t>
                    </m:r>
                  </m:e>
                  <m:sub>
                    <m:r>
                      <a:rPr xmlns:a="http://schemas.openxmlformats.org/drawingml/2006/main" sz="2000" i="1">
                        <a:solidFill>
                          <a:srgbClr val="000000"/>
                        </a:solidFill>
                        <a:latin typeface="Cambria Math" panose="02040503050406030204" pitchFamily="18" charset="0"/>
                      </a:rPr>
                      <m:t>𝑚</m:t>
                    </m:r>
                    <m:r>
                      <a:rPr xmlns:a="http://schemas.openxmlformats.org/drawingml/2006/main" sz="2000" i="1">
                        <a:solidFill>
                          <a:srgbClr val="000000"/>
                        </a:solidFill>
                        <a:latin typeface="Cambria Math" panose="02040503050406030204" pitchFamily="18" charset="0"/>
                      </a:rPr>
                      <m:t>𝑖</m:t>
                    </m:r>
                    <m:r>
                      <a:rPr xmlns:a="http://schemas.openxmlformats.org/drawingml/2006/main" sz="2000" i="1">
                        <a:solidFill>
                          <a:srgbClr val="000000"/>
                        </a:solidFill>
                        <a:latin typeface="Cambria Math" panose="02040503050406030204" pitchFamily="18" charset="0"/>
                      </a:rPr>
                      <m:t>𝑛</m:t>
                    </m:r>
                  </m:sub>
                </m:sSub>
                <m:r>
                  <a:rPr xmlns:a="http://schemas.openxmlformats.org/drawingml/2006/main" sz="2000" i="1">
                    <a:solidFill>
                      <a:srgbClr val="000000"/>
                    </a:solidFill>
                    <a:latin typeface="Cambria Math" panose="02040503050406030204" pitchFamily="18" charset="0"/>
                  </a:rPr>
                  <m:t>=</m:t>
                </m:r>
                <m:func>
                  <m:funcPr>
                    <m:ctrlPr>
                      <a:rPr xmlns:a="http://schemas.openxmlformats.org/drawingml/2006/main" sz="2000" i="1">
                        <a:solidFill>
                          <a:srgbClr val="000000"/>
                        </a:solidFill>
                        <a:latin typeface="Cambria Math" panose="02040503050406030204" pitchFamily="18" charset="0"/>
                      </a:rPr>
                    </m:ctrlPr>
                  </m:funcPr>
                  <m:fName>
                    <m:r>
                      <m:rPr>
                        <m:sty m:val="p"/>
                      </m:rPr>
                      <a:rPr xmlns:a="http://schemas.openxmlformats.org/drawingml/2006/main" sz="2000" i="1">
                        <a:solidFill>
                          <a:srgbClr val="000000"/>
                        </a:solidFill>
                        <a:latin typeface="Cambria Math" panose="02040503050406030204" pitchFamily="18" charset="0"/>
                      </a:rPr>
                      <m:t>min</m:t>
                    </m:r>
                  </m:fName>
                  <m:e>
                    <m:d>
                      <m:dPr>
                        <m:ctrlPr>
                          <a:rPr xmlns:a="http://schemas.openxmlformats.org/drawingml/2006/main" sz="2000" i="1">
                            <a:solidFill>
                              <a:srgbClr val="000000"/>
                            </a:solidFill>
                            <a:latin typeface="Cambria Math" panose="02040503050406030204" pitchFamily="18" charset="0"/>
                          </a:rPr>
                        </m:ctrlPr>
                      </m:dPr>
                      <m:e>
                        <m:r>
                          <a:rPr xmlns:a="http://schemas.openxmlformats.org/drawingml/2006/main" sz="2000" i="1">
                            <a:solidFill>
                              <a:srgbClr val="000000"/>
                            </a:solidFill>
                            <a:latin typeface="Cambria Math" panose="02040503050406030204" pitchFamily="18" charset="0"/>
                          </a:rPr>
                          <m:t>𝑓</m:t>
                        </m:r>
                        <m:r>
                          <a:rPr xmlns:a="http://schemas.openxmlformats.org/drawingml/2006/main" sz="2000" i="1">
                            <a:solidFill>
                              <a:srgbClr val="000000"/>
                            </a:solidFill>
                            <a:latin typeface="Cambria Math" panose="02040503050406030204" pitchFamily="18" charset="0"/>
                          </a:rPr>
                          <m:t>,</m:t>
                        </m:r>
                        <m:sSup>
                          <m:e>
                            <m:r>
                              <a:rPr xmlns:a="http://schemas.openxmlformats.org/drawingml/2006/main" sz="2000" i="1">
                                <a:solidFill>
                                  <a:srgbClr val="000000"/>
                                </a:solidFill>
                                <a:latin typeface="Cambria Math" panose="02040503050406030204" pitchFamily="18" charset="0"/>
                              </a:rPr>
                              <m:t>𝑓</m:t>
                            </m:r>
                          </m:e>
                          <m:sup>
                            <m:r>
                              <a:rPr xmlns:a="http://schemas.openxmlformats.org/drawingml/2006/main" sz="2000" i="1">
                                <a:solidFill>
                                  <a:srgbClr val="000000"/>
                                </a:solidFill>
                                <a:latin typeface="Cambria Math" panose="02040503050406030204" pitchFamily="18" charset="0"/>
                              </a:rPr>
                              <m:t>+</m:t>
                            </m:r>
                          </m:sup>
                        </m:sSup>
                        <m:r>
                          <a:rPr xmlns:a="http://schemas.openxmlformats.org/drawingml/2006/main" sz="2000" i="1">
                            <a:solidFill>
                              <a:srgbClr val="000000"/>
                            </a:solidFill>
                            <a:latin typeface="Cambria Math" panose="02040503050406030204" pitchFamily="18" charset="0"/>
                          </a:rPr>
                          <m:t>,</m:t>
                        </m:r>
                        <m:r>
                          <m:rPr>
                            <m:nor/>
                          </m:rPr>
                          <a:rPr xmlns:a="http://schemas.openxmlformats.org/drawingml/2006/main" sz="2000" i="1">
                            <a:solidFill>
                              <a:srgbClr val="000000"/>
                            </a:solidFill>
                            <a:latin typeface="Cambria Math" panose="02040503050406030204" pitchFamily="18" charset="0"/>
                          </a:rPr>
                          <m:t/>
                        </m:r>
                        <m:sSup>
                          <m:e>
                            <m:r>
                              <a:rPr xmlns:a="http://schemas.openxmlformats.org/drawingml/2006/main" sz="2000" i="1">
                                <a:solidFill>
                                  <a:srgbClr val="000000"/>
                                </a:solidFill>
                                <a:latin typeface="Cambria Math" panose="02040503050406030204" pitchFamily="18" charset="0"/>
                              </a:rPr>
                              <m:t>𝑓</m:t>
                            </m:r>
                          </m:e>
                          <m:sup>
                            <m:r>
                              <a:rPr xmlns:a="http://schemas.openxmlformats.org/drawingml/2006/main" sz="2000" i="1">
                                <a:solidFill>
                                  <a:srgbClr val="000000"/>
                                </a:solidFill>
                                <a:latin typeface="Cambria Math" panose="02040503050406030204" pitchFamily="18" charset="0"/>
                              </a:rPr>
                              <m:t>−</m:t>
                            </m:r>
                          </m:sup>
                        </m:sSup>
                      </m:e>
                    </m:d>
                  </m:e>
                </m:func>
                <m:r>
                  <a:rPr xmlns:a="http://schemas.openxmlformats.org/drawingml/2006/main" sz="2000" i="1">
                    <a:solidFill>
                      <a:srgbClr val="000000"/>
                    </a:solidFill>
                    <a:latin typeface="Cambria Math" panose="02040503050406030204" pitchFamily="18" charset="0"/>
                  </a:rPr>
                  <m:t>;</m:t>
                </m:r>
              </m:oMath>
            </a14:m>
            <a:r>
              <a:rPr>
                <a:latin typeface="Cambria Math"/>
                <a:ea typeface="Cambria Math"/>
                <a:cs typeface="Cambria Math"/>
                <a:sym typeface="Cambria Math"/>
              </a:rPr>
              <a:t> set </a:t>
            </a:r>
            <a14:m>
              <m:oMath>
                <m:sSup>
                  <m:e>
                    <m:r>
                      <a:rPr xmlns:a="http://schemas.openxmlformats.org/drawingml/2006/main" sz="2550" i="1">
                        <a:solidFill>
                          <a:srgbClr val="000000"/>
                        </a:solidFill>
                        <a:latin typeface="Cambria Math" panose="02040503050406030204" pitchFamily="18" charset="0"/>
                      </a:rPr>
                      <m:t>𝑥</m:t>
                    </m:r>
                  </m:e>
                  <m:sup>
                    <m:r>
                      <a:rPr xmlns:a="http://schemas.openxmlformats.org/drawingml/2006/main" sz="2550" i="1">
                        <a:solidFill>
                          <a:srgbClr val="000000"/>
                        </a:solidFill>
                        <a:latin typeface="Cambria Math" panose="02040503050406030204" pitchFamily="18" charset="0"/>
                      </a:rPr>
                      <m:t>1</m:t>
                    </m:r>
                  </m:sup>
                </m:sSup>
                <m:r>
                  <a:rPr xmlns:a="http://schemas.openxmlformats.org/drawingml/2006/main" sz="2550" i="1">
                    <a:solidFill>
                      <a:srgbClr val="000000"/>
                    </a:solidFill>
                    <a:latin typeface="Cambria Math" panose="02040503050406030204" pitchFamily="18" charset="0"/>
                  </a:rPr>
                  <m:t/>
                </m:r>
              </m:oMath>
            </a14:m>
            <a:r>
              <a:rPr>
                <a:latin typeface="Cambria Math"/>
                <a:ea typeface="Cambria Math"/>
                <a:cs typeface="Cambria Math"/>
                <a:sym typeface="Cambria Math"/>
              </a:rPr>
              <a:t>corresponding to </a:t>
            </a:r>
            <a14:m>
              <m:oMath>
                <m:sSub>
                  <m:e>
                    <m:r>
                      <a:rPr xmlns:a="http://schemas.openxmlformats.org/drawingml/2006/main" sz="2050" i="1">
                        <a:solidFill>
                          <a:srgbClr val="000000"/>
                        </a:solidFill>
                        <a:latin typeface="Cambria Math" panose="02040503050406030204" pitchFamily="18" charset="0"/>
                      </a:rPr>
                      <m:t>𝑓</m:t>
                    </m:r>
                  </m:e>
                  <m:sub>
                    <m:r>
                      <a:rPr xmlns:a="http://schemas.openxmlformats.org/drawingml/2006/main" sz="2050" i="1">
                        <a:solidFill>
                          <a:srgbClr val="000000"/>
                        </a:solidFill>
                        <a:latin typeface="Cambria Math" panose="02040503050406030204" pitchFamily="18" charset="0"/>
                      </a:rPr>
                      <m:t>𝑚</m:t>
                    </m:r>
                    <m:r>
                      <a:rPr xmlns:a="http://schemas.openxmlformats.org/drawingml/2006/main" sz="2050" i="1">
                        <a:solidFill>
                          <a:srgbClr val="000000"/>
                        </a:solidFill>
                        <a:latin typeface="Cambria Math" panose="02040503050406030204" pitchFamily="18" charset="0"/>
                      </a:rPr>
                      <m:t>𝑖</m:t>
                    </m:r>
                    <m:r>
                      <a:rPr xmlns:a="http://schemas.openxmlformats.org/drawingml/2006/main" sz="2050" i="1">
                        <a:solidFill>
                          <a:srgbClr val="000000"/>
                        </a:solidFill>
                        <a:latin typeface="Cambria Math" panose="02040503050406030204" pitchFamily="18" charset="0"/>
                      </a:rPr>
                      <m:t>𝑛</m:t>
                    </m:r>
                  </m:sub>
                </m:sSub>
              </m:oMath>
            </a14:m>
            <a:endParaRPr>
              <a:latin typeface="Cambria Math"/>
              <a:ea typeface="Cambria Math"/>
              <a:cs typeface="Cambria Math"/>
              <a:sym typeface="Cambria Math"/>
            </a:endParaRPr>
          </a:p>
          <a:p>
            <a:pPr marL="217170" indent="-217170" defTabSz="868680">
              <a:lnSpc>
                <a:spcPct val="100000"/>
              </a:lnSpc>
              <a:spcBef>
                <a:spcPts val="900"/>
              </a:spcBef>
              <a:defRPr sz="1900">
                <a:latin typeface="Comic Sans MS"/>
                <a:ea typeface="Comic Sans MS"/>
                <a:cs typeface="Comic Sans MS"/>
                <a:sym typeface="Comic Sans MS"/>
              </a:defRPr>
            </a:pPr>
            <a:r>
              <a:t>Step 4:</a:t>
            </a:r>
            <a:r>
              <a:rPr>
                <a:latin typeface="Cambria Math"/>
                <a:ea typeface="Cambria Math"/>
                <a:cs typeface="Cambria Math"/>
                <a:sym typeface="Cambria Math"/>
              </a:rPr>
              <a:t> If i = N then go to step 5 else i = i+1 &amp; go to step 2.</a:t>
            </a:r>
          </a:p>
          <a:p>
            <a:pPr marL="217170" indent="-217170" defTabSz="868680">
              <a:lnSpc>
                <a:spcPct val="100000"/>
              </a:lnSpc>
              <a:spcBef>
                <a:spcPts val="900"/>
              </a:spcBef>
              <a:defRPr sz="1900">
                <a:latin typeface="Comic Sans MS"/>
                <a:ea typeface="Comic Sans MS"/>
                <a:cs typeface="Comic Sans MS"/>
                <a:sym typeface="Comic Sans MS"/>
              </a:defRPr>
            </a:pPr>
            <a:r>
              <a:t>Step 5:</a:t>
            </a:r>
            <a:r>
              <a:rPr>
                <a:latin typeface="Cambria Math"/>
                <a:ea typeface="Cambria Math"/>
                <a:cs typeface="Cambria Math"/>
                <a:sym typeface="Cambria Math"/>
              </a:rPr>
              <a:t> If </a:t>
            </a:r>
            <a14:m>
              <m:oMath>
                <m:sSup>
                  <m:e>
                    <m:r>
                      <a:rPr xmlns:a="http://schemas.openxmlformats.org/drawingml/2006/main" sz="2200" i="1">
                        <a:solidFill>
                          <a:srgbClr val="000000"/>
                        </a:solidFill>
                        <a:latin typeface="Cambria Math" panose="02040503050406030204" pitchFamily="18" charset="0"/>
                      </a:rPr>
                      <m:t/>
                    </m:r>
                    <m:r>
                      <a:rPr xmlns:a="http://schemas.openxmlformats.org/drawingml/2006/main" sz="2200" i="1">
                        <a:solidFill>
                          <a:srgbClr val="000000"/>
                        </a:solidFill>
                        <a:latin typeface="Cambria Math" panose="02040503050406030204" pitchFamily="18" charset="0"/>
                      </a:rPr>
                      <m:t>𝑥</m:t>
                    </m:r>
                  </m:e>
                  <m:sup>
                    <m:r>
                      <a:rPr xmlns:a="http://schemas.openxmlformats.org/drawingml/2006/main" sz="2200" i="1">
                        <a:solidFill>
                          <a:srgbClr val="000000"/>
                        </a:solidFill>
                        <a:latin typeface="Cambria Math" panose="02040503050406030204" pitchFamily="18" charset="0"/>
                      </a:rPr>
                      <m:t>1</m:t>
                    </m:r>
                  </m:sup>
                </m:sSup>
                <m:r>
                  <a:rPr xmlns:a="http://schemas.openxmlformats.org/drawingml/2006/main" sz="2200" i="1">
                    <a:solidFill>
                      <a:srgbClr val="000000"/>
                    </a:solidFill>
                    <a:latin typeface="Cambria Math" panose="02040503050406030204" pitchFamily="18" charset="0"/>
                  </a:rPr>
                  <m:t>=</m:t>
                </m:r>
                <m:sSup>
                  <m:e>
                    <m:r>
                      <a:rPr xmlns:a="http://schemas.openxmlformats.org/drawingml/2006/main" sz="2200" i="1">
                        <a:solidFill>
                          <a:srgbClr val="000000"/>
                        </a:solidFill>
                        <a:latin typeface="Cambria Math" panose="02040503050406030204" pitchFamily="18" charset="0"/>
                      </a:rPr>
                      <m:t>𝑥</m:t>
                    </m:r>
                  </m:e>
                  <m:sup>
                    <m:r>
                      <a:rPr xmlns:a="http://schemas.openxmlformats.org/drawingml/2006/main" sz="2200" i="1">
                        <a:solidFill>
                          <a:srgbClr val="000000"/>
                        </a:solidFill>
                        <a:latin typeface="Cambria Math" panose="02040503050406030204" pitchFamily="18" charset="0"/>
                      </a:rPr>
                      <m:t>0</m:t>
                    </m:r>
                  </m:sup>
                </m:sSup>
              </m:oMath>
            </a14:m>
            <a:r>
              <a:t> </a:t>
            </a:r>
            <a:r>
              <a:rPr>
                <a:latin typeface="Cambria Math"/>
                <a:ea typeface="Cambria Math"/>
                <a:cs typeface="Cambria Math"/>
                <a:sym typeface="Cambria Math"/>
              </a:rPr>
              <a:t>then </a:t>
            </a:r>
            <a14:m>
              <m:oMath>
                <m:sSub>
                  <m:e>
                    <m:r>
                      <a:rPr xmlns:a="http://schemas.openxmlformats.org/drawingml/2006/main" sz="2000" i="1">
                        <a:solidFill>
                          <a:srgbClr val="000000"/>
                        </a:solidFill>
                        <a:latin typeface="Cambria Math" panose="02040503050406030204" pitchFamily="18" charset="0"/>
                      </a:rPr>
                      <m:t>∆</m:t>
                    </m:r>
                  </m:e>
                  <m:sub>
                    <m:r>
                      <a:rPr xmlns:a="http://schemas.openxmlformats.org/drawingml/2006/main" sz="2000" i="1">
                        <a:solidFill>
                          <a:srgbClr val="000000"/>
                        </a:solidFill>
                        <a:latin typeface="Cambria Math" panose="02040503050406030204" pitchFamily="18" charset="0"/>
                      </a:rPr>
                      <m:t>𝑖</m:t>
                    </m:r>
                    <m:r>
                      <a:rPr xmlns:a="http://schemas.openxmlformats.org/drawingml/2006/main" sz="2000" i="1">
                        <a:solidFill>
                          <a:srgbClr val="000000"/>
                        </a:solidFill>
                        <a:latin typeface="Cambria Math" panose="02040503050406030204" pitchFamily="18" charset="0"/>
                      </a:rPr>
                      <m:t/>
                    </m:r>
                  </m:sub>
                </m:sSub>
                <m:r>
                  <a:rPr xmlns:a="http://schemas.openxmlformats.org/drawingml/2006/main" sz="2000" i="1">
                    <a:solidFill>
                      <a:srgbClr val="000000"/>
                    </a:solidFill>
                    <a:latin typeface="Cambria Math" panose="02040503050406030204" pitchFamily="18" charset="0"/>
                  </a:rPr>
                  <m:t>=</m:t>
                </m:r>
                <m:f>
                  <m:fPr>
                    <m:ctrlPr>
                      <a:rPr xmlns:a="http://schemas.openxmlformats.org/drawingml/2006/main" sz="2000" i="1">
                        <a:solidFill>
                          <a:srgbClr val="000000"/>
                        </a:solidFill>
                        <a:latin typeface="Cambria Math" panose="02040503050406030204" pitchFamily="18" charset="0"/>
                      </a:rPr>
                    </m:ctrlPr>
                    <m:type m:val="bar"/>
                  </m:fPr>
                  <m:num>
                    <m:sSub>
                      <m:e>
                        <m:r>
                          <a:rPr xmlns:a="http://schemas.openxmlformats.org/drawingml/2006/main" sz="2000" i="1">
                            <a:solidFill>
                              <a:srgbClr val="000000"/>
                            </a:solidFill>
                            <a:latin typeface="Cambria Math" panose="02040503050406030204" pitchFamily="18" charset="0"/>
                          </a:rPr>
                          <m:t>∆</m:t>
                        </m:r>
                      </m:e>
                      <m:sub>
                        <m:r>
                          <a:rPr xmlns:a="http://schemas.openxmlformats.org/drawingml/2006/main" sz="2000" i="1">
                            <a:solidFill>
                              <a:srgbClr val="000000"/>
                            </a:solidFill>
                            <a:latin typeface="Cambria Math" panose="02040503050406030204" pitchFamily="18" charset="0"/>
                          </a:rPr>
                          <m:t>𝑖</m:t>
                        </m:r>
                        <m:r>
                          <a:rPr xmlns:a="http://schemas.openxmlformats.org/drawingml/2006/main" sz="2000" i="1">
                            <a:solidFill>
                              <a:srgbClr val="000000"/>
                            </a:solidFill>
                            <a:latin typeface="Cambria Math" panose="02040503050406030204" pitchFamily="18" charset="0"/>
                          </a:rPr>
                          <m:t/>
                        </m:r>
                        <m:r>
                          <a:rPr xmlns:a="http://schemas.openxmlformats.org/drawingml/2006/main" sz="2000" i="1">
                            <a:solidFill>
                              <a:srgbClr val="000000"/>
                            </a:solidFill>
                            <a:latin typeface="Cambria Math" panose="02040503050406030204" pitchFamily="18" charset="0"/>
                          </a:rPr>
                          <m:t/>
                        </m:r>
                      </m:sub>
                    </m:sSub>
                  </m:num>
                  <m:den>
                    <m:r>
                      <a:rPr xmlns:a="http://schemas.openxmlformats.org/drawingml/2006/main" sz="2000" i="1">
                        <a:solidFill>
                          <a:srgbClr val="000000"/>
                        </a:solidFill>
                        <a:latin typeface="Cambria Math" panose="02040503050406030204" pitchFamily="18" charset="0"/>
                      </a:rPr>
                      <m:t>𝛼</m:t>
                    </m:r>
                  </m:den>
                </m:f>
              </m:oMath>
            </a14:m>
            <a:r>
              <a:rPr>
                <a:latin typeface="Cambria Math"/>
                <a:ea typeface="Cambria Math"/>
                <a:cs typeface="Cambria Math"/>
                <a:sym typeface="Cambria Math"/>
              </a:rPr>
              <a:t>   where </a:t>
            </a:r>
            <a14:m>
              <m:oMath>
                <m:r>
                  <a:rPr xmlns:a="http://schemas.openxmlformats.org/drawingml/2006/main" sz="2100" i="1">
                    <a:solidFill>
                      <a:srgbClr val="000000"/>
                    </a:solidFill>
                    <a:latin typeface="Cambria Math" panose="02040503050406030204" pitchFamily="18" charset="0"/>
                  </a:rPr>
                  <m:t>𝛼</m:t>
                </m:r>
                <m:r>
                  <a:rPr xmlns:a="http://schemas.openxmlformats.org/drawingml/2006/main" sz="2100" i="1">
                    <a:solidFill>
                      <a:srgbClr val="000000"/>
                    </a:solidFill>
                    <a:latin typeface="Cambria Math" panose="02040503050406030204" pitchFamily="18" charset="0"/>
                  </a:rPr>
                  <m:t>&gt;</m:t>
                </m:r>
                <m:r>
                  <a:rPr xmlns:a="http://schemas.openxmlformats.org/drawingml/2006/main" sz="2100" i="1">
                    <a:solidFill>
                      <a:srgbClr val="000000"/>
                    </a:solidFill>
                    <a:latin typeface="Cambria Math" panose="02040503050406030204" pitchFamily="18" charset="0"/>
                  </a:rPr>
                  <m:t>1</m:t>
                </m:r>
              </m:oMath>
            </a14:m>
            <a:r>
              <a:rPr>
                <a:latin typeface="Cambria Math"/>
                <a:ea typeface="Cambria Math"/>
                <a:cs typeface="Cambria Math"/>
                <a:sym typeface="Cambria Math"/>
              </a:rPr>
              <a:t> </a:t>
            </a:r>
          </a:p>
          <a:p>
            <a:pPr lvl="2" marL="0" indent="434340" defTabSz="868680">
              <a:lnSpc>
                <a:spcPct val="100000"/>
              </a:lnSpc>
              <a:spcBef>
                <a:spcPts val="900"/>
              </a:spcBef>
              <a:buSzTx/>
              <a:buNone/>
              <a:defRPr sz="1900">
                <a:latin typeface="Cambria Math"/>
                <a:ea typeface="Cambria Math"/>
                <a:cs typeface="Cambria Math"/>
                <a:sym typeface="Cambria Math"/>
              </a:defRPr>
            </a:pPr>
            <a:r>
              <a:t>else go to pattern move else</a:t>
            </a:r>
          </a:p>
        </p:txBody>
      </p:sp>
      <p:sp>
        <p:nvSpPr>
          <p:cNvPr id="127" name="Date Placeholder 3"/>
          <p:cNvSpPr txBox="1"/>
          <p:nvPr/>
        </p:nvSpPr>
        <p:spPr>
          <a:xfrm>
            <a:off x="883919" y="6391593"/>
            <a:ext cx="2651762" cy="294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b="1" sz="1200">
                <a:solidFill>
                  <a:srgbClr val="888888"/>
                </a:solidFill>
                <a:latin typeface="Comic Sans MS"/>
                <a:ea typeface="Comic Sans MS"/>
                <a:cs typeface="Comic Sans MS"/>
                <a:sym typeface="Comic Sans MS"/>
              </a:defRPr>
            </a:lvl1pPr>
          </a:lstStyle>
          <a:p>
            <a:pPr/>
            <a:r>
              <a:t>16-04-2021</a:t>
            </a:r>
          </a:p>
        </p:txBody>
      </p:sp>
      <p:sp>
        <p:nvSpPr>
          <p:cNvPr id="128" name="Slide Number Placeholder 5"/>
          <p:cNvSpPr txBox="1"/>
          <p:nvPr>
            <p:ph type="sldNum" sz="quarter" idx="4294967295"/>
          </p:nvPr>
        </p:nvSpPr>
        <p:spPr>
          <a:xfrm>
            <a:off x="11156645" y="6391593"/>
            <a:ext cx="197156" cy="294639"/>
          </a:xfrm>
          <a:prstGeom prst="rect">
            <a:avLst/>
          </a:prstGeom>
          <a:extLst>
            <a:ext uri="{C572A759-6A51-4108-AA02-DFA0A04FC94B}">
              <ma14:wrappingTextBoxFlag xmlns:ma14="http://schemas.microsoft.com/office/mac/drawingml/2011/main" val="1"/>
            </a:ext>
          </a:extLst>
        </p:spPr>
        <p:txBody>
          <a:bodyPr/>
          <a:lstStyle>
            <a:lvl1pPr>
              <a:defRPr b="1">
                <a:latin typeface="Comic Sans MS"/>
                <a:ea typeface="Comic Sans MS"/>
                <a:cs typeface="Comic Sans MS"/>
                <a:sym typeface="Comic Sans MS"/>
              </a:defRPr>
            </a:lvl1pPr>
          </a:lstStyle>
          <a:p>
            <a:pPr/>
            <a:fld id="{86CB4B4D-7CA3-9044-876B-883B54F8677D}" type="slidenum"/>
          </a:p>
        </p:txBody>
      </p:sp>
      <p:grpSp>
        <p:nvGrpSpPr>
          <p:cNvPr id="131" name="Title 1"/>
          <p:cNvGrpSpPr/>
          <p:nvPr/>
        </p:nvGrpSpPr>
        <p:grpSpPr>
          <a:xfrm>
            <a:off x="-17177" y="-17888"/>
            <a:ext cx="12226354" cy="758454"/>
            <a:chOff x="0" y="0"/>
            <a:chExt cx="12226352" cy="758452"/>
          </a:xfrm>
        </p:grpSpPr>
        <p:sp>
          <p:nvSpPr>
            <p:cNvPr id="129" name="Rectangle"/>
            <p:cNvSpPr/>
            <p:nvPr/>
          </p:nvSpPr>
          <p:spPr>
            <a:xfrm>
              <a:off x="-1" y="-1"/>
              <a:ext cx="12226354" cy="758454"/>
            </a:xfrm>
            <a:prstGeom prst="rect">
              <a:avLst/>
            </a:prstGeom>
            <a:solidFill>
              <a:srgbClr val="B4C7E7"/>
            </a:solidFill>
            <a:ln w="12700" cap="flat">
              <a:noFill/>
              <a:miter lim="400000"/>
            </a:ln>
            <a:effectLst/>
          </p:spPr>
          <p:txBody>
            <a:bodyPr wrap="square" lIns="45718" tIns="45718" rIns="45718" bIns="45718" numCol="1" anchor="ctr">
              <a:noAutofit/>
            </a:bodyPr>
            <a:lstStyle/>
            <a:p>
              <a:pPr algn="ctr">
                <a:lnSpc>
                  <a:spcPct val="90000"/>
                </a:lnSpc>
                <a:defRPr sz="3300">
                  <a:latin typeface="Comic Sans MS"/>
                  <a:ea typeface="Comic Sans MS"/>
                  <a:cs typeface="Comic Sans MS"/>
                  <a:sym typeface="Comic Sans MS"/>
                </a:defRPr>
              </a:pPr>
            </a:p>
          </p:txBody>
        </p:sp>
        <p:sp>
          <p:nvSpPr>
            <p:cNvPr id="130" name="Exploratory Move"/>
            <p:cNvSpPr txBox="1"/>
            <p:nvPr/>
          </p:nvSpPr>
          <p:spPr>
            <a:xfrm>
              <a:off x="-1" y="0"/>
              <a:ext cx="12226354" cy="7584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normAutofit fontScale="100000" lnSpcReduction="0"/>
            </a:bodyPr>
            <a:lstStyle>
              <a:lvl1pPr algn="ctr">
                <a:lnSpc>
                  <a:spcPct val="90000"/>
                </a:lnSpc>
                <a:defRPr sz="3300">
                  <a:latin typeface="Comic Sans MS"/>
                  <a:ea typeface="Comic Sans MS"/>
                  <a:cs typeface="Comic Sans MS"/>
                  <a:sym typeface="Comic Sans MS"/>
                </a:defRPr>
              </a:lvl1pPr>
            </a:lstStyle>
            <a:p>
              <a:pPr/>
              <a:r>
                <a:t>Exploratory Move</a:t>
              </a:r>
            </a:p>
          </p:txBody>
        </p:sp>
      </p:grpSp>
      <p:pic>
        <p:nvPicPr>
          <p:cNvPr id="132" name="Picture 6" descr="Picture 6"/>
          <p:cNvPicPr>
            <a:picLocks noChangeAspect="1"/>
          </p:cNvPicPr>
          <p:nvPr/>
        </p:nvPicPr>
        <p:blipFill>
          <a:blip r:embed="rId2">
            <a:extLst/>
          </a:blip>
          <a:srcRect l="38083" t="26620" r="44879" b="49999"/>
          <a:stretch>
            <a:fillRect/>
          </a:stretch>
        </p:blipFill>
        <p:spPr>
          <a:xfrm>
            <a:off x="8962276" y="1960421"/>
            <a:ext cx="2228725" cy="1720191"/>
          </a:xfrm>
          <a:prstGeom prst="rect">
            <a:avLst/>
          </a:prstGeom>
          <a:ln w="12700">
            <a:miter lim="400000"/>
          </a:ln>
        </p:spPr>
      </p:pic>
      <p:sp>
        <p:nvSpPr>
          <p:cNvPr id="133" name="Figure: Mess for exploratory move"/>
          <p:cNvSpPr txBox="1"/>
          <p:nvPr/>
        </p:nvSpPr>
        <p:spPr>
          <a:xfrm>
            <a:off x="8380825" y="3876006"/>
            <a:ext cx="3391752" cy="3835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600">
                <a:latin typeface="Comic Sans MS"/>
                <a:ea typeface="Comic Sans MS"/>
                <a:cs typeface="Comic Sans MS"/>
                <a:sym typeface="Comic Sans MS"/>
              </a:defRPr>
            </a:lvl1pPr>
          </a:lstStyle>
          <a:p>
            <a:pPr/>
            <a:r>
              <a:t>Figure: Mess for exploratory move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Footer Placeholder 5"/>
          <p:cNvSpPr txBox="1"/>
          <p:nvPr/>
        </p:nvSpPr>
        <p:spPr>
          <a:xfrm>
            <a:off x="4084320" y="6391593"/>
            <a:ext cx="4023360" cy="294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b="1" sz="1200">
                <a:solidFill>
                  <a:srgbClr val="888888"/>
                </a:solidFill>
                <a:latin typeface="Comic Sans MS"/>
                <a:ea typeface="Comic Sans MS"/>
                <a:cs typeface="Comic Sans MS"/>
                <a:sym typeface="Comic Sans MS"/>
              </a:defRPr>
            </a:lvl1pPr>
          </a:lstStyle>
          <a:p>
            <a:pPr/>
            <a:r>
              <a:t>Pattern Search Optimization</a:t>
            </a:r>
          </a:p>
        </p:txBody>
      </p:sp>
      <p:sp>
        <p:nvSpPr>
          <p:cNvPr id="136" name="Content Placeholder 2"/>
          <p:cNvSpPr txBox="1"/>
          <p:nvPr>
            <p:ph type="body" sz="half" idx="1"/>
          </p:nvPr>
        </p:nvSpPr>
        <p:spPr>
          <a:xfrm>
            <a:off x="453031" y="964603"/>
            <a:ext cx="6034821" cy="5198074"/>
          </a:xfrm>
          <a:prstGeom prst="rect">
            <a:avLst/>
          </a:prstGeom>
        </p:spPr>
        <p:txBody>
          <a:bodyPr/>
          <a:lstStyle/>
          <a:p>
            <a:pPr marL="90525" indent="-90525" defTabSz="362102">
              <a:spcBef>
                <a:spcPts val="300"/>
              </a:spcBef>
              <a:defRPr sz="1584">
                <a:latin typeface="Comic Sans MS"/>
                <a:ea typeface="Comic Sans MS"/>
                <a:cs typeface="Comic Sans MS"/>
                <a:sym typeface="Comic Sans MS"/>
              </a:defRPr>
            </a:pPr>
            <a:r>
              <a:t>Step 1: Pattern direction s= </a:t>
            </a:r>
            <a14:m>
              <m:oMath>
                <m:sSup>
                  <m:e>
                    <m:r>
                      <a:rPr xmlns:a="http://schemas.openxmlformats.org/drawingml/2006/main" sz="2100" i="1">
                        <a:solidFill>
                          <a:srgbClr val="000000"/>
                        </a:solidFill>
                        <a:latin typeface="Cambria Math" panose="02040503050406030204" pitchFamily="18" charset="0"/>
                      </a:rPr>
                      <m:t/>
                    </m:r>
                    <m:r>
                      <a:rPr xmlns:a="http://schemas.openxmlformats.org/drawingml/2006/main" sz="2100" i="1">
                        <a:solidFill>
                          <a:srgbClr val="000000"/>
                        </a:solidFill>
                        <a:latin typeface="Cambria Math" panose="02040503050406030204" pitchFamily="18" charset="0"/>
                      </a:rPr>
                      <m:t>𝑥</m:t>
                    </m:r>
                  </m:e>
                  <m:sup>
                    <m:r>
                      <a:rPr xmlns:a="http://schemas.openxmlformats.org/drawingml/2006/main" sz="2100" i="1">
                        <a:solidFill>
                          <a:srgbClr val="000000"/>
                        </a:solidFill>
                        <a:latin typeface="Cambria Math" panose="02040503050406030204" pitchFamily="18" charset="0"/>
                      </a:rPr>
                      <m:t>1</m:t>
                    </m:r>
                  </m:sup>
                </m:sSup>
                <m:r>
                  <a:rPr xmlns:a="http://schemas.openxmlformats.org/drawingml/2006/main" sz="2100" i="1">
                    <a:solidFill>
                      <a:srgbClr val="000000"/>
                    </a:solidFill>
                    <a:latin typeface="Cambria Math" panose="02040503050406030204" pitchFamily="18" charset="0"/>
                  </a:rPr>
                  <m:t>−</m:t>
                </m:r>
                <m:sSup>
                  <m:e>
                    <m:r>
                      <a:rPr xmlns:a="http://schemas.openxmlformats.org/drawingml/2006/main" sz="2100" i="1">
                        <a:solidFill>
                          <a:srgbClr val="000000"/>
                        </a:solidFill>
                        <a:latin typeface="Cambria Math" panose="02040503050406030204" pitchFamily="18" charset="0"/>
                      </a:rPr>
                      <m:t>𝑥</m:t>
                    </m:r>
                  </m:e>
                  <m:sup>
                    <m:r>
                      <a:rPr xmlns:a="http://schemas.openxmlformats.org/drawingml/2006/main" sz="2100" i="1">
                        <a:solidFill>
                          <a:srgbClr val="000000"/>
                        </a:solidFill>
                        <a:latin typeface="Cambria Math" panose="02040503050406030204" pitchFamily="18" charset="0"/>
                      </a:rPr>
                      <m:t>0</m:t>
                    </m:r>
                  </m:sup>
                </m:sSup>
              </m:oMath>
            </a14:m>
            <a:r>
              <a:t> </a:t>
            </a:r>
          </a:p>
          <a:p>
            <a:pPr marL="90525" indent="-90525" defTabSz="362102">
              <a:spcBef>
                <a:spcPts val="300"/>
              </a:spcBef>
              <a:defRPr sz="1584">
                <a:latin typeface="Comic Sans MS"/>
                <a:ea typeface="Comic Sans MS"/>
                <a:cs typeface="Comic Sans MS"/>
                <a:sym typeface="Comic Sans MS"/>
              </a:defRPr>
            </a:pPr>
            <a:r>
              <a:t>Step 2: </a:t>
            </a:r>
            <a14:m>
              <m:oMath>
                <m:sSup>
                  <m:e>
                    <m:r>
                      <a:rPr xmlns:a="http://schemas.openxmlformats.org/drawingml/2006/main" sz="2150" i="1">
                        <a:solidFill>
                          <a:srgbClr val="000000"/>
                        </a:solidFill>
                        <a:latin typeface="Cambria Math" panose="02040503050406030204" pitchFamily="18" charset="0"/>
                      </a:rPr>
                      <m:t/>
                    </m:r>
                    <m:r>
                      <a:rPr xmlns:a="http://schemas.openxmlformats.org/drawingml/2006/main" sz="2150" i="1">
                        <a:solidFill>
                          <a:srgbClr val="000000"/>
                        </a:solidFill>
                        <a:latin typeface="Cambria Math" panose="02040503050406030204" pitchFamily="18" charset="0"/>
                      </a:rPr>
                      <m:t>𝑥</m:t>
                    </m:r>
                  </m:e>
                  <m:sup>
                    <m:r>
                      <a:rPr xmlns:a="http://schemas.openxmlformats.org/drawingml/2006/main" sz="2150" i="1">
                        <a:solidFill>
                          <a:srgbClr val="000000"/>
                        </a:solidFill>
                        <a:latin typeface="Cambria Math" panose="02040503050406030204" pitchFamily="18" charset="0"/>
                      </a:rPr>
                      <m:t>2</m:t>
                    </m:r>
                  </m:sup>
                </m:sSup>
                <m:r>
                  <a:rPr xmlns:a="http://schemas.openxmlformats.org/drawingml/2006/main" sz="2150" i="1">
                    <a:solidFill>
                      <a:srgbClr val="000000"/>
                    </a:solidFill>
                    <a:latin typeface="Cambria Math" panose="02040503050406030204" pitchFamily="18" charset="0"/>
                  </a:rPr>
                  <m:t>=</m:t>
                </m:r>
                <m:sSup>
                  <m:e>
                    <m:r>
                      <a:rPr xmlns:a="http://schemas.openxmlformats.org/drawingml/2006/main" sz="2150" i="1">
                        <a:solidFill>
                          <a:srgbClr val="000000"/>
                        </a:solidFill>
                        <a:latin typeface="Cambria Math" panose="02040503050406030204" pitchFamily="18" charset="0"/>
                      </a:rPr>
                      <m:t/>
                    </m:r>
                    <m:r>
                      <a:rPr xmlns:a="http://schemas.openxmlformats.org/drawingml/2006/main" sz="2150" i="1">
                        <a:solidFill>
                          <a:srgbClr val="000000"/>
                        </a:solidFill>
                        <a:latin typeface="Cambria Math" panose="02040503050406030204" pitchFamily="18" charset="0"/>
                      </a:rPr>
                      <m:t>𝑥</m:t>
                    </m:r>
                  </m:e>
                  <m:sup>
                    <m:r>
                      <a:rPr xmlns:a="http://schemas.openxmlformats.org/drawingml/2006/main" sz="2150" i="1">
                        <a:solidFill>
                          <a:srgbClr val="000000"/>
                        </a:solidFill>
                        <a:latin typeface="Cambria Math" panose="02040503050406030204" pitchFamily="18" charset="0"/>
                      </a:rPr>
                      <m:t>1</m:t>
                    </m:r>
                  </m:sup>
                </m:sSup>
              </m:oMath>
            </a14:m>
            <a:r>
              <a:t>+s</a:t>
            </a:r>
          </a:p>
          <a:p>
            <a:pPr marL="90525" indent="-90525" defTabSz="362102">
              <a:spcBef>
                <a:spcPts val="300"/>
              </a:spcBef>
              <a:defRPr sz="1584">
                <a:latin typeface="Comic Sans MS"/>
                <a:ea typeface="Comic Sans MS"/>
                <a:cs typeface="Comic Sans MS"/>
                <a:sym typeface="Comic Sans MS"/>
              </a:defRPr>
            </a:pPr>
            <a:r>
              <a:t>Step 3: </a:t>
            </a:r>
            <a14:m>
              <m:oMath>
                <m:sSup>
                  <m:e>
                    <m:r>
                      <a:rPr xmlns:a="http://schemas.openxmlformats.org/drawingml/2006/main" sz="1950" i="1">
                        <a:solidFill>
                          <a:srgbClr val="000000"/>
                        </a:solidFill>
                        <a:latin typeface="Cambria Math" panose="02040503050406030204" pitchFamily="18" charset="0"/>
                      </a:rPr>
                      <m:t/>
                    </m:r>
                    <m:r>
                      <a:rPr xmlns:a="http://schemas.openxmlformats.org/drawingml/2006/main" sz="1950" i="1">
                        <a:solidFill>
                          <a:srgbClr val="000000"/>
                        </a:solidFill>
                        <a:latin typeface="Cambria Math" panose="02040503050406030204" pitchFamily="18" charset="0"/>
                      </a:rPr>
                      <m:t>𝑥</m:t>
                    </m:r>
                  </m:e>
                  <m:sup>
                    <m:r>
                      <a:rPr xmlns:a="http://schemas.openxmlformats.org/drawingml/2006/main" sz="1950" i="1">
                        <a:solidFill>
                          <a:srgbClr val="000000"/>
                        </a:solidFill>
                        <a:latin typeface="Cambria Math" panose="02040503050406030204" pitchFamily="18" charset="0"/>
                      </a:rPr>
                      <m:t>0</m:t>
                    </m:r>
                  </m:sup>
                </m:sSup>
                <m:r>
                  <a:rPr xmlns:a="http://schemas.openxmlformats.org/drawingml/2006/main" sz="1950" i="1">
                    <a:solidFill>
                      <a:srgbClr val="000000"/>
                    </a:solidFill>
                    <a:latin typeface="Cambria Math" panose="02040503050406030204" pitchFamily="18" charset="0"/>
                  </a:rPr>
                  <m:t>=</m:t>
                </m:r>
                <m:sSup>
                  <m:e>
                    <m:r>
                      <a:rPr xmlns:a="http://schemas.openxmlformats.org/drawingml/2006/main" sz="1950" i="1">
                        <a:solidFill>
                          <a:srgbClr val="000000"/>
                        </a:solidFill>
                        <a:latin typeface="Cambria Math" panose="02040503050406030204" pitchFamily="18" charset="0"/>
                      </a:rPr>
                      <m:t/>
                    </m:r>
                    <m:r>
                      <a:rPr xmlns:a="http://schemas.openxmlformats.org/drawingml/2006/main" sz="1950" i="1">
                        <a:solidFill>
                          <a:srgbClr val="000000"/>
                        </a:solidFill>
                        <a:latin typeface="Cambria Math" panose="02040503050406030204" pitchFamily="18" charset="0"/>
                      </a:rPr>
                      <m:t>𝑥</m:t>
                    </m:r>
                  </m:e>
                  <m:sup>
                    <m:r>
                      <a:rPr xmlns:a="http://schemas.openxmlformats.org/drawingml/2006/main" sz="1950" i="1">
                        <a:solidFill>
                          <a:srgbClr val="000000"/>
                        </a:solidFill>
                        <a:latin typeface="Cambria Math" panose="02040503050406030204" pitchFamily="18" charset="0"/>
                      </a:rPr>
                      <m:t>1</m:t>
                    </m:r>
                  </m:sup>
                </m:sSup>
                <m:r>
                  <a:rPr xmlns:a="http://schemas.openxmlformats.org/drawingml/2006/main" sz="1950" i="1">
                    <a:solidFill>
                      <a:srgbClr val="000000"/>
                    </a:solidFill>
                    <a:latin typeface="Cambria Math" panose="02040503050406030204" pitchFamily="18" charset="0"/>
                  </a:rPr>
                  <m:t/>
                </m:r>
                <m:r>
                  <a:rPr xmlns:a="http://schemas.openxmlformats.org/drawingml/2006/main" sz="1950" i="1">
                    <a:solidFill>
                      <a:srgbClr val="000000"/>
                    </a:solidFill>
                    <a:latin typeface="Cambria Math" panose="02040503050406030204" pitchFamily="18" charset="0"/>
                  </a:rPr>
                  <m:t/>
                </m:r>
                <m:r>
                  <a:rPr xmlns:a="http://schemas.openxmlformats.org/drawingml/2006/main" sz="1950" i="1">
                    <a:solidFill>
                      <a:srgbClr val="000000"/>
                    </a:solidFill>
                    <a:latin typeface="Cambria Math" panose="02040503050406030204" pitchFamily="18" charset="0"/>
                  </a:rPr>
                  <m:t/>
                </m:r>
                <m:r>
                  <m:rPr>
                    <m:sty m:val="p"/>
                  </m:rPr>
                  <a:rPr xmlns:a="http://schemas.openxmlformats.org/drawingml/2006/main" sz="1950" i="1">
                    <a:solidFill>
                      <a:srgbClr val="000000"/>
                    </a:solidFill>
                    <a:latin typeface="Cambria Math" panose="02040503050406030204" pitchFamily="18" charset="0"/>
                  </a:rPr>
                  <m:t>r</m:t>
                </m:r>
                <m:r>
                  <m:rPr>
                    <m:sty m:val="p"/>
                  </m:rPr>
                  <a:rPr xmlns:a="http://schemas.openxmlformats.org/drawingml/2006/main" sz="1950" i="1">
                    <a:solidFill>
                      <a:srgbClr val="000000"/>
                    </a:solidFill>
                    <a:latin typeface="Cambria Math" panose="02040503050406030204" pitchFamily="18" charset="0"/>
                  </a:rPr>
                  <m:t>e</m:t>
                </m:r>
                <m:r>
                  <m:rPr>
                    <m:sty m:val="p"/>
                  </m:rPr>
                  <a:rPr xmlns:a="http://schemas.openxmlformats.org/drawingml/2006/main" sz="1950" i="1">
                    <a:solidFill>
                      <a:srgbClr val="000000"/>
                    </a:solidFill>
                    <a:latin typeface="Cambria Math" panose="02040503050406030204" pitchFamily="18" charset="0"/>
                  </a:rPr>
                  <m:t>p</m:t>
                </m:r>
                <m:r>
                  <m:rPr>
                    <m:sty m:val="p"/>
                  </m:rPr>
                  <a:rPr xmlns:a="http://schemas.openxmlformats.org/drawingml/2006/main" sz="1950" i="1">
                    <a:solidFill>
                      <a:srgbClr val="000000"/>
                    </a:solidFill>
                    <a:latin typeface="Cambria Math" panose="02040503050406030204" pitchFamily="18" charset="0"/>
                  </a:rPr>
                  <m:t>e</m:t>
                </m:r>
                <m:r>
                  <m:rPr>
                    <m:sty m:val="p"/>
                  </m:rPr>
                  <a:rPr xmlns:a="http://schemas.openxmlformats.org/drawingml/2006/main" sz="1950" i="1">
                    <a:solidFill>
                      <a:srgbClr val="000000"/>
                    </a:solidFill>
                    <a:latin typeface="Cambria Math" panose="02040503050406030204" pitchFamily="18" charset="0"/>
                  </a:rPr>
                  <m:t>a</m:t>
                </m:r>
                <m:r>
                  <m:rPr>
                    <m:sty m:val="p"/>
                  </m:rPr>
                  <a:rPr xmlns:a="http://schemas.openxmlformats.org/drawingml/2006/main" sz="1950" i="1">
                    <a:solidFill>
                      <a:srgbClr val="000000"/>
                    </a:solidFill>
                    <a:latin typeface="Cambria Math" panose="02040503050406030204" pitchFamily="18" charset="0"/>
                  </a:rPr>
                  <m:t>t</m:t>
                </m:r>
                <m:r>
                  <a:rPr xmlns:a="http://schemas.openxmlformats.org/drawingml/2006/main" sz="1950" i="1">
                    <a:solidFill>
                      <a:srgbClr val="000000"/>
                    </a:solidFill>
                    <a:latin typeface="Cambria Math" panose="02040503050406030204" pitchFamily="18" charset="0"/>
                  </a:rPr>
                  <m:t/>
                </m:r>
                <m:r>
                  <m:rPr>
                    <m:sty m:val="p"/>
                  </m:rPr>
                  <a:rPr xmlns:a="http://schemas.openxmlformats.org/drawingml/2006/main" sz="1950" i="1">
                    <a:solidFill>
                      <a:srgbClr val="000000"/>
                    </a:solidFill>
                    <a:latin typeface="Cambria Math" panose="02040503050406030204" pitchFamily="18" charset="0"/>
                  </a:rPr>
                  <m:t>e</m:t>
                </m:r>
                <m:r>
                  <m:rPr>
                    <m:sty m:val="p"/>
                  </m:rPr>
                  <a:rPr xmlns:a="http://schemas.openxmlformats.org/drawingml/2006/main" sz="1950" i="1">
                    <a:solidFill>
                      <a:srgbClr val="000000"/>
                    </a:solidFill>
                    <a:latin typeface="Cambria Math" panose="02040503050406030204" pitchFamily="18" charset="0"/>
                  </a:rPr>
                  <m:t>x</m:t>
                </m:r>
                <m:r>
                  <m:rPr>
                    <m:sty m:val="p"/>
                  </m:rPr>
                  <a:rPr xmlns:a="http://schemas.openxmlformats.org/drawingml/2006/main" sz="1950" i="1">
                    <a:solidFill>
                      <a:srgbClr val="000000"/>
                    </a:solidFill>
                    <a:latin typeface="Cambria Math" panose="02040503050406030204" pitchFamily="18" charset="0"/>
                  </a:rPr>
                  <m:t>p</m:t>
                </m:r>
                <m:r>
                  <m:rPr>
                    <m:sty m:val="p"/>
                  </m:rPr>
                  <a:rPr xmlns:a="http://schemas.openxmlformats.org/drawingml/2006/main" sz="1950" i="1">
                    <a:solidFill>
                      <a:srgbClr val="000000"/>
                    </a:solidFill>
                    <a:latin typeface="Cambria Math" panose="02040503050406030204" pitchFamily="18" charset="0"/>
                  </a:rPr>
                  <m:t>l</m:t>
                </m:r>
                <m:r>
                  <m:rPr>
                    <m:sty m:val="p"/>
                  </m:rPr>
                  <a:rPr xmlns:a="http://schemas.openxmlformats.org/drawingml/2006/main" sz="1950" i="1">
                    <a:solidFill>
                      <a:srgbClr val="000000"/>
                    </a:solidFill>
                    <a:latin typeface="Cambria Math" panose="02040503050406030204" pitchFamily="18" charset="0"/>
                  </a:rPr>
                  <m:t>o</m:t>
                </m:r>
                <m:r>
                  <m:rPr>
                    <m:sty m:val="p"/>
                  </m:rPr>
                  <a:rPr xmlns:a="http://schemas.openxmlformats.org/drawingml/2006/main" sz="1950" i="1">
                    <a:solidFill>
                      <a:srgbClr val="000000"/>
                    </a:solidFill>
                    <a:latin typeface="Cambria Math" panose="02040503050406030204" pitchFamily="18" charset="0"/>
                  </a:rPr>
                  <m:t>r</m:t>
                </m:r>
                <m:r>
                  <m:rPr>
                    <m:sty m:val="p"/>
                  </m:rPr>
                  <a:rPr xmlns:a="http://schemas.openxmlformats.org/drawingml/2006/main" sz="1950" i="1">
                    <a:solidFill>
                      <a:srgbClr val="000000"/>
                    </a:solidFill>
                    <a:latin typeface="Cambria Math" panose="02040503050406030204" pitchFamily="18" charset="0"/>
                  </a:rPr>
                  <m:t>a</m:t>
                </m:r>
                <m:r>
                  <m:rPr>
                    <m:sty m:val="p"/>
                  </m:rPr>
                  <a:rPr xmlns:a="http://schemas.openxmlformats.org/drawingml/2006/main" sz="1950" i="1">
                    <a:solidFill>
                      <a:srgbClr val="000000"/>
                    </a:solidFill>
                    <a:latin typeface="Cambria Math" panose="02040503050406030204" pitchFamily="18" charset="0"/>
                  </a:rPr>
                  <m:t>t</m:t>
                </m:r>
                <m:r>
                  <m:rPr>
                    <m:sty m:val="p"/>
                  </m:rPr>
                  <a:rPr xmlns:a="http://schemas.openxmlformats.org/drawingml/2006/main" sz="1950" i="1">
                    <a:solidFill>
                      <a:srgbClr val="000000"/>
                    </a:solidFill>
                    <a:latin typeface="Cambria Math" panose="02040503050406030204" pitchFamily="18" charset="0"/>
                  </a:rPr>
                  <m:t>o</m:t>
                </m:r>
                <m:r>
                  <m:rPr>
                    <m:sty m:val="p"/>
                  </m:rPr>
                  <a:rPr xmlns:a="http://schemas.openxmlformats.org/drawingml/2006/main" sz="1950" i="1">
                    <a:solidFill>
                      <a:srgbClr val="000000"/>
                    </a:solidFill>
                    <a:latin typeface="Cambria Math" panose="02040503050406030204" pitchFamily="18" charset="0"/>
                  </a:rPr>
                  <m:t>r</m:t>
                </m:r>
                <m:r>
                  <m:rPr>
                    <m:sty m:val="p"/>
                  </m:rPr>
                  <a:rPr xmlns:a="http://schemas.openxmlformats.org/drawingml/2006/main" sz="1950" i="1">
                    <a:solidFill>
                      <a:srgbClr val="000000"/>
                    </a:solidFill>
                    <a:latin typeface="Cambria Math" panose="02040503050406030204" pitchFamily="18" charset="0"/>
                  </a:rPr>
                  <m:t>y</m:t>
                </m:r>
                <m:r>
                  <a:rPr xmlns:a="http://schemas.openxmlformats.org/drawingml/2006/main" sz="1950" i="1">
                    <a:solidFill>
                      <a:srgbClr val="000000"/>
                    </a:solidFill>
                    <a:latin typeface="Cambria Math" panose="02040503050406030204" pitchFamily="18" charset="0"/>
                  </a:rPr>
                  <m:t/>
                </m:r>
                <m:r>
                  <m:rPr>
                    <m:sty m:val="p"/>
                  </m:rPr>
                  <a:rPr xmlns:a="http://schemas.openxmlformats.org/drawingml/2006/main" sz="1950" i="1">
                    <a:solidFill>
                      <a:srgbClr val="000000"/>
                    </a:solidFill>
                    <a:latin typeface="Cambria Math" panose="02040503050406030204" pitchFamily="18" charset="0"/>
                  </a:rPr>
                  <m:t>m</m:t>
                </m:r>
                <m:r>
                  <m:rPr>
                    <m:sty m:val="p"/>
                  </m:rPr>
                  <a:rPr xmlns:a="http://schemas.openxmlformats.org/drawingml/2006/main" sz="1950" i="1">
                    <a:solidFill>
                      <a:srgbClr val="000000"/>
                    </a:solidFill>
                    <a:latin typeface="Cambria Math" panose="02040503050406030204" pitchFamily="18" charset="0"/>
                  </a:rPr>
                  <m:t>o</m:t>
                </m:r>
                <m:r>
                  <m:rPr>
                    <m:sty m:val="p"/>
                  </m:rPr>
                  <a:rPr xmlns:a="http://schemas.openxmlformats.org/drawingml/2006/main" sz="1950" i="1">
                    <a:solidFill>
                      <a:srgbClr val="000000"/>
                    </a:solidFill>
                    <a:latin typeface="Cambria Math" panose="02040503050406030204" pitchFamily="18" charset="0"/>
                  </a:rPr>
                  <m:t>v</m:t>
                </m:r>
                <m:r>
                  <m:rPr>
                    <m:sty m:val="p"/>
                  </m:rPr>
                  <a:rPr xmlns:a="http://schemas.openxmlformats.org/drawingml/2006/main" sz="1950" i="1">
                    <a:solidFill>
                      <a:srgbClr val="000000"/>
                    </a:solidFill>
                    <a:latin typeface="Cambria Math" panose="02040503050406030204" pitchFamily="18" charset="0"/>
                  </a:rPr>
                  <m:t>e</m:t>
                </m:r>
                <m:r>
                  <a:rPr xmlns:a="http://schemas.openxmlformats.org/drawingml/2006/main" sz="1950" i="1">
                    <a:solidFill>
                      <a:srgbClr val="000000"/>
                    </a:solidFill>
                    <a:latin typeface="Cambria Math" panose="02040503050406030204" pitchFamily="18" charset="0"/>
                  </a:rPr>
                  <m:t/>
                </m:r>
                <m:r>
                  <m:rPr>
                    <m:sty m:val="p"/>
                  </m:rPr>
                  <a:rPr xmlns:a="http://schemas.openxmlformats.org/drawingml/2006/main" sz="1950" i="1">
                    <a:solidFill>
                      <a:srgbClr val="000000"/>
                    </a:solidFill>
                    <a:latin typeface="Cambria Math" panose="02040503050406030204" pitchFamily="18" charset="0"/>
                  </a:rPr>
                  <m:t>u</m:t>
                </m:r>
                <m:r>
                  <m:rPr>
                    <m:sty m:val="p"/>
                  </m:rPr>
                  <a:rPr xmlns:a="http://schemas.openxmlformats.org/drawingml/2006/main" sz="1950" i="1">
                    <a:solidFill>
                      <a:srgbClr val="000000"/>
                    </a:solidFill>
                    <a:latin typeface="Cambria Math" panose="02040503050406030204" pitchFamily="18" charset="0"/>
                  </a:rPr>
                  <m:t>n</m:t>
                </m:r>
                <m:r>
                  <m:rPr>
                    <m:sty m:val="p"/>
                  </m:rPr>
                  <a:rPr xmlns:a="http://schemas.openxmlformats.org/drawingml/2006/main" sz="1950" i="1">
                    <a:solidFill>
                      <a:srgbClr val="000000"/>
                    </a:solidFill>
                    <a:latin typeface="Cambria Math" panose="02040503050406030204" pitchFamily="18" charset="0"/>
                  </a:rPr>
                  <m:t>t</m:t>
                </m:r>
                <m:r>
                  <m:rPr>
                    <m:sty m:val="p"/>
                  </m:rPr>
                  <a:rPr xmlns:a="http://schemas.openxmlformats.org/drawingml/2006/main" sz="1950" i="1">
                    <a:solidFill>
                      <a:srgbClr val="000000"/>
                    </a:solidFill>
                    <a:latin typeface="Cambria Math" panose="02040503050406030204" pitchFamily="18" charset="0"/>
                  </a:rPr>
                  <m:t>i</m:t>
                </m:r>
                <m:r>
                  <m:rPr>
                    <m:sty m:val="p"/>
                  </m:rPr>
                  <a:rPr xmlns:a="http://schemas.openxmlformats.org/drawingml/2006/main" sz="1950" i="1">
                    <a:solidFill>
                      <a:srgbClr val="000000"/>
                    </a:solidFill>
                    <a:latin typeface="Cambria Math" panose="02040503050406030204" pitchFamily="18" charset="0"/>
                  </a:rPr>
                  <m:t>l</m:t>
                </m:r>
                <m:r>
                  <a:rPr xmlns:a="http://schemas.openxmlformats.org/drawingml/2006/main" sz="1950" i="1">
                    <a:solidFill>
                      <a:srgbClr val="000000"/>
                    </a:solidFill>
                    <a:latin typeface="Cambria Math" panose="02040503050406030204" pitchFamily="18" charset="0"/>
                  </a:rPr>
                  <m:t/>
                </m:r>
              </m:oMath>
            </a14:m>
            <a:r>
              <a:t> </a:t>
            </a:r>
            <a14:m>
              <m:oMath>
                <m:d>
                  <m:dPr>
                    <m:ctrlPr>
                      <a:rPr xmlns:a="http://schemas.openxmlformats.org/drawingml/2006/main" sz="2150" i="1">
                        <a:solidFill>
                          <a:srgbClr val="000000"/>
                        </a:solidFill>
                        <a:latin typeface="Cambria Math" panose="02040503050406030204" pitchFamily="18" charset="0"/>
                      </a:rPr>
                    </m:ctrlPr>
                    <m:begChr m:val="|"/>
                    <m:endChr m:val="|"/>
                  </m:dPr>
                  <m:e>
                    <m:r>
                      <m:rPr>
                        <m:sty m:val="p"/>
                      </m:rPr>
                      <a:rPr xmlns:a="http://schemas.openxmlformats.org/drawingml/2006/main" sz="2150" i="1">
                        <a:solidFill>
                          <a:srgbClr val="000000"/>
                        </a:solidFill>
                        <a:latin typeface="Cambria Math" panose="02040503050406030204" pitchFamily="18" charset="0"/>
                      </a:rPr>
                      <m:t>Δ</m:t>
                    </m:r>
                  </m:e>
                </m:d>
                <m:r>
                  <a:rPr xmlns:a="http://schemas.openxmlformats.org/drawingml/2006/main" sz="2150" i="1">
                    <a:solidFill>
                      <a:srgbClr val="000000"/>
                    </a:solidFill>
                    <a:latin typeface="Cambria Math" panose="02040503050406030204" pitchFamily="18" charset="0"/>
                  </a:rPr>
                  <m:t>&lt;</m:t>
                </m:r>
                <m:r>
                  <m:rPr>
                    <m:sty m:val="p"/>
                  </m:rPr>
                  <a:rPr xmlns:a="http://schemas.openxmlformats.org/drawingml/2006/main" sz="2150" i="1">
                    <a:solidFill>
                      <a:srgbClr val="000000"/>
                    </a:solidFill>
                    <a:latin typeface="Cambria Math" panose="02040503050406030204" pitchFamily="18" charset="0"/>
                  </a:rPr>
                  <m:t>ϵ</m:t>
                </m:r>
                <m:r>
                  <a:rPr xmlns:a="http://schemas.openxmlformats.org/drawingml/2006/main" sz="2150" i="1">
                    <a:solidFill>
                      <a:srgbClr val="000000"/>
                    </a:solidFill>
                    <a:latin typeface="Cambria Math" panose="02040503050406030204" pitchFamily="18" charset="0"/>
                  </a:rPr>
                  <m:t/>
                </m:r>
              </m:oMath>
            </a14:m>
            <a:r>
              <a:t> </a:t>
            </a:r>
          </a:p>
          <a:p>
            <a:pPr marL="0" indent="0" defTabSz="362102">
              <a:spcBef>
                <a:spcPts val="300"/>
              </a:spcBef>
              <a:buSzTx/>
              <a:buNone/>
              <a:defRPr sz="1584">
                <a:latin typeface="Comic Sans MS"/>
                <a:ea typeface="Comic Sans MS"/>
                <a:cs typeface="Comic Sans MS"/>
                <a:sym typeface="Comic Sans MS"/>
              </a:defRPr>
            </a:pPr>
            <a:r>
              <a:t>                     where </a:t>
            </a:r>
            <a14:m>
              <m:oMath>
                <m:r>
                  <m:rPr>
                    <m:sty m:val="p"/>
                  </m:rPr>
                  <a:rPr xmlns:a="http://schemas.openxmlformats.org/drawingml/2006/main" sz="2200" i="1">
                    <a:solidFill>
                      <a:srgbClr val="000000"/>
                    </a:solidFill>
                    <a:latin typeface="Cambria Math" panose="02040503050406030204" pitchFamily="18" charset="0"/>
                  </a:rPr>
                  <m:t>ϵ</m:t>
                </m:r>
              </m:oMath>
            </a14:m>
            <a:r>
              <a:t> is tolerance</a:t>
            </a:r>
          </a:p>
          <a:p>
            <a:pPr marL="0" indent="0" defTabSz="362102">
              <a:lnSpc>
                <a:spcPct val="64799"/>
              </a:lnSpc>
              <a:spcBef>
                <a:spcPts val="300"/>
              </a:spcBef>
              <a:buSzTx/>
              <a:buNone/>
              <a:defRPr sz="1584">
                <a:latin typeface="Comic Sans MS"/>
                <a:ea typeface="Comic Sans MS"/>
                <a:cs typeface="Comic Sans MS"/>
                <a:sym typeface="Comic Sans MS"/>
              </a:defRPr>
            </a:pPr>
          </a:p>
          <a:p>
            <a:pPr marL="0" indent="0" defTabSz="362102">
              <a:lnSpc>
                <a:spcPct val="64799"/>
              </a:lnSpc>
              <a:spcBef>
                <a:spcPts val="300"/>
              </a:spcBef>
              <a:buSzTx/>
              <a:buNone/>
              <a:defRPr sz="1584">
                <a:latin typeface="Comic Sans MS"/>
                <a:ea typeface="Comic Sans MS"/>
                <a:cs typeface="Comic Sans MS"/>
                <a:sym typeface="Comic Sans MS"/>
              </a:defRPr>
            </a:pPr>
          </a:p>
          <a:p>
            <a:pPr marL="90525" indent="-90525" defTabSz="362102">
              <a:spcBef>
                <a:spcPts val="300"/>
              </a:spcBef>
              <a:defRPr sz="1584">
                <a:latin typeface="Comic Sans MS"/>
                <a:ea typeface="Comic Sans MS"/>
                <a:cs typeface="Comic Sans MS"/>
                <a:sym typeface="Comic Sans MS"/>
              </a:defRPr>
            </a:pPr>
          </a:p>
          <a:p>
            <a:pPr marL="90525" indent="-90525" defTabSz="362102">
              <a:spcBef>
                <a:spcPts val="300"/>
              </a:spcBef>
              <a:defRPr sz="1584">
                <a:latin typeface="Comic Sans MS"/>
                <a:ea typeface="Comic Sans MS"/>
                <a:cs typeface="Comic Sans MS"/>
                <a:sym typeface="Comic Sans MS"/>
              </a:defRPr>
            </a:pPr>
            <a:r>
              <a:t>We move in the direction (s) till we get decrease in the objective function value. [s = x_new - x_old]</a:t>
            </a:r>
          </a:p>
          <a:p>
            <a:pPr marL="90525" indent="-90525" defTabSz="362102">
              <a:spcBef>
                <a:spcPts val="300"/>
              </a:spcBef>
              <a:defRPr sz="1584">
                <a:latin typeface="Comic Sans MS"/>
                <a:ea typeface="Comic Sans MS"/>
                <a:cs typeface="Comic Sans MS"/>
                <a:sym typeface="Comic Sans MS"/>
              </a:defRPr>
            </a:pPr>
            <a:r>
              <a:t>So step 2 is extended as follows:</a:t>
            </a:r>
          </a:p>
          <a:p>
            <a:pPr marL="90525" indent="-90525" defTabSz="362102">
              <a:spcBef>
                <a:spcPts val="300"/>
              </a:spcBef>
              <a:buFont typeface="Comic Sans MS"/>
              <a:buChar char="➢"/>
              <a:defRPr sz="1584">
                <a:latin typeface="Comic Sans MS"/>
                <a:ea typeface="Comic Sans MS"/>
                <a:cs typeface="Comic Sans MS"/>
                <a:sym typeface="Comic Sans MS"/>
              </a:defRPr>
            </a:pPr>
            <a:r>
              <a:t>For k=1:max iteration</a:t>
            </a:r>
          </a:p>
          <a:p>
            <a:pPr marL="90525" indent="-90525" defTabSz="362102">
              <a:spcBef>
                <a:spcPts val="300"/>
              </a:spcBef>
              <a:buFont typeface="Comic Sans MS"/>
              <a:buChar char="➢"/>
              <a:defRPr sz="1584">
                <a:latin typeface="Comic Sans MS"/>
                <a:ea typeface="Comic Sans MS"/>
                <a:cs typeface="Comic Sans MS"/>
                <a:sym typeface="Comic Sans MS"/>
              </a:defRPr>
            </a:pPr>
            <a:r>
              <a:t>If (</a:t>
            </a:r>
            <a14:m>
              <m:oMath>
                <m:sSup>
                  <m:e>
                    <m:r>
                      <a:rPr xmlns:a="http://schemas.openxmlformats.org/drawingml/2006/main" sz="1950" i="1">
                        <a:solidFill>
                          <a:srgbClr val="000000"/>
                        </a:solidFill>
                        <a:latin typeface="Cambria Math" panose="02040503050406030204" pitchFamily="18" charset="0"/>
                      </a:rPr>
                      <m:t>𝑓</m:t>
                    </m:r>
                    <m:r>
                      <a:rPr xmlns:a="http://schemas.openxmlformats.org/drawingml/2006/main" sz="1950" i="1">
                        <a:solidFill>
                          <a:srgbClr val="000000"/>
                        </a:solidFill>
                        <a:latin typeface="Cambria Math" panose="02040503050406030204" pitchFamily="18" charset="0"/>
                      </a:rPr>
                      <m:t>(</m:t>
                    </m:r>
                    <m:r>
                      <a:rPr xmlns:a="http://schemas.openxmlformats.org/drawingml/2006/main" sz="1950" i="1">
                        <a:solidFill>
                          <a:srgbClr val="000000"/>
                        </a:solidFill>
                        <a:latin typeface="Cambria Math" panose="02040503050406030204" pitchFamily="18" charset="0"/>
                      </a:rPr>
                      <m:t/>
                    </m:r>
                    <m:r>
                      <a:rPr xmlns:a="http://schemas.openxmlformats.org/drawingml/2006/main" sz="1950" i="1">
                        <a:solidFill>
                          <a:srgbClr val="000000"/>
                        </a:solidFill>
                        <a:latin typeface="Cambria Math" panose="02040503050406030204" pitchFamily="18" charset="0"/>
                      </a:rPr>
                      <m:t>𝑥</m:t>
                    </m:r>
                  </m:e>
                  <m:sup>
                    <m:r>
                      <a:rPr xmlns:a="http://schemas.openxmlformats.org/drawingml/2006/main" sz="1950" i="1">
                        <a:solidFill>
                          <a:srgbClr val="000000"/>
                        </a:solidFill>
                        <a:latin typeface="Cambria Math" panose="02040503050406030204" pitchFamily="18" charset="0"/>
                      </a:rPr>
                      <m:t>2</m:t>
                    </m:r>
                  </m:sup>
                </m:sSup>
              </m:oMath>
            </a14:m>
            <a:r>
              <a:t>) &lt; </a:t>
            </a:r>
            <a14:m>
              <m:oMath>
                <m:sSup>
                  <m:e>
                    <m:r>
                      <a:rPr xmlns:a="http://schemas.openxmlformats.org/drawingml/2006/main" sz="2200" i="1">
                        <a:solidFill>
                          <a:srgbClr val="000000"/>
                        </a:solidFill>
                        <a:latin typeface="Cambria Math" panose="02040503050406030204" pitchFamily="18" charset="0"/>
                      </a:rPr>
                      <m:t/>
                    </m:r>
                    <m:r>
                      <a:rPr xmlns:a="http://schemas.openxmlformats.org/drawingml/2006/main" sz="2200" i="1">
                        <a:solidFill>
                          <a:srgbClr val="000000"/>
                        </a:solidFill>
                        <a:latin typeface="Cambria Math" panose="02040503050406030204" pitchFamily="18" charset="0"/>
                      </a:rPr>
                      <m:t>𝑓</m:t>
                    </m:r>
                    <m:r>
                      <a:rPr xmlns:a="http://schemas.openxmlformats.org/drawingml/2006/main" sz="2200" i="1">
                        <a:solidFill>
                          <a:srgbClr val="000000"/>
                        </a:solidFill>
                        <a:latin typeface="Cambria Math" panose="02040503050406030204" pitchFamily="18" charset="0"/>
                      </a:rPr>
                      <m:t>(</m:t>
                    </m:r>
                    <m:r>
                      <a:rPr xmlns:a="http://schemas.openxmlformats.org/drawingml/2006/main" sz="2200" i="1">
                        <a:solidFill>
                          <a:srgbClr val="000000"/>
                        </a:solidFill>
                        <a:latin typeface="Cambria Math" panose="02040503050406030204" pitchFamily="18" charset="0"/>
                      </a:rPr>
                      <m:t>𝑥</m:t>
                    </m:r>
                  </m:e>
                  <m:sup>
                    <m:r>
                      <a:rPr xmlns:a="http://schemas.openxmlformats.org/drawingml/2006/main" sz="2200" i="1">
                        <a:solidFill>
                          <a:srgbClr val="000000"/>
                        </a:solidFill>
                        <a:latin typeface="Cambria Math" panose="02040503050406030204" pitchFamily="18" charset="0"/>
                      </a:rPr>
                      <m:t>1</m:t>
                    </m:r>
                  </m:sup>
                </m:sSup>
                <m:r>
                  <a:rPr xmlns:a="http://schemas.openxmlformats.org/drawingml/2006/main" sz="2200" i="1">
                    <a:solidFill>
                      <a:srgbClr val="000000"/>
                    </a:solidFill>
                    <a:latin typeface="Cambria Math" panose="02040503050406030204" pitchFamily="18" charset="0"/>
                  </a:rPr>
                  <m:t>)</m:t>
                </m:r>
              </m:oMath>
            </a14:m>
            <a:r>
              <a:t>)</a:t>
            </a:r>
          </a:p>
          <a:p>
            <a:pPr marL="0" indent="0" defTabSz="362102">
              <a:spcBef>
                <a:spcPts val="300"/>
              </a:spcBef>
              <a:buSzTx/>
              <a:buNone/>
              <a:defRPr sz="1584">
                <a:latin typeface="Comic Sans MS"/>
                <a:ea typeface="Comic Sans MS"/>
                <a:cs typeface="Comic Sans MS"/>
                <a:sym typeface="Comic Sans MS"/>
              </a:defRPr>
            </a:pPr>
            <a:r>
              <a:t>          </a:t>
            </a:r>
            <a14:m>
              <m:oMath>
                <m:sSup>
                  <m:e>
                    <m:r>
                      <a:rPr xmlns:a="http://schemas.openxmlformats.org/drawingml/2006/main" sz="2300" i="1">
                        <a:solidFill>
                          <a:srgbClr val="000000"/>
                        </a:solidFill>
                        <a:latin typeface="Cambria Math" panose="02040503050406030204" pitchFamily="18" charset="0"/>
                      </a:rPr>
                      <m:t/>
                    </m:r>
                    <m:r>
                      <a:rPr xmlns:a="http://schemas.openxmlformats.org/drawingml/2006/main" sz="2300" i="1">
                        <a:solidFill>
                          <a:srgbClr val="000000"/>
                        </a:solidFill>
                        <a:latin typeface="Cambria Math" panose="02040503050406030204" pitchFamily="18" charset="0"/>
                      </a:rPr>
                      <m:t/>
                    </m:r>
                    <m:r>
                      <a:rPr xmlns:a="http://schemas.openxmlformats.org/drawingml/2006/main" sz="2300" i="1">
                        <a:solidFill>
                          <a:srgbClr val="000000"/>
                        </a:solidFill>
                        <a:latin typeface="Cambria Math" panose="02040503050406030204" pitchFamily="18" charset="0"/>
                      </a:rPr>
                      <m:t>𝑥</m:t>
                    </m:r>
                  </m:e>
                  <m:sup>
                    <m:r>
                      <a:rPr xmlns:a="http://schemas.openxmlformats.org/drawingml/2006/main" sz="2300" i="1">
                        <a:solidFill>
                          <a:srgbClr val="000000"/>
                        </a:solidFill>
                        <a:latin typeface="Cambria Math" panose="02040503050406030204" pitchFamily="18" charset="0"/>
                      </a:rPr>
                      <m:t>2</m:t>
                    </m:r>
                  </m:sup>
                </m:sSup>
                <m:r>
                  <a:rPr xmlns:a="http://schemas.openxmlformats.org/drawingml/2006/main" sz="2300" i="1">
                    <a:solidFill>
                      <a:srgbClr val="000000"/>
                    </a:solidFill>
                    <a:latin typeface="Cambria Math" panose="02040503050406030204" pitchFamily="18" charset="0"/>
                  </a:rPr>
                  <m:t>=</m:t>
                </m:r>
                <m:sSup>
                  <m:e>
                    <m:r>
                      <a:rPr xmlns:a="http://schemas.openxmlformats.org/drawingml/2006/main" sz="2300" i="1">
                        <a:solidFill>
                          <a:srgbClr val="000000"/>
                        </a:solidFill>
                        <a:latin typeface="Cambria Math" panose="02040503050406030204" pitchFamily="18" charset="0"/>
                      </a:rPr>
                      <m:t/>
                    </m:r>
                    <m:r>
                      <a:rPr xmlns:a="http://schemas.openxmlformats.org/drawingml/2006/main" sz="2300" i="1">
                        <a:solidFill>
                          <a:srgbClr val="000000"/>
                        </a:solidFill>
                        <a:latin typeface="Cambria Math" panose="02040503050406030204" pitchFamily="18" charset="0"/>
                      </a:rPr>
                      <m:t>𝑥</m:t>
                    </m:r>
                  </m:e>
                  <m:sup>
                    <m:r>
                      <a:rPr xmlns:a="http://schemas.openxmlformats.org/drawingml/2006/main" sz="2300" i="1">
                        <a:solidFill>
                          <a:srgbClr val="000000"/>
                        </a:solidFill>
                        <a:latin typeface="Cambria Math" panose="02040503050406030204" pitchFamily="18" charset="0"/>
                      </a:rPr>
                      <m:t>1</m:t>
                    </m:r>
                  </m:sup>
                </m:sSup>
              </m:oMath>
            </a14:m>
            <a:r>
              <a:t>+s          </a:t>
            </a:r>
          </a:p>
          <a:p>
            <a:pPr marL="0" indent="0" defTabSz="362102">
              <a:spcBef>
                <a:spcPts val="300"/>
              </a:spcBef>
              <a:buSzTx/>
              <a:buNone/>
              <a:defRPr sz="1584">
                <a:latin typeface="Comic Sans MS"/>
                <a:ea typeface="Comic Sans MS"/>
                <a:cs typeface="Comic Sans MS"/>
                <a:sym typeface="Comic Sans MS"/>
              </a:defRPr>
            </a:pPr>
            <a:r>
              <a:t>           </a:t>
            </a:r>
            <a14:m>
              <m:oMath>
                <m:sSup>
                  <m:e>
                    <m:r>
                      <a:rPr xmlns:a="http://schemas.openxmlformats.org/drawingml/2006/main" sz="2750" i="1">
                        <a:solidFill>
                          <a:srgbClr val="000000"/>
                        </a:solidFill>
                        <a:latin typeface="Cambria Math" panose="02040503050406030204" pitchFamily="18" charset="0"/>
                      </a:rPr>
                      <m:t/>
                    </m:r>
                    <m:r>
                      <a:rPr xmlns:a="http://schemas.openxmlformats.org/drawingml/2006/main" sz="2750" i="1">
                        <a:solidFill>
                          <a:srgbClr val="000000"/>
                        </a:solidFill>
                        <a:latin typeface="Cambria Math" panose="02040503050406030204" pitchFamily="18" charset="0"/>
                      </a:rPr>
                      <m:t>𝑥</m:t>
                    </m:r>
                  </m:e>
                  <m:sup>
                    <m:r>
                      <a:rPr xmlns:a="http://schemas.openxmlformats.org/drawingml/2006/main" sz="2750" i="1">
                        <a:solidFill>
                          <a:srgbClr val="000000"/>
                        </a:solidFill>
                        <a:latin typeface="Cambria Math" panose="02040503050406030204" pitchFamily="18" charset="0"/>
                      </a:rPr>
                      <m:t>1</m:t>
                    </m:r>
                  </m:sup>
                </m:sSup>
              </m:oMath>
            </a14:m>
            <a:r>
              <a:t> =</a:t>
            </a:r>
            <a14:m>
              <m:oMath>
                <m:sSup>
                  <m:e>
                    <m:r>
                      <a:rPr xmlns:a="http://schemas.openxmlformats.org/drawingml/2006/main" sz="2600" i="1">
                        <a:solidFill>
                          <a:srgbClr val="000000"/>
                        </a:solidFill>
                        <a:latin typeface="Cambria Math" panose="02040503050406030204" pitchFamily="18" charset="0"/>
                      </a:rPr>
                      <m:t/>
                    </m:r>
                    <m:r>
                      <a:rPr xmlns:a="http://schemas.openxmlformats.org/drawingml/2006/main" sz="2600" i="1">
                        <a:solidFill>
                          <a:srgbClr val="000000"/>
                        </a:solidFill>
                        <a:latin typeface="Cambria Math" panose="02040503050406030204" pitchFamily="18" charset="0"/>
                      </a:rPr>
                      <m:t>𝑥</m:t>
                    </m:r>
                  </m:e>
                  <m:sup>
                    <m:r>
                      <a:rPr xmlns:a="http://schemas.openxmlformats.org/drawingml/2006/main" sz="2600" i="1">
                        <a:solidFill>
                          <a:srgbClr val="000000"/>
                        </a:solidFill>
                        <a:latin typeface="Cambria Math" panose="02040503050406030204" pitchFamily="18" charset="0"/>
                      </a:rPr>
                      <m:t>2</m:t>
                    </m:r>
                  </m:sup>
                </m:sSup>
              </m:oMath>
            </a14:m>
          </a:p>
          <a:p>
            <a:pPr marL="0" indent="0" defTabSz="362102">
              <a:spcBef>
                <a:spcPts val="300"/>
              </a:spcBef>
              <a:buSzTx/>
              <a:buNone/>
              <a:defRPr sz="1584">
                <a:latin typeface="Comic Sans MS"/>
                <a:ea typeface="Comic Sans MS"/>
                <a:cs typeface="Comic Sans MS"/>
                <a:sym typeface="Comic Sans MS"/>
              </a:defRPr>
            </a:pPr>
            <a:r>
              <a:t>    else  </a:t>
            </a:r>
            <a14:m>
              <m:oMath>
                <m:sSup>
                  <m:e>
                    <m:r>
                      <a:rPr xmlns:a="http://schemas.openxmlformats.org/drawingml/2006/main" sz="2000" i="1">
                        <a:solidFill>
                          <a:srgbClr val="000000"/>
                        </a:solidFill>
                        <a:latin typeface="Cambria Math" panose="02040503050406030204" pitchFamily="18" charset="0"/>
                      </a:rPr>
                      <m:t>𝑥</m:t>
                    </m:r>
                  </m:e>
                  <m:sup>
                    <m:r>
                      <a:rPr xmlns:a="http://schemas.openxmlformats.org/drawingml/2006/main" sz="2000" i="1">
                        <a:solidFill>
                          <a:srgbClr val="000000"/>
                        </a:solidFill>
                        <a:latin typeface="Cambria Math" panose="02040503050406030204" pitchFamily="18" charset="0"/>
                      </a:rPr>
                      <m:t>1</m:t>
                    </m:r>
                  </m:sup>
                </m:sSup>
                <m:r>
                  <a:rPr xmlns:a="http://schemas.openxmlformats.org/drawingml/2006/main" sz="2000" i="1">
                    <a:solidFill>
                      <a:srgbClr val="000000"/>
                    </a:solidFill>
                    <a:latin typeface="Cambria Math" panose="02040503050406030204" pitchFamily="18" charset="0"/>
                  </a:rPr>
                  <m:t>=</m:t>
                </m:r>
                <m:sSup>
                  <m:e>
                    <m:r>
                      <a:rPr xmlns:a="http://schemas.openxmlformats.org/drawingml/2006/main" sz="2000" i="1">
                        <a:solidFill>
                          <a:srgbClr val="000000"/>
                        </a:solidFill>
                        <a:latin typeface="Cambria Math" panose="02040503050406030204" pitchFamily="18" charset="0"/>
                      </a:rPr>
                      <m:t>𝑥</m:t>
                    </m:r>
                  </m:e>
                  <m:sup>
                    <m:r>
                      <a:rPr xmlns:a="http://schemas.openxmlformats.org/drawingml/2006/main" sz="2000" i="1">
                        <a:solidFill>
                          <a:srgbClr val="000000"/>
                        </a:solidFill>
                        <a:latin typeface="Cambria Math" panose="02040503050406030204" pitchFamily="18" charset="0"/>
                      </a:rPr>
                      <m:t>1</m:t>
                    </m:r>
                  </m:sup>
                </m:sSup>
              </m:oMath>
            </a14:m>
          </a:p>
          <a:p>
            <a:pPr marL="0" indent="0" defTabSz="362102">
              <a:spcBef>
                <a:spcPts val="300"/>
              </a:spcBef>
              <a:buSzTx/>
              <a:buNone/>
              <a:defRPr sz="1584">
                <a:latin typeface="Comic Sans MS"/>
                <a:ea typeface="Comic Sans MS"/>
                <a:cs typeface="Comic Sans MS"/>
                <a:sym typeface="Comic Sans MS"/>
              </a:defRPr>
            </a:pPr>
            <a:r>
              <a:t>            break                          </a:t>
            </a:r>
          </a:p>
        </p:txBody>
      </p:sp>
      <p:sp>
        <p:nvSpPr>
          <p:cNvPr id="137" name="TextBox 3"/>
          <p:cNvSpPr txBox="1"/>
          <p:nvPr/>
        </p:nvSpPr>
        <p:spPr>
          <a:xfrm>
            <a:off x="672467" y="2616056"/>
            <a:ext cx="4953595" cy="408939"/>
          </a:xfrm>
          <a:prstGeom prst="rect">
            <a:avLst/>
          </a:prstGeom>
          <a:solidFill>
            <a:srgbClr val="FF0000"/>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a:latin typeface="Comic Sans MS"/>
                <a:ea typeface="Comic Sans MS"/>
                <a:cs typeface="Comic Sans MS"/>
                <a:sym typeface="Comic Sans MS"/>
              </a:defRPr>
            </a:lvl1pPr>
          </a:lstStyle>
          <a:p>
            <a:pPr/>
            <a:r>
              <a:t>Modification</a:t>
            </a:r>
          </a:p>
        </p:txBody>
      </p:sp>
      <p:sp>
        <p:nvSpPr>
          <p:cNvPr id="138" name="Date Placeholder 4"/>
          <p:cNvSpPr txBox="1"/>
          <p:nvPr/>
        </p:nvSpPr>
        <p:spPr>
          <a:xfrm>
            <a:off x="883919" y="6391593"/>
            <a:ext cx="2651762" cy="294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b="1" sz="1200">
                <a:solidFill>
                  <a:srgbClr val="888888"/>
                </a:solidFill>
                <a:latin typeface="Comic Sans MS"/>
                <a:ea typeface="Comic Sans MS"/>
                <a:cs typeface="Comic Sans MS"/>
                <a:sym typeface="Comic Sans MS"/>
              </a:defRPr>
            </a:lvl1pPr>
          </a:lstStyle>
          <a:p>
            <a:pPr/>
            <a:r>
              <a:t>16-04-2021</a:t>
            </a:r>
          </a:p>
        </p:txBody>
      </p:sp>
      <p:sp>
        <p:nvSpPr>
          <p:cNvPr id="139" name="Slide Number Placeholder 6"/>
          <p:cNvSpPr txBox="1"/>
          <p:nvPr>
            <p:ph type="sldNum" sz="quarter" idx="4294967295"/>
          </p:nvPr>
        </p:nvSpPr>
        <p:spPr>
          <a:xfrm>
            <a:off x="11156645" y="6391593"/>
            <a:ext cx="197156" cy="294639"/>
          </a:xfrm>
          <a:prstGeom prst="rect">
            <a:avLst/>
          </a:prstGeom>
          <a:extLst>
            <a:ext uri="{C572A759-6A51-4108-AA02-DFA0A04FC94B}">
              <ma14:wrappingTextBoxFlag xmlns:ma14="http://schemas.microsoft.com/office/mac/drawingml/2011/main" val="1"/>
            </a:ext>
          </a:extLst>
        </p:spPr>
        <p:txBody>
          <a:bodyPr/>
          <a:lstStyle>
            <a:lvl1pPr>
              <a:defRPr b="1">
                <a:latin typeface="Comic Sans MS"/>
                <a:ea typeface="Comic Sans MS"/>
                <a:cs typeface="Comic Sans MS"/>
                <a:sym typeface="Comic Sans MS"/>
              </a:defRPr>
            </a:lvl1pPr>
          </a:lstStyle>
          <a:p>
            <a:pPr/>
            <a:fld id="{86CB4B4D-7CA3-9044-876B-883B54F8677D}" type="slidenum"/>
          </a:p>
        </p:txBody>
      </p:sp>
      <p:grpSp>
        <p:nvGrpSpPr>
          <p:cNvPr id="142" name="Title 1"/>
          <p:cNvGrpSpPr/>
          <p:nvPr/>
        </p:nvGrpSpPr>
        <p:grpSpPr>
          <a:xfrm>
            <a:off x="-17177" y="-17888"/>
            <a:ext cx="12226354" cy="758454"/>
            <a:chOff x="0" y="0"/>
            <a:chExt cx="12226352" cy="758452"/>
          </a:xfrm>
        </p:grpSpPr>
        <p:sp>
          <p:nvSpPr>
            <p:cNvPr id="140" name="Rectangle"/>
            <p:cNvSpPr/>
            <p:nvPr/>
          </p:nvSpPr>
          <p:spPr>
            <a:xfrm>
              <a:off x="-1" y="-1"/>
              <a:ext cx="12226354" cy="758454"/>
            </a:xfrm>
            <a:prstGeom prst="rect">
              <a:avLst/>
            </a:prstGeom>
            <a:solidFill>
              <a:srgbClr val="B4C7E7"/>
            </a:solidFill>
            <a:ln w="12700" cap="flat">
              <a:noFill/>
              <a:miter lim="400000"/>
            </a:ln>
            <a:effectLst/>
          </p:spPr>
          <p:txBody>
            <a:bodyPr wrap="square" lIns="45718" tIns="45718" rIns="45718" bIns="45718" numCol="1" anchor="ctr">
              <a:noAutofit/>
            </a:bodyPr>
            <a:lstStyle/>
            <a:p>
              <a:pPr algn="ctr">
                <a:lnSpc>
                  <a:spcPct val="90000"/>
                </a:lnSpc>
                <a:defRPr sz="3300">
                  <a:latin typeface="Comic Sans MS"/>
                  <a:ea typeface="Comic Sans MS"/>
                  <a:cs typeface="Comic Sans MS"/>
                  <a:sym typeface="Comic Sans MS"/>
                </a:defRPr>
              </a:pPr>
            </a:p>
          </p:txBody>
        </p:sp>
        <p:sp>
          <p:nvSpPr>
            <p:cNvPr id="141" name="Pattern Move"/>
            <p:cNvSpPr txBox="1"/>
            <p:nvPr/>
          </p:nvSpPr>
          <p:spPr>
            <a:xfrm>
              <a:off x="-1" y="0"/>
              <a:ext cx="12226354" cy="7584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normAutofit fontScale="100000" lnSpcReduction="0"/>
            </a:bodyPr>
            <a:lstStyle>
              <a:lvl1pPr algn="ctr">
                <a:lnSpc>
                  <a:spcPct val="90000"/>
                </a:lnSpc>
                <a:defRPr sz="3300">
                  <a:latin typeface="Comic Sans MS"/>
                  <a:ea typeface="Comic Sans MS"/>
                  <a:cs typeface="Comic Sans MS"/>
                  <a:sym typeface="Comic Sans MS"/>
                </a:defRPr>
              </a:lvl1pPr>
            </a:lstStyle>
            <a:p>
              <a:pPr/>
              <a:r>
                <a:t>Pattern Move</a:t>
              </a:r>
            </a:p>
          </p:txBody>
        </p:sp>
      </p:grpSp>
      <p:pic>
        <p:nvPicPr>
          <p:cNvPr id="143" name="Screenshot 2021-04-18 at 12.34.26 PM.png" descr="Screenshot 2021-04-18 at 12.34.26 PM.png"/>
          <p:cNvPicPr>
            <a:picLocks noChangeAspect="1"/>
          </p:cNvPicPr>
          <p:nvPr/>
        </p:nvPicPr>
        <p:blipFill>
          <a:blip r:embed="rId2">
            <a:extLst/>
          </a:blip>
          <a:srcRect l="0" t="0" r="0" b="7566"/>
          <a:stretch>
            <a:fillRect/>
          </a:stretch>
        </p:blipFill>
        <p:spPr>
          <a:xfrm>
            <a:off x="6432589" y="1764713"/>
            <a:ext cx="5469357" cy="3663079"/>
          </a:xfrm>
          <a:prstGeom prst="rect">
            <a:avLst/>
          </a:prstGeom>
          <a:ln w="12700">
            <a:miter lim="400000"/>
          </a:ln>
        </p:spPr>
      </p:pic>
      <p:sp>
        <p:nvSpPr>
          <p:cNvPr id="144" name="Figure: Lines defined by the alternate points lie in the general direction of the minimum"/>
          <p:cNvSpPr txBox="1"/>
          <p:nvPr/>
        </p:nvSpPr>
        <p:spPr>
          <a:xfrm>
            <a:off x="6896102" y="5600313"/>
            <a:ext cx="4786926" cy="637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1300">
                <a:latin typeface="Comic Sans MS"/>
                <a:ea typeface="Comic Sans MS"/>
                <a:cs typeface="Comic Sans MS"/>
                <a:sym typeface="Comic Sans MS"/>
              </a:defRPr>
            </a:pPr>
            <a:r>
              <a:t>Figure: Lines defined by the alternate points lie in the general direction of the minimum</a:t>
            </a:r>
            <a:r>
              <a:rPr sz="1800"/>
              <a:t>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Footer Placeholder 7"/>
          <p:cNvSpPr txBox="1"/>
          <p:nvPr/>
        </p:nvSpPr>
        <p:spPr>
          <a:xfrm>
            <a:off x="4084320" y="6391594"/>
            <a:ext cx="4023360" cy="294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b="1" sz="1200">
                <a:solidFill>
                  <a:srgbClr val="888888"/>
                </a:solidFill>
                <a:latin typeface="Comic Sans MS"/>
                <a:ea typeface="Comic Sans MS"/>
                <a:cs typeface="Comic Sans MS"/>
                <a:sym typeface="Comic Sans MS"/>
              </a:defRPr>
            </a:lvl1pPr>
          </a:lstStyle>
          <a:p>
            <a:pPr/>
            <a:r>
              <a:t>Pattern Search Optimization</a:t>
            </a:r>
          </a:p>
        </p:txBody>
      </p:sp>
      <p:sp>
        <p:nvSpPr>
          <p:cNvPr id="147" name="Title 1"/>
          <p:cNvSpPr txBox="1"/>
          <p:nvPr>
            <p:ph type="title"/>
          </p:nvPr>
        </p:nvSpPr>
        <p:spPr>
          <a:xfrm>
            <a:off x="-17177" y="-17888"/>
            <a:ext cx="12226354" cy="758454"/>
          </a:xfrm>
          <a:prstGeom prst="rect">
            <a:avLst/>
          </a:prstGeom>
          <a:solidFill>
            <a:srgbClr val="B4C7E7"/>
          </a:solidFill>
        </p:spPr>
        <p:txBody>
          <a:bodyPr/>
          <a:lstStyle>
            <a:lvl1pPr algn="ctr">
              <a:defRPr sz="3300">
                <a:latin typeface="Comic Sans MS"/>
                <a:ea typeface="Comic Sans MS"/>
                <a:cs typeface="Comic Sans MS"/>
                <a:sym typeface="Comic Sans MS"/>
              </a:defRPr>
            </a:lvl1pPr>
          </a:lstStyle>
          <a:p>
            <a:pPr/>
            <a:r>
              <a:t>Validity of Modification</a:t>
            </a:r>
          </a:p>
        </p:txBody>
      </p:sp>
      <p:sp>
        <p:nvSpPr>
          <p:cNvPr id="148" name="Content Placeholder 2"/>
          <p:cNvSpPr txBox="1"/>
          <p:nvPr>
            <p:ph type="body" idx="1"/>
          </p:nvPr>
        </p:nvSpPr>
        <p:spPr>
          <a:xfrm>
            <a:off x="838200" y="1185843"/>
            <a:ext cx="10515600" cy="4098400"/>
          </a:xfrm>
          <a:prstGeom prst="rect">
            <a:avLst/>
          </a:prstGeom>
        </p:spPr>
        <p:txBody>
          <a:bodyPr/>
          <a:lstStyle/>
          <a:p>
            <a:pPr marL="240029" indent="-240029">
              <a:lnSpc>
                <a:spcPct val="100000"/>
              </a:lnSpc>
              <a:defRPr sz="2100">
                <a:latin typeface="Comic Sans MS"/>
                <a:ea typeface="Comic Sans MS"/>
                <a:cs typeface="Comic Sans MS"/>
                <a:sym typeface="Comic Sans MS"/>
              </a:defRPr>
            </a:pPr>
            <a:r>
              <a:t>Tested Functions</a:t>
            </a:r>
            <a:r>
              <a:rPr sz="2000"/>
              <a:t> -</a:t>
            </a:r>
            <a:endParaRPr sz="2000"/>
          </a:p>
          <a:p>
            <a:pPr lvl="1" marL="885825" indent="-428625">
              <a:lnSpc>
                <a:spcPct val="100000"/>
              </a:lnSpc>
              <a:buFontTx/>
              <a:buAutoNum type="arabicPeriod" startAt="1"/>
              <a:defRPr sz="2400">
                <a:latin typeface="Cambria Math"/>
                <a:ea typeface="Cambria Math"/>
                <a:cs typeface="Cambria Math"/>
                <a:sym typeface="Cambria Math"/>
              </a:defRPr>
            </a:pPr>
            <a14:m>
              <m:oMath>
                <m:r>
                  <a:rPr xmlns:a="http://schemas.openxmlformats.org/drawingml/2006/main" sz="2400" i="1">
                    <a:solidFill>
                      <a:srgbClr val="000000"/>
                    </a:solidFill>
                    <a:latin typeface="Cambria Math" panose="02040503050406030204" pitchFamily="18" charset="0"/>
                  </a:rPr>
                  <m:t>𝑓</m:t>
                </m:r>
                <m:r>
                  <a:rPr xmlns:a="http://schemas.openxmlformats.org/drawingml/2006/main" sz="2400" i="1">
                    <a:solidFill>
                      <a:srgbClr val="000000"/>
                    </a:solidFill>
                    <a:latin typeface="Cambria Math" panose="02040503050406030204" pitchFamily="18" charset="0"/>
                  </a:rPr>
                  <m:t>1</m:t>
                </m:r>
                <m:d>
                  <m:dPr>
                    <m:ctrlPr>
                      <a:rPr xmlns:a="http://schemas.openxmlformats.org/drawingml/2006/main" sz="2400" i="1">
                        <a:solidFill>
                          <a:srgbClr val="000000"/>
                        </a:solidFill>
                        <a:latin typeface="Cambria Math" panose="02040503050406030204" pitchFamily="18" charset="0"/>
                      </a:rPr>
                    </m:ctrlPr>
                  </m:dPr>
                  <m:e>
                    <m:sSub>
                      <m:e>
                        <m:r>
                          <a:rPr xmlns:a="http://schemas.openxmlformats.org/drawingml/2006/main" sz="2400" i="1">
                            <a:solidFill>
                              <a:srgbClr val="000000"/>
                            </a:solidFill>
                            <a:latin typeface="Cambria Math" panose="02040503050406030204" pitchFamily="18" charset="0"/>
                          </a:rPr>
                          <m:t>𝑥</m:t>
                        </m:r>
                      </m:e>
                      <m:sub>
                        <m:r>
                          <a:rPr xmlns:a="http://schemas.openxmlformats.org/drawingml/2006/main" sz="2400" i="1">
                            <a:solidFill>
                              <a:srgbClr val="000000"/>
                            </a:solidFill>
                            <a:latin typeface="Cambria Math" panose="02040503050406030204" pitchFamily="18" charset="0"/>
                          </a:rPr>
                          <m:t>1</m:t>
                        </m:r>
                      </m:sub>
                    </m:sSub>
                    <m:r>
                      <a:rPr xmlns:a="http://schemas.openxmlformats.org/drawingml/2006/main" sz="2400" i="1">
                        <a:solidFill>
                          <a:srgbClr val="000000"/>
                        </a:solidFill>
                        <a:latin typeface="Cambria Math" panose="02040503050406030204" pitchFamily="18" charset="0"/>
                      </a:rPr>
                      <m:t>,</m:t>
                    </m:r>
                    <m:sSub>
                      <m:e>
                        <m:r>
                          <a:rPr xmlns:a="http://schemas.openxmlformats.org/drawingml/2006/main" sz="2400" i="1">
                            <a:solidFill>
                              <a:srgbClr val="000000"/>
                            </a:solidFill>
                            <a:latin typeface="Cambria Math" panose="02040503050406030204" pitchFamily="18" charset="0"/>
                          </a:rPr>
                          <m:t>𝑥</m:t>
                        </m:r>
                      </m:e>
                      <m:sub>
                        <m:r>
                          <a:rPr xmlns:a="http://schemas.openxmlformats.org/drawingml/2006/main" sz="2400" i="1">
                            <a:solidFill>
                              <a:srgbClr val="000000"/>
                            </a:solidFill>
                            <a:latin typeface="Cambria Math" panose="02040503050406030204" pitchFamily="18" charset="0"/>
                          </a:rPr>
                          <m:t>2</m:t>
                        </m:r>
                      </m:sub>
                    </m:sSub>
                  </m:e>
                </m:d>
                <m:r>
                  <a:rPr xmlns:a="http://schemas.openxmlformats.org/drawingml/2006/main" sz="2400" i="1">
                    <a:solidFill>
                      <a:srgbClr val="000000"/>
                    </a:solidFill>
                    <a:latin typeface="Cambria Math" panose="02040503050406030204" pitchFamily="18" charset="0"/>
                  </a:rPr>
                  <m:t>=</m:t>
                </m:r>
                <m:sSup>
                  <m:e>
                    <m:r>
                      <a:rPr xmlns:a="http://schemas.openxmlformats.org/drawingml/2006/main" sz="2400" i="1">
                        <a:solidFill>
                          <a:srgbClr val="000000"/>
                        </a:solidFill>
                        <a:latin typeface="Cambria Math" panose="02040503050406030204" pitchFamily="18" charset="0"/>
                      </a:rPr>
                      <m:t>(</m:t>
                    </m:r>
                    <m:sSub>
                      <m:e>
                        <m:r>
                          <a:rPr xmlns:a="http://schemas.openxmlformats.org/drawingml/2006/main" sz="2400" i="1">
                            <a:solidFill>
                              <a:srgbClr val="000000"/>
                            </a:solidFill>
                            <a:latin typeface="Cambria Math" panose="02040503050406030204" pitchFamily="18" charset="0"/>
                          </a:rPr>
                          <m:t>𝑥</m:t>
                        </m:r>
                      </m:e>
                      <m:sub>
                        <m:r>
                          <a:rPr xmlns:a="http://schemas.openxmlformats.org/drawingml/2006/main" sz="2400" i="1">
                            <a:solidFill>
                              <a:srgbClr val="000000"/>
                            </a:solidFill>
                            <a:latin typeface="Cambria Math" panose="02040503050406030204" pitchFamily="18" charset="0"/>
                          </a:rPr>
                          <m:t>1</m:t>
                        </m:r>
                      </m:sub>
                    </m:sSub>
                    <m:r>
                      <a:rPr xmlns:a="http://schemas.openxmlformats.org/drawingml/2006/main" sz="2400" i="1">
                        <a:solidFill>
                          <a:srgbClr val="000000"/>
                        </a:solidFill>
                        <a:latin typeface="Cambria Math" panose="02040503050406030204" pitchFamily="18" charset="0"/>
                      </a:rPr>
                      <m:t>−</m:t>
                    </m:r>
                    <m:r>
                      <a:rPr xmlns:a="http://schemas.openxmlformats.org/drawingml/2006/main" sz="2400" i="1">
                        <a:solidFill>
                          <a:srgbClr val="000000"/>
                        </a:solidFill>
                        <a:latin typeface="Cambria Math" panose="02040503050406030204" pitchFamily="18" charset="0"/>
                      </a:rPr>
                      <m:t>3</m:t>
                    </m:r>
                    <m:r>
                      <a:rPr xmlns:a="http://schemas.openxmlformats.org/drawingml/2006/main" sz="2400" i="1">
                        <a:solidFill>
                          <a:srgbClr val="000000"/>
                        </a:solidFill>
                        <a:latin typeface="Cambria Math" panose="02040503050406030204" pitchFamily="18" charset="0"/>
                      </a:rPr>
                      <m:t>)</m:t>
                    </m:r>
                  </m:e>
                  <m:sup>
                    <m:r>
                      <a:rPr xmlns:a="http://schemas.openxmlformats.org/drawingml/2006/main" sz="2400" i="1">
                        <a:solidFill>
                          <a:srgbClr val="000000"/>
                        </a:solidFill>
                        <a:latin typeface="Cambria Math" panose="02040503050406030204" pitchFamily="18" charset="0"/>
                      </a:rPr>
                      <m:t>2</m:t>
                    </m:r>
                  </m:sup>
                </m:sSup>
                <m:r>
                  <a:rPr xmlns:a="http://schemas.openxmlformats.org/drawingml/2006/main" sz="2400" i="1">
                    <a:solidFill>
                      <a:srgbClr val="000000"/>
                    </a:solidFill>
                    <a:latin typeface="Cambria Math" panose="02040503050406030204" pitchFamily="18" charset="0"/>
                  </a:rPr>
                  <m:t>+</m:t>
                </m:r>
              </m:oMath>
            </a14:m>
            <a:r>
              <a:rPr sz="2000">
                <a:latin typeface="Comic Sans MS"/>
                <a:ea typeface="Comic Sans MS"/>
                <a:cs typeface="Comic Sans MS"/>
                <a:sym typeface="Comic Sans MS"/>
              </a:rPr>
              <a:t> </a:t>
            </a:r>
            <a14:m>
              <m:oMath>
                <m:sSup>
                  <m:e>
                    <m:r>
                      <a:rPr xmlns:a="http://schemas.openxmlformats.org/drawingml/2006/main" sz="2450" i="1">
                        <a:solidFill>
                          <a:srgbClr val="000000"/>
                        </a:solidFill>
                        <a:latin typeface="Cambria Math" panose="02040503050406030204" pitchFamily="18" charset="0"/>
                      </a:rPr>
                      <m:t>(</m:t>
                    </m:r>
                    <m:sSub>
                      <m:e>
                        <m:r>
                          <a:rPr xmlns:a="http://schemas.openxmlformats.org/drawingml/2006/main" sz="2450" i="1">
                            <a:solidFill>
                              <a:srgbClr val="000000"/>
                            </a:solidFill>
                            <a:latin typeface="Cambria Math" panose="02040503050406030204" pitchFamily="18" charset="0"/>
                          </a:rPr>
                          <m:t>𝑥</m:t>
                        </m:r>
                      </m:e>
                      <m:sub>
                        <m:r>
                          <a:rPr xmlns:a="http://schemas.openxmlformats.org/drawingml/2006/main" sz="2450" i="1">
                            <a:solidFill>
                              <a:srgbClr val="000000"/>
                            </a:solidFill>
                            <a:latin typeface="Cambria Math" panose="02040503050406030204" pitchFamily="18" charset="0"/>
                          </a:rPr>
                          <m:t>2</m:t>
                        </m:r>
                      </m:sub>
                    </m:sSub>
                    <m:r>
                      <a:rPr xmlns:a="http://schemas.openxmlformats.org/drawingml/2006/main" sz="2450" i="1">
                        <a:solidFill>
                          <a:srgbClr val="000000"/>
                        </a:solidFill>
                        <a:latin typeface="Cambria Math" panose="02040503050406030204" pitchFamily="18" charset="0"/>
                      </a:rPr>
                      <m:t>+</m:t>
                    </m:r>
                    <m:r>
                      <a:rPr xmlns:a="http://schemas.openxmlformats.org/drawingml/2006/main" sz="2450" i="1">
                        <a:solidFill>
                          <a:srgbClr val="000000"/>
                        </a:solidFill>
                        <a:latin typeface="Cambria Math" panose="02040503050406030204" pitchFamily="18" charset="0"/>
                      </a:rPr>
                      <m:t>1</m:t>
                    </m:r>
                    <m:r>
                      <a:rPr xmlns:a="http://schemas.openxmlformats.org/drawingml/2006/main" sz="2450" i="1">
                        <a:solidFill>
                          <a:srgbClr val="000000"/>
                        </a:solidFill>
                        <a:latin typeface="Cambria Math" panose="02040503050406030204" pitchFamily="18" charset="0"/>
                      </a:rPr>
                      <m:t>)</m:t>
                    </m:r>
                  </m:e>
                  <m:sup>
                    <m:r>
                      <a:rPr xmlns:a="http://schemas.openxmlformats.org/drawingml/2006/main" sz="2450" i="1">
                        <a:solidFill>
                          <a:srgbClr val="000000"/>
                        </a:solidFill>
                        <a:latin typeface="Cambria Math" panose="02040503050406030204" pitchFamily="18" charset="0"/>
                      </a:rPr>
                      <m:t>2</m:t>
                    </m:r>
                  </m:sup>
                </m:sSup>
              </m:oMath>
            </a14:m>
            <a:endParaRPr sz="2000">
              <a:latin typeface="Comic Sans MS"/>
              <a:ea typeface="Comic Sans MS"/>
              <a:cs typeface="Comic Sans MS"/>
              <a:sym typeface="Comic Sans MS"/>
            </a:endParaRPr>
          </a:p>
          <a:p>
            <a:pPr lvl="1" marL="885825" indent="-428625">
              <a:lnSpc>
                <a:spcPct val="100000"/>
              </a:lnSpc>
              <a:buFontTx/>
              <a:buAutoNum type="arabicPeriod" startAt="1"/>
              <a:defRPr sz="2400">
                <a:latin typeface="Cambria Math"/>
                <a:ea typeface="Cambria Math"/>
                <a:cs typeface="Cambria Math"/>
                <a:sym typeface="Cambria Math"/>
              </a:defRPr>
            </a:pPr>
            <a14:m>
              <m:oMath>
                <m:r>
                  <a:rPr xmlns:a="http://schemas.openxmlformats.org/drawingml/2006/main" sz="2400" i="1">
                    <a:solidFill>
                      <a:srgbClr val="000000"/>
                    </a:solidFill>
                    <a:latin typeface="Cambria Math" panose="02040503050406030204" pitchFamily="18" charset="0"/>
                  </a:rPr>
                  <m:t>𝑓</m:t>
                </m:r>
                <m:r>
                  <a:rPr xmlns:a="http://schemas.openxmlformats.org/drawingml/2006/main" sz="2400" i="1">
                    <a:solidFill>
                      <a:srgbClr val="000000"/>
                    </a:solidFill>
                    <a:latin typeface="Cambria Math" panose="02040503050406030204" pitchFamily="18" charset="0"/>
                  </a:rPr>
                  <m:t>2</m:t>
                </m:r>
                <m:d>
                  <m:dPr>
                    <m:ctrlPr>
                      <a:rPr xmlns:a="http://schemas.openxmlformats.org/drawingml/2006/main" sz="2400" i="1">
                        <a:solidFill>
                          <a:srgbClr val="000000"/>
                        </a:solidFill>
                        <a:latin typeface="Cambria Math" panose="02040503050406030204" pitchFamily="18" charset="0"/>
                      </a:rPr>
                    </m:ctrlPr>
                  </m:dPr>
                  <m:e>
                    <m:sSub>
                      <m:e>
                        <m:r>
                          <a:rPr xmlns:a="http://schemas.openxmlformats.org/drawingml/2006/main" sz="2400" i="1">
                            <a:solidFill>
                              <a:srgbClr val="000000"/>
                            </a:solidFill>
                            <a:latin typeface="Cambria Math" panose="02040503050406030204" pitchFamily="18" charset="0"/>
                          </a:rPr>
                          <m:t>𝑥</m:t>
                        </m:r>
                      </m:e>
                      <m:sub>
                        <m:r>
                          <a:rPr xmlns:a="http://schemas.openxmlformats.org/drawingml/2006/main" sz="2400" i="1">
                            <a:solidFill>
                              <a:srgbClr val="000000"/>
                            </a:solidFill>
                            <a:latin typeface="Cambria Math" panose="02040503050406030204" pitchFamily="18" charset="0"/>
                          </a:rPr>
                          <m:t>1</m:t>
                        </m:r>
                      </m:sub>
                    </m:sSub>
                    <m:r>
                      <a:rPr xmlns:a="http://schemas.openxmlformats.org/drawingml/2006/main" sz="2400" i="1">
                        <a:solidFill>
                          <a:srgbClr val="000000"/>
                        </a:solidFill>
                        <a:latin typeface="Cambria Math" panose="02040503050406030204" pitchFamily="18" charset="0"/>
                      </a:rPr>
                      <m:t>,</m:t>
                    </m:r>
                    <m:sSub>
                      <m:e>
                        <m:r>
                          <a:rPr xmlns:a="http://schemas.openxmlformats.org/drawingml/2006/main" sz="2400" i="1">
                            <a:solidFill>
                              <a:srgbClr val="000000"/>
                            </a:solidFill>
                            <a:latin typeface="Cambria Math" panose="02040503050406030204" pitchFamily="18" charset="0"/>
                          </a:rPr>
                          <m:t>𝑥</m:t>
                        </m:r>
                      </m:e>
                      <m:sub>
                        <m:r>
                          <a:rPr xmlns:a="http://schemas.openxmlformats.org/drawingml/2006/main" sz="2400" i="1">
                            <a:solidFill>
                              <a:srgbClr val="000000"/>
                            </a:solidFill>
                            <a:latin typeface="Cambria Math" panose="02040503050406030204" pitchFamily="18" charset="0"/>
                          </a:rPr>
                          <m:t>2</m:t>
                        </m:r>
                      </m:sub>
                    </m:sSub>
                  </m:e>
                </m:d>
                <m:r>
                  <a:rPr xmlns:a="http://schemas.openxmlformats.org/drawingml/2006/main" sz="2400" i="1">
                    <a:solidFill>
                      <a:srgbClr val="000000"/>
                    </a:solidFill>
                    <a:latin typeface="Cambria Math" panose="02040503050406030204" pitchFamily="18" charset="0"/>
                  </a:rPr>
                  <m:t>=</m:t>
                </m:r>
                <m:sSup>
                  <m:e>
                    <m:r>
                      <a:rPr xmlns:a="http://schemas.openxmlformats.org/drawingml/2006/main" sz="2400" i="1">
                        <a:solidFill>
                          <a:srgbClr val="000000"/>
                        </a:solidFill>
                        <a:latin typeface="Cambria Math" panose="02040503050406030204" pitchFamily="18" charset="0"/>
                      </a:rPr>
                      <m:t>(</m:t>
                    </m:r>
                    <m:sSub>
                      <m:e>
                        <m:r>
                          <a:rPr xmlns:a="http://schemas.openxmlformats.org/drawingml/2006/main" sz="2400" i="1">
                            <a:solidFill>
                              <a:srgbClr val="000000"/>
                            </a:solidFill>
                            <a:latin typeface="Cambria Math" panose="02040503050406030204" pitchFamily="18" charset="0"/>
                          </a:rPr>
                          <m:t>𝑥</m:t>
                        </m:r>
                      </m:e>
                      <m:sub>
                        <m:r>
                          <a:rPr xmlns:a="http://schemas.openxmlformats.org/drawingml/2006/main" sz="2400" i="1">
                            <a:solidFill>
                              <a:srgbClr val="000000"/>
                            </a:solidFill>
                            <a:latin typeface="Cambria Math" panose="02040503050406030204" pitchFamily="18" charset="0"/>
                          </a:rPr>
                          <m:t>1</m:t>
                        </m:r>
                      </m:sub>
                    </m:sSub>
                    <m:r>
                      <a:rPr xmlns:a="http://schemas.openxmlformats.org/drawingml/2006/main" sz="2400" i="1">
                        <a:solidFill>
                          <a:srgbClr val="000000"/>
                        </a:solidFill>
                        <a:latin typeface="Cambria Math" panose="02040503050406030204" pitchFamily="18" charset="0"/>
                      </a:rPr>
                      <m:t>+</m:t>
                    </m:r>
                    <m:sSub>
                      <m:e>
                        <m:r>
                          <a:rPr xmlns:a="http://schemas.openxmlformats.org/drawingml/2006/main" sz="2400" i="1">
                            <a:solidFill>
                              <a:srgbClr val="000000"/>
                            </a:solidFill>
                            <a:latin typeface="Cambria Math" panose="02040503050406030204" pitchFamily="18" charset="0"/>
                          </a:rPr>
                          <m:t>𝑥</m:t>
                        </m:r>
                      </m:e>
                      <m:sub>
                        <m:r>
                          <a:rPr xmlns:a="http://schemas.openxmlformats.org/drawingml/2006/main" sz="2400" i="1">
                            <a:solidFill>
                              <a:srgbClr val="000000"/>
                            </a:solidFill>
                            <a:latin typeface="Cambria Math" panose="02040503050406030204" pitchFamily="18" charset="0"/>
                          </a:rPr>
                          <m:t>2</m:t>
                        </m:r>
                      </m:sub>
                    </m:sSub>
                    <m:r>
                      <a:rPr xmlns:a="http://schemas.openxmlformats.org/drawingml/2006/main" sz="2400" i="1">
                        <a:solidFill>
                          <a:srgbClr val="000000"/>
                        </a:solidFill>
                        <a:latin typeface="Cambria Math" panose="02040503050406030204" pitchFamily="18" charset="0"/>
                      </a:rPr>
                      <m:t>)</m:t>
                    </m:r>
                  </m:e>
                  <m:sup>
                    <m:r>
                      <a:rPr xmlns:a="http://schemas.openxmlformats.org/drawingml/2006/main" sz="2400" i="1">
                        <a:solidFill>
                          <a:srgbClr val="000000"/>
                        </a:solidFill>
                        <a:latin typeface="Cambria Math" panose="02040503050406030204" pitchFamily="18" charset="0"/>
                      </a:rPr>
                      <m:t>2</m:t>
                    </m:r>
                  </m:sup>
                </m:sSup>
                <m:r>
                  <a:rPr xmlns:a="http://schemas.openxmlformats.org/drawingml/2006/main" sz="2400" i="1">
                    <a:solidFill>
                      <a:srgbClr val="000000"/>
                    </a:solidFill>
                    <a:latin typeface="Cambria Math" panose="02040503050406030204" pitchFamily="18" charset="0"/>
                  </a:rPr>
                  <m:t>+</m:t>
                </m:r>
              </m:oMath>
            </a14:m>
            <a:r>
              <a:rPr sz="2000">
                <a:latin typeface="Comic Sans MS"/>
                <a:ea typeface="Comic Sans MS"/>
                <a:cs typeface="Comic Sans MS"/>
                <a:sym typeface="Comic Sans MS"/>
              </a:rPr>
              <a:t> </a:t>
            </a:r>
            <a14:m>
              <m:oMath>
                <m:sSup>
                  <m:e>
                    <m:r>
                      <a:rPr xmlns:a="http://schemas.openxmlformats.org/drawingml/2006/main" sz="2450" i="1">
                        <a:solidFill>
                          <a:srgbClr val="000000"/>
                        </a:solidFill>
                        <a:latin typeface="Cambria Math" panose="02040503050406030204" pitchFamily="18" charset="0"/>
                      </a:rPr>
                      <m:t>(</m:t>
                    </m:r>
                    <m:sSub>
                      <m:e>
                        <m:r>
                          <a:rPr xmlns:a="http://schemas.openxmlformats.org/drawingml/2006/main" sz="2450" i="1">
                            <a:solidFill>
                              <a:srgbClr val="000000"/>
                            </a:solidFill>
                            <a:latin typeface="Cambria Math" panose="02040503050406030204" pitchFamily="18" charset="0"/>
                          </a:rPr>
                          <m:t>𝑥</m:t>
                        </m:r>
                      </m:e>
                      <m:sub>
                        <m:r>
                          <a:rPr xmlns:a="http://schemas.openxmlformats.org/drawingml/2006/main" sz="2450" i="1">
                            <a:solidFill>
                              <a:srgbClr val="000000"/>
                            </a:solidFill>
                            <a:latin typeface="Cambria Math" panose="02040503050406030204" pitchFamily="18" charset="0"/>
                          </a:rPr>
                          <m:t>2</m:t>
                        </m:r>
                      </m:sub>
                    </m:sSub>
                    <m:r>
                      <a:rPr xmlns:a="http://schemas.openxmlformats.org/drawingml/2006/main" sz="2450" i="1">
                        <a:solidFill>
                          <a:srgbClr val="000000"/>
                        </a:solidFill>
                        <a:latin typeface="Cambria Math" panose="02040503050406030204" pitchFamily="18" charset="0"/>
                      </a:rPr>
                      <m:t>)</m:t>
                    </m:r>
                  </m:e>
                  <m:sup>
                    <m:r>
                      <a:rPr xmlns:a="http://schemas.openxmlformats.org/drawingml/2006/main" sz="2450" i="1">
                        <a:solidFill>
                          <a:srgbClr val="000000"/>
                        </a:solidFill>
                        <a:latin typeface="Cambria Math" panose="02040503050406030204" pitchFamily="18" charset="0"/>
                      </a:rPr>
                      <m:t>2</m:t>
                    </m:r>
                  </m:sup>
                </m:sSup>
                <m:r>
                  <a:rPr xmlns:a="http://schemas.openxmlformats.org/drawingml/2006/main" sz="2450" i="1">
                    <a:solidFill>
                      <a:srgbClr val="000000"/>
                    </a:solidFill>
                    <a:latin typeface="Cambria Math" panose="02040503050406030204" pitchFamily="18" charset="0"/>
                  </a:rPr>
                  <m:t>+</m:t>
                </m:r>
                <m:sSup>
                  <m:e>
                    <m:r>
                      <a:rPr xmlns:a="http://schemas.openxmlformats.org/drawingml/2006/main" sz="2450" i="1">
                        <a:solidFill>
                          <a:srgbClr val="000000"/>
                        </a:solidFill>
                        <a:latin typeface="Cambria Math" panose="02040503050406030204" pitchFamily="18" charset="0"/>
                      </a:rPr>
                      <m:t>(</m:t>
                    </m:r>
                    <m:func>
                      <m:funcPr>
                        <m:ctrlPr>
                          <a:rPr xmlns:a="http://schemas.openxmlformats.org/drawingml/2006/main" sz="2450" i="1">
                            <a:solidFill>
                              <a:srgbClr val="000000"/>
                            </a:solidFill>
                            <a:latin typeface="Cambria Math" panose="02040503050406030204" pitchFamily="18" charset="0"/>
                          </a:rPr>
                        </m:ctrlPr>
                      </m:funcPr>
                      <m:fName>
                        <m:r>
                          <m:rPr>
                            <m:sty m:val="p"/>
                          </m:rPr>
                          <a:rPr xmlns:a="http://schemas.openxmlformats.org/drawingml/2006/main" sz="2450" i="1">
                            <a:solidFill>
                              <a:srgbClr val="000000"/>
                            </a:solidFill>
                            <a:latin typeface="Cambria Math" panose="02040503050406030204" pitchFamily="18" charset="0"/>
                          </a:rPr>
                          <m:t>sin</m:t>
                        </m:r>
                        <m:r>
                          <a:rPr xmlns:a="http://schemas.openxmlformats.org/drawingml/2006/main" sz="2450" i="1">
                            <a:solidFill>
                              <a:srgbClr val="000000"/>
                            </a:solidFill>
                            <a:latin typeface="Cambria Math" panose="02040503050406030204" pitchFamily="18" charset="0"/>
                          </a:rPr>
                          <m:t>(</m:t>
                        </m:r>
                      </m:fName>
                      <m:e>
                        <m:sSub>
                          <m:e>
                            <m:r>
                              <a:rPr xmlns:a="http://schemas.openxmlformats.org/drawingml/2006/main" sz="2450" i="1">
                                <a:solidFill>
                                  <a:srgbClr val="000000"/>
                                </a:solidFill>
                                <a:latin typeface="Cambria Math" panose="02040503050406030204" pitchFamily="18" charset="0"/>
                              </a:rPr>
                              <m:t>𝑥</m:t>
                            </m:r>
                          </m:e>
                          <m:sub>
                            <m:r>
                              <a:rPr xmlns:a="http://schemas.openxmlformats.org/drawingml/2006/main" sz="2450" i="1">
                                <a:solidFill>
                                  <a:srgbClr val="000000"/>
                                </a:solidFill>
                                <a:latin typeface="Cambria Math" panose="02040503050406030204" pitchFamily="18" charset="0"/>
                              </a:rPr>
                              <m:t>1</m:t>
                            </m:r>
                          </m:sub>
                        </m:sSub>
                        <m:r>
                          <a:rPr xmlns:a="http://schemas.openxmlformats.org/drawingml/2006/main" sz="2450" i="1">
                            <a:solidFill>
                              <a:srgbClr val="000000"/>
                            </a:solidFill>
                            <a:latin typeface="Cambria Math" panose="02040503050406030204" pitchFamily="18" charset="0"/>
                          </a:rPr>
                          <m:t>+</m:t>
                        </m:r>
                        <m:r>
                          <a:rPr xmlns:a="http://schemas.openxmlformats.org/drawingml/2006/main" sz="2450" i="1">
                            <a:solidFill>
                              <a:srgbClr val="000000"/>
                            </a:solidFill>
                            <a:latin typeface="Cambria Math" panose="02040503050406030204" pitchFamily="18" charset="0"/>
                          </a:rPr>
                          <m:t>2</m:t>
                        </m:r>
                        <m:r>
                          <a:rPr xmlns:a="http://schemas.openxmlformats.org/drawingml/2006/main" sz="2450" i="1">
                            <a:solidFill>
                              <a:srgbClr val="000000"/>
                            </a:solidFill>
                            <a:latin typeface="Cambria Math" panose="02040503050406030204" pitchFamily="18" charset="0"/>
                          </a:rPr>
                          <m:t>)</m:t>
                        </m:r>
                        <m:r>
                          <a:rPr xmlns:a="http://schemas.openxmlformats.org/drawingml/2006/main" sz="2450" i="1">
                            <a:solidFill>
                              <a:srgbClr val="000000"/>
                            </a:solidFill>
                            <a:latin typeface="Cambria Math" panose="02040503050406030204" pitchFamily="18" charset="0"/>
                          </a:rPr>
                          <m:t>)</m:t>
                        </m:r>
                      </m:e>
                    </m:func>
                  </m:e>
                  <m:sup>
                    <m:r>
                      <a:rPr xmlns:a="http://schemas.openxmlformats.org/drawingml/2006/main" sz="2450" i="1">
                        <a:solidFill>
                          <a:srgbClr val="000000"/>
                        </a:solidFill>
                        <a:latin typeface="Cambria Math" panose="02040503050406030204" pitchFamily="18" charset="0"/>
                      </a:rPr>
                      <m:t>2</m:t>
                    </m:r>
                  </m:sup>
                </m:sSup>
              </m:oMath>
            </a14:m>
            <a:r>
              <a:rPr sz="2000">
                <a:latin typeface="Comic Sans MS"/>
                <a:ea typeface="Comic Sans MS"/>
                <a:cs typeface="Comic Sans MS"/>
                <a:sym typeface="Comic Sans MS"/>
              </a:rPr>
              <a:t> </a:t>
            </a:r>
            <a14:m>
              <m:oMath>
                <m:r>
                  <a:rPr xmlns:a="http://schemas.openxmlformats.org/drawingml/2006/main" sz="2800" i="1">
                    <a:solidFill>
                      <a:srgbClr val="000000"/>
                    </a:solidFill>
                    <a:latin typeface="Cambria Math" panose="02040503050406030204" pitchFamily="18" charset="0"/>
                  </a:rPr>
                  <m:t>+</m:t>
                </m:r>
              </m:oMath>
            </a14:m>
            <a:r>
              <a:rPr sz="2000">
                <a:latin typeface="Comic Sans MS"/>
                <a:ea typeface="Comic Sans MS"/>
                <a:cs typeface="Comic Sans MS"/>
                <a:sym typeface="Comic Sans MS"/>
              </a:rPr>
              <a:t>10</a:t>
            </a:r>
            <a:endParaRPr sz="2000">
              <a:latin typeface="Comic Sans MS"/>
              <a:ea typeface="Comic Sans MS"/>
              <a:cs typeface="Comic Sans MS"/>
              <a:sym typeface="Comic Sans MS"/>
            </a:endParaRPr>
          </a:p>
          <a:p>
            <a:pPr lvl="1" marL="885825" indent="-428625">
              <a:lnSpc>
                <a:spcPct val="100000"/>
              </a:lnSpc>
              <a:buFontTx/>
              <a:buAutoNum type="arabicPeriod" startAt="1"/>
              <a:defRPr sz="2400">
                <a:latin typeface="Cambria Math"/>
                <a:ea typeface="Cambria Math"/>
                <a:cs typeface="Cambria Math"/>
                <a:sym typeface="Cambria Math"/>
              </a:defRPr>
            </a:pPr>
            <a14:m>
              <m:oMath>
                <m:r>
                  <a:rPr xmlns:a="http://schemas.openxmlformats.org/drawingml/2006/main" sz="2400" i="1">
                    <a:solidFill>
                      <a:srgbClr val="000000"/>
                    </a:solidFill>
                    <a:latin typeface="Cambria Math" panose="02040503050406030204" pitchFamily="18" charset="0"/>
                  </a:rPr>
                  <m:t>𝑓</m:t>
                </m:r>
                <m:r>
                  <a:rPr xmlns:a="http://schemas.openxmlformats.org/drawingml/2006/main" sz="2400" i="1">
                    <a:solidFill>
                      <a:srgbClr val="000000"/>
                    </a:solidFill>
                    <a:latin typeface="Cambria Math" panose="02040503050406030204" pitchFamily="18" charset="0"/>
                  </a:rPr>
                  <m:t>3</m:t>
                </m:r>
                <m:d>
                  <m:dPr>
                    <m:ctrlPr>
                      <a:rPr xmlns:a="http://schemas.openxmlformats.org/drawingml/2006/main" sz="2400" i="1">
                        <a:solidFill>
                          <a:srgbClr val="000000"/>
                        </a:solidFill>
                        <a:latin typeface="Cambria Math" panose="02040503050406030204" pitchFamily="18" charset="0"/>
                      </a:rPr>
                    </m:ctrlPr>
                  </m:dPr>
                  <m:e>
                    <m:sSub>
                      <m:e>
                        <m:r>
                          <a:rPr xmlns:a="http://schemas.openxmlformats.org/drawingml/2006/main" sz="2400" i="1">
                            <a:solidFill>
                              <a:srgbClr val="000000"/>
                            </a:solidFill>
                            <a:latin typeface="Cambria Math" panose="02040503050406030204" pitchFamily="18" charset="0"/>
                          </a:rPr>
                          <m:t>𝑥</m:t>
                        </m:r>
                      </m:e>
                      <m:sub>
                        <m:r>
                          <a:rPr xmlns:a="http://schemas.openxmlformats.org/drawingml/2006/main" sz="2400" i="1">
                            <a:solidFill>
                              <a:srgbClr val="000000"/>
                            </a:solidFill>
                            <a:latin typeface="Cambria Math" panose="02040503050406030204" pitchFamily="18" charset="0"/>
                          </a:rPr>
                          <m:t>1</m:t>
                        </m:r>
                      </m:sub>
                    </m:sSub>
                    <m:r>
                      <a:rPr xmlns:a="http://schemas.openxmlformats.org/drawingml/2006/main" sz="2400" i="1">
                        <a:solidFill>
                          <a:srgbClr val="000000"/>
                        </a:solidFill>
                        <a:latin typeface="Cambria Math" panose="02040503050406030204" pitchFamily="18" charset="0"/>
                      </a:rPr>
                      <m:t>,</m:t>
                    </m:r>
                    <m:sSub>
                      <m:e>
                        <m:r>
                          <a:rPr xmlns:a="http://schemas.openxmlformats.org/drawingml/2006/main" sz="2400" i="1">
                            <a:solidFill>
                              <a:srgbClr val="000000"/>
                            </a:solidFill>
                            <a:latin typeface="Cambria Math" panose="02040503050406030204" pitchFamily="18" charset="0"/>
                          </a:rPr>
                          <m:t>𝑥</m:t>
                        </m:r>
                      </m:e>
                      <m:sub>
                        <m:r>
                          <a:rPr xmlns:a="http://schemas.openxmlformats.org/drawingml/2006/main" sz="2400" i="1">
                            <a:solidFill>
                              <a:srgbClr val="000000"/>
                            </a:solidFill>
                            <a:latin typeface="Cambria Math" panose="02040503050406030204" pitchFamily="18" charset="0"/>
                          </a:rPr>
                          <m:t>2</m:t>
                        </m:r>
                      </m:sub>
                    </m:sSub>
                  </m:e>
                </m:d>
                <m:r>
                  <a:rPr xmlns:a="http://schemas.openxmlformats.org/drawingml/2006/main" sz="2400" i="1">
                    <a:solidFill>
                      <a:srgbClr val="000000"/>
                    </a:solidFill>
                    <a:latin typeface="Cambria Math" panose="02040503050406030204" pitchFamily="18" charset="0"/>
                  </a:rPr>
                  <m:t>=</m:t>
                </m:r>
                <m:sSup>
                  <m:e>
                    <m:r>
                      <a:rPr xmlns:a="http://schemas.openxmlformats.org/drawingml/2006/main" sz="2400" i="1">
                        <a:solidFill>
                          <a:srgbClr val="000000"/>
                        </a:solidFill>
                        <a:latin typeface="Cambria Math" panose="02040503050406030204" pitchFamily="18" charset="0"/>
                      </a:rPr>
                      <m:t>(</m:t>
                    </m:r>
                    <m:sSup>
                      <m:e>
                        <m:sSub>
                          <m:e>
                            <m:r>
                              <a:rPr xmlns:a="http://schemas.openxmlformats.org/drawingml/2006/main" sz="2400" i="1">
                                <a:solidFill>
                                  <a:srgbClr val="000000"/>
                                </a:solidFill>
                                <a:latin typeface="Cambria Math" panose="02040503050406030204" pitchFamily="18" charset="0"/>
                              </a:rPr>
                              <m:t>𝑥</m:t>
                            </m:r>
                          </m:e>
                          <m:sub>
                            <m:r>
                              <a:rPr xmlns:a="http://schemas.openxmlformats.org/drawingml/2006/main" sz="2400" i="1">
                                <a:solidFill>
                                  <a:srgbClr val="000000"/>
                                </a:solidFill>
                                <a:latin typeface="Cambria Math" panose="02040503050406030204" pitchFamily="18" charset="0"/>
                              </a:rPr>
                              <m:t>1</m:t>
                            </m:r>
                          </m:sub>
                        </m:sSub>
                      </m:e>
                      <m:sup>
                        <m:r>
                          <a:rPr xmlns:a="http://schemas.openxmlformats.org/drawingml/2006/main" sz="2400" i="1">
                            <a:solidFill>
                              <a:srgbClr val="000000"/>
                            </a:solidFill>
                            <a:latin typeface="Cambria Math" panose="02040503050406030204" pitchFamily="18" charset="0"/>
                          </a:rPr>
                          <m:t>2</m:t>
                        </m:r>
                      </m:sup>
                    </m:sSup>
                    <m:r>
                      <a:rPr xmlns:a="http://schemas.openxmlformats.org/drawingml/2006/main" sz="2400" i="1">
                        <a:solidFill>
                          <a:srgbClr val="000000"/>
                        </a:solidFill>
                        <a:latin typeface="Cambria Math" panose="02040503050406030204" pitchFamily="18" charset="0"/>
                      </a:rPr>
                      <m:t>+</m:t>
                    </m:r>
                    <m:sSub>
                      <m:e>
                        <m:r>
                          <a:rPr xmlns:a="http://schemas.openxmlformats.org/drawingml/2006/main" sz="2400" i="1">
                            <a:solidFill>
                              <a:srgbClr val="000000"/>
                            </a:solidFill>
                            <a:latin typeface="Cambria Math" panose="02040503050406030204" pitchFamily="18" charset="0"/>
                          </a:rPr>
                          <m:t>𝑥</m:t>
                        </m:r>
                      </m:e>
                      <m:sub>
                        <m:r>
                          <a:rPr xmlns:a="http://schemas.openxmlformats.org/drawingml/2006/main" sz="2400" i="1">
                            <a:solidFill>
                              <a:srgbClr val="000000"/>
                            </a:solidFill>
                            <a:latin typeface="Cambria Math" panose="02040503050406030204" pitchFamily="18" charset="0"/>
                          </a:rPr>
                          <m:t>2</m:t>
                        </m:r>
                      </m:sub>
                    </m:sSub>
                    <m:r>
                      <a:rPr xmlns:a="http://schemas.openxmlformats.org/drawingml/2006/main" sz="2400" i="1">
                        <a:solidFill>
                          <a:srgbClr val="000000"/>
                        </a:solidFill>
                        <a:latin typeface="Cambria Math" panose="02040503050406030204" pitchFamily="18" charset="0"/>
                      </a:rPr>
                      <m:t>−</m:t>
                    </m:r>
                    <m:r>
                      <a:rPr xmlns:a="http://schemas.openxmlformats.org/drawingml/2006/main" sz="2400" i="1">
                        <a:solidFill>
                          <a:srgbClr val="000000"/>
                        </a:solidFill>
                        <a:latin typeface="Cambria Math" panose="02040503050406030204" pitchFamily="18" charset="0"/>
                      </a:rPr>
                      <m:t>11</m:t>
                    </m:r>
                    <m:r>
                      <a:rPr xmlns:a="http://schemas.openxmlformats.org/drawingml/2006/main" sz="2400" i="1">
                        <a:solidFill>
                          <a:srgbClr val="000000"/>
                        </a:solidFill>
                        <a:latin typeface="Cambria Math" panose="02040503050406030204" pitchFamily="18" charset="0"/>
                      </a:rPr>
                      <m:t>)</m:t>
                    </m:r>
                  </m:e>
                  <m:sup>
                    <m:r>
                      <a:rPr xmlns:a="http://schemas.openxmlformats.org/drawingml/2006/main" sz="2400" i="1">
                        <a:solidFill>
                          <a:srgbClr val="000000"/>
                        </a:solidFill>
                        <a:latin typeface="Cambria Math" panose="02040503050406030204" pitchFamily="18" charset="0"/>
                      </a:rPr>
                      <m:t>2</m:t>
                    </m:r>
                  </m:sup>
                </m:sSup>
                <m:r>
                  <a:rPr xmlns:a="http://schemas.openxmlformats.org/drawingml/2006/main" sz="2400" i="1">
                    <a:solidFill>
                      <a:srgbClr val="000000"/>
                    </a:solidFill>
                    <a:latin typeface="Cambria Math" panose="02040503050406030204" pitchFamily="18" charset="0"/>
                  </a:rPr>
                  <m:t>+</m:t>
                </m:r>
              </m:oMath>
            </a14:m>
            <a:r>
              <a:rPr sz="2000">
                <a:latin typeface="Comic Sans MS"/>
                <a:ea typeface="Comic Sans MS"/>
                <a:cs typeface="Comic Sans MS"/>
                <a:sym typeface="Comic Sans MS"/>
              </a:rPr>
              <a:t> </a:t>
            </a:r>
            <a14:m>
              <m:oMath>
                <m:sSup>
                  <m:e>
                    <m:r>
                      <a:rPr xmlns:a="http://schemas.openxmlformats.org/drawingml/2006/main" sz="2450" i="1">
                        <a:solidFill>
                          <a:srgbClr val="000000"/>
                        </a:solidFill>
                        <a:latin typeface="Cambria Math" panose="02040503050406030204" pitchFamily="18" charset="0"/>
                      </a:rPr>
                      <m:t>(</m:t>
                    </m:r>
                    <m:sSup>
                      <m:e>
                        <m:sSub>
                          <m:e>
                            <m:r>
                              <a:rPr xmlns:a="http://schemas.openxmlformats.org/drawingml/2006/main" sz="2450" i="1">
                                <a:solidFill>
                                  <a:srgbClr val="000000"/>
                                </a:solidFill>
                                <a:latin typeface="Cambria Math" panose="02040503050406030204" pitchFamily="18" charset="0"/>
                              </a:rPr>
                              <m:t>𝑥</m:t>
                            </m:r>
                          </m:e>
                          <m:sub>
                            <m:r>
                              <a:rPr xmlns:a="http://schemas.openxmlformats.org/drawingml/2006/main" sz="2450" i="1">
                                <a:solidFill>
                                  <a:srgbClr val="000000"/>
                                </a:solidFill>
                                <a:latin typeface="Cambria Math" panose="02040503050406030204" pitchFamily="18" charset="0"/>
                              </a:rPr>
                              <m:t>2</m:t>
                            </m:r>
                          </m:sub>
                        </m:sSub>
                      </m:e>
                      <m:sup>
                        <m:r>
                          <a:rPr xmlns:a="http://schemas.openxmlformats.org/drawingml/2006/main" sz="2450" i="1">
                            <a:solidFill>
                              <a:srgbClr val="000000"/>
                            </a:solidFill>
                            <a:latin typeface="Cambria Math" panose="02040503050406030204" pitchFamily="18" charset="0"/>
                          </a:rPr>
                          <m:t>2</m:t>
                        </m:r>
                      </m:sup>
                    </m:sSup>
                    <m:r>
                      <a:rPr xmlns:a="http://schemas.openxmlformats.org/drawingml/2006/main" sz="2450" i="1">
                        <a:solidFill>
                          <a:srgbClr val="000000"/>
                        </a:solidFill>
                        <a:latin typeface="Cambria Math" panose="02040503050406030204" pitchFamily="18" charset="0"/>
                      </a:rPr>
                      <m:t>+</m:t>
                    </m:r>
                    <m:sSub>
                      <m:e>
                        <m:r>
                          <a:rPr xmlns:a="http://schemas.openxmlformats.org/drawingml/2006/main" sz="2450" i="1">
                            <a:solidFill>
                              <a:srgbClr val="000000"/>
                            </a:solidFill>
                            <a:latin typeface="Cambria Math" panose="02040503050406030204" pitchFamily="18" charset="0"/>
                          </a:rPr>
                          <m:t>𝑥</m:t>
                        </m:r>
                      </m:e>
                      <m:sub>
                        <m:r>
                          <a:rPr xmlns:a="http://schemas.openxmlformats.org/drawingml/2006/main" sz="2450" i="1">
                            <a:solidFill>
                              <a:srgbClr val="000000"/>
                            </a:solidFill>
                            <a:latin typeface="Cambria Math" panose="02040503050406030204" pitchFamily="18" charset="0"/>
                          </a:rPr>
                          <m:t>1</m:t>
                        </m:r>
                      </m:sub>
                    </m:sSub>
                    <m:r>
                      <a:rPr xmlns:a="http://schemas.openxmlformats.org/drawingml/2006/main" sz="2450" i="1">
                        <a:solidFill>
                          <a:srgbClr val="000000"/>
                        </a:solidFill>
                        <a:latin typeface="Cambria Math" panose="02040503050406030204" pitchFamily="18" charset="0"/>
                      </a:rPr>
                      <m:t>−</m:t>
                    </m:r>
                    <m:r>
                      <a:rPr xmlns:a="http://schemas.openxmlformats.org/drawingml/2006/main" sz="2450" i="1">
                        <a:solidFill>
                          <a:srgbClr val="000000"/>
                        </a:solidFill>
                        <a:latin typeface="Cambria Math" panose="02040503050406030204" pitchFamily="18" charset="0"/>
                      </a:rPr>
                      <m:t>7</m:t>
                    </m:r>
                    <m:r>
                      <a:rPr xmlns:a="http://schemas.openxmlformats.org/drawingml/2006/main" sz="2450" i="1">
                        <a:solidFill>
                          <a:srgbClr val="000000"/>
                        </a:solidFill>
                        <a:latin typeface="Cambria Math" panose="02040503050406030204" pitchFamily="18" charset="0"/>
                      </a:rPr>
                      <m:t>)</m:t>
                    </m:r>
                  </m:e>
                  <m:sup>
                    <m:r>
                      <a:rPr xmlns:a="http://schemas.openxmlformats.org/drawingml/2006/main" sz="2450" i="1">
                        <a:solidFill>
                          <a:srgbClr val="000000"/>
                        </a:solidFill>
                        <a:latin typeface="Cambria Math" panose="02040503050406030204" pitchFamily="18" charset="0"/>
                      </a:rPr>
                      <m:t>2</m:t>
                    </m:r>
                  </m:sup>
                </m:sSup>
              </m:oMath>
            </a14:m>
            <a:endParaRPr sz="2000">
              <a:latin typeface="Comic Sans MS"/>
              <a:ea typeface="Comic Sans MS"/>
              <a:cs typeface="Comic Sans MS"/>
              <a:sym typeface="Comic Sans MS"/>
            </a:endParaRPr>
          </a:p>
          <a:p>
            <a:pPr lvl="1" marL="885825" indent="-428625">
              <a:lnSpc>
                <a:spcPct val="100000"/>
              </a:lnSpc>
              <a:buFontTx/>
              <a:buAutoNum type="arabicPeriod" startAt="1"/>
              <a:defRPr sz="2400">
                <a:latin typeface="Cambria Math"/>
                <a:ea typeface="Cambria Math"/>
                <a:cs typeface="Cambria Math"/>
                <a:sym typeface="Cambria Math"/>
              </a:defRPr>
            </a:pPr>
            <a14:m>
              <m:oMath>
                <m:r>
                  <a:rPr xmlns:a="http://schemas.openxmlformats.org/drawingml/2006/main" sz="2450" i="1">
                    <a:solidFill>
                      <a:srgbClr val="000000"/>
                    </a:solidFill>
                    <a:latin typeface="Cambria Math" panose="02040503050406030204" pitchFamily="18" charset="0"/>
                  </a:rPr>
                  <m:t>𝑓</m:t>
                </m:r>
                <m:r>
                  <a:rPr xmlns:a="http://schemas.openxmlformats.org/drawingml/2006/main" sz="2450" i="1">
                    <a:solidFill>
                      <a:srgbClr val="000000"/>
                    </a:solidFill>
                    <a:latin typeface="Cambria Math" panose="02040503050406030204" pitchFamily="18" charset="0"/>
                  </a:rPr>
                  <m:t>4</m:t>
                </m:r>
                <m:d>
                  <m:dPr>
                    <m:ctrlPr>
                      <a:rPr xmlns:a="http://schemas.openxmlformats.org/drawingml/2006/main" sz="2450" i="1">
                        <a:solidFill>
                          <a:srgbClr val="000000"/>
                        </a:solidFill>
                        <a:latin typeface="Cambria Math" panose="02040503050406030204" pitchFamily="18" charset="0"/>
                      </a:rPr>
                    </m:ctrlPr>
                  </m:dPr>
                  <m:e>
                    <m:sSub>
                      <m:e>
                        <m:r>
                          <a:rPr xmlns:a="http://schemas.openxmlformats.org/drawingml/2006/main" sz="2450" i="1">
                            <a:solidFill>
                              <a:srgbClr val="000000"/>
                            </a:solidFill>
                            <a:latin typeface="Cambria Math" panose="02040503050406030204" pitchFamily="18" charset="0"/>
                          </a:rPr>
                          <m:t>𝑥</m:t>
                        </m:r>
                      </m:e>
                      <m:sub>
                        <m:r>
                          <a:rPr xmlns:a="http://schemas.openxmlformats.org/drawingml/2006/main" sz="2450" i="1">
                            <a:solidFill>
                              <a:srgbClr val="000000"/>
                            </a:solidFill>
                            <a:latin typeface="Cambria Math" panose="02040503050406030204" pitchFamily="18" charset="0"/>
                          </a:rPr>
                          <m:t>1</m:t>
                        </m:r>
                      </m:sub>
                    </m:sSub>
                    <m:r>
                      <a:rPr xmlns:a="http://schemas.openxmlformats.org/drawingml/2006/main" sz="2450" i="1">
                        <a:solidFill>
                          <a:srgbClr val="000000"/>
                        </a:solidFill>
                        <a:latin typeface="Cambria Math" panose="02040503050406030204" pitchFamily="18" charset="0"/>
                      </a:rPr>
                      <m:t>,</m:t>
                    </m:r>
                    <m:sSub>
                      <m:e>
                        <m:r>
                          <a:rPr xmlns:a="http://schemas.openxmlformats.org/drawingml/2006/main" sz="2450" i="1">
                            <a:solidFill>
                              <a:srgbClr val="000000"/>
                            </a:solidFill>
                            <a:latin typeface="Cambria Math" panose="02040503050406030204" pitchFamily="18" charset="0"/>
                          </a:rPr>
                          <m:t>𝑥</m:t>
                        </m:r>
                      </m:e>
                      <m:sub>
                        <m:r>
                          <a:rPr xmlns:a="http://schemas.openxmlformats.org/drawingml/2006/main" sz="2450" i="1">
                            <a:solidFill>
                              <a:srgbClr val="000000"/>
                            </a:solidFill>
                            <a:latin typeface="Cambria Math" panose="02040503050406030204" pitchFamily="18" charset="0"/>
                          </a:rPr>
                          <m:t>2</m:t>
                        </m:r>
                      </m:sub>
                    </m:sSub>
                  </m:e>
                </m:d>
                <m:r>
                  <a:rPr xmlns:a="http://schemas.openxmlformats.org/drawingml/2006/main" sz="2450" i="1">
                    <a:solidFill>
                      <a:srgbClr val="000000"/>
                    </a:solidFill>
                    <a:latin typeface="Cambria Math" panose="02040503050406030204" pitchFamily="18" charset="0"/>
                  </a:rPr>
                  <m:t>=</m:t>
                </m:r>
                <m:r>
                  <a:rPr xmlns:a="http://schemas.openxmlformats.org/drawingml/2006/main" sz="2450" i="1">
                    <a:solidFill>
                      <a:srgbClr val="000000"/>
                    </a:solidFill>
                    <a:latin typeface="Cambria Math" panose="02040503050406030204" pitchFamily="18" charset="0"/>
                  </a:rPr>
                  <m:t>100</m:t>
                </m:r>
                <m:sSup>
                  <m:e>
                    <m:r>
                      <a:rPr xmlns:a="http://schemas.openxmlformats.org/drawingml/2006/main" sz="2450" i="1">
                        <a:solidFill>
                          <a:srgbClr val="000000"/>
                        </a:solidFill>
                        <a:latin typeface="Cambria Math" panose="02040503050406030204" pitchFamily="18" charset="0"/>
                      </a:rPr>
                      <m:t>(</m:t>
                    </m:r>
                    <m:sSub>
                      <m:e>
                        <m:r>
                          <a:rPr xmlns:a="http://schemas.openxmlformats.org/drawingml/2006/main" sz="2450" i="1">
                            <a:solidFill>
                              <a:srgbClr val="000000"/>
                            </a:solidFill>
                            <a:latin typeface="Cambria Math" panose="02040503050406030204" pitchFamily="18" charset="0"/>
                          </a:rPr>
                          <m:t>𝑥</m:t>
                        </m:r>
                      </m:e>
                      <m:sub>
                        <m:r>
                          <a:rPr xmlns:a="http://schemas.openxmlformats.org/drawingml/2006/main" sz="2450" i="1">
                            <a:solidFill>
                              <a:srgbClr val="000000"/>
                            </a:solidFill>
                            <a:latin typeface="Cambria Math" panose="02040503050406030204" pitchFamily="18" charset="0"/>
                          </a:rPr>
                          <m:t>1</m:t>
                        </m:r>
                      </m:sub>
                    </m:sSub>
                    <m:r>
                      <a:rPr xmlns:a="http://schemas.openxmlformats.org/drawingml/2006/main" sz="2450" i="1">
                        <a:solidFill>
                          <a:srgbClr val="000000"/>
                        </a:solidFill>
                        <a:latin typeface="Cambria Math" panose="02040503050406030204" pitchFamily="18" charset="0"/>
                      </a:rPr>
                      <m:t>−</m:t>
                    </m:r>
                    <m:sSup>
                      <m:e>
                        <m:sSub>
                          <m:e>
                            <m:r>
                              <a:rPr xmlns:a="http://schemas.openxmlformats.org/drawingml/2006/main" sz="2450" i="1">
                                <a:solidFill>
                                  <a:srgbClr val="000000"/>
                                </a:solidFill>
                                <a:latin typeface="Cambria Math" panose="02040503050406030204" pitchFamily="18" charset="0"/>
                              </a:rPr>
                              <m:t>𝑥</m:t>
                            </m:r>
                          </m:e>
                          <m:sub>
                            <m:r>
                              <a:rPr xmlns:a="http://schemas.openxmlformats.org/drawingml/2006/main" sz="2450" i="1">
                                <a:solidFill>
                                  <a:srgbClr val="000000"/>
                                </a:solidFill>
                                <a:latin typeface="Cambria Math" panose="02040503050406030204" pitchFamily="18" charset="0"/>
                              </a:rPr>
                              <m:t>2</m:t>
                            </m:r>
                          </m:sub>
                        </m:sSub>
                      </m:e>
                      <m:sup>
                        <m:r>
                          <a:rPr xmlns:a="http://schemas.openxmlformats.org/drawingml/2006/main" sz="2450" i="1">
                            <a:solidFill>
                              <a:srgbClr val="000000"/>
                            </a:solidFill>
                            <a:latin typeface="Cambria Math" panose="02040503050406030204" pitchFamily="18" charset="0"/>
                          </a:rPr>
                          <m:t>2</m:t>
                        </m:r>
                      </m:sup>
                    </m:sSup>
                    <m:r>
                      <a:rPr xmlns:a="http://schemas.openxmlformats.org/drawingml/2006/main" sz="2450" i="1">
                        <a:solidFill>
                          <a:srgbClr val="000000"/>
                        </a:solidFill>
                        <a:latin typeface="Cambria Math" panose="02040503050406030204" pitchFamily="18" charset="0"/>
                      </a:rPr>
                      <m:t>)</m:t>
                    </m:r>
                  </m:e>
                  <m:sup>
                    <m:r>
                      <a:rPr xmlns:a="http://schemas.openxmlformats.org/drawingml/2006/main" sz="2450" i="1">
                        <a:solidFill>
                          <a:srgbClr val="000000"/>
                        </a:solidFill>
                        <a:latin typeface="Cambria Math" panose="02040503050406030204" pitchFamily="18" charset="0"/>
                      </a:rPr>
                      <m:t>2</m:t>
                    </m:r>
                  </m:sup>
                </m:sSup>
              </m:oMath>
            </a14:m>
            <a:r>
              <a:rPr sz="2000">
                <a:latin typeface="Comic Sans MS"/>
                <a:ea typeface="Comic Sans MS"/>
                <a:cs typeface="Comic Sans MS"/>
                <a:sym typeface="Comic Sans MS"/>
              </a:rPr>
              <a:t> </a:t>
            </a:r>
            <a14:m>
              <m:oMath>
                <m:r>
                  <a:rPr xmlns:a="http://schemas.openxmlformats.org/drawingml/2006/main" sz="2450" i="1">
                    <a:solidFill>
                      <a:srgbClr val="000000"/>
                    </a:solidFill>
                    <a:latin typeface="Cambria Math" panose="02040503050406030204" pitchFamily="18" charset="0"/>
                  </a:rPr>
                  <m:t>+</m:t>
                </m:r>
                <m:r>
                  <a:rPr xmlns:a="http://schemas.openxmlformats.org/drawingml/2006/main" sz="2450" i="1">
                    <a:solidFill>
                      <a:srgbClr val="000000"/>
                    </a:solidFill>
                    <a:latin typeface="Cambria Math" panose="02040503050406030204" pitchFamily="18" charset="0"/>
                  </a:rPr>
                  <m:t/>
                </m:r>
                <m:sSup>
                  <m:e>
                    <m:r>
                      <a:rPr xmlns:a="http://schemas.openxmlformats.org/drawingml/2006/main" sz="2450" i="1">
                        <a:solidFill>
                          <a:srgbClr val="000000"/>
                        </a:solidFill>
                        <a:latin typeface="Cambria Math" panose="02040503050406030204" pitchFamily="18" charset="0"/>
                      </a:rPr>
                      <m:t>(</m:t>
                    </m:r>
                    <m:sSub>
                      <m:e>
                        <m:r>
                          <a:rPr xmlns:a="http://schemas.openxmlformats.org/drawingml/2006/main" sz="2450" i="1">
                            <a:solidFill>
                              <a:srgbClr val="000000"/>
                            </a:solidFill>
                            <a:latin typeface="Cambria Math" panose="02040503050406030204" pitchFamily="18" charset="0"/>
                          </a:rPr>
                          <m:t>1</m:t>
                        </m:r>
                        <m:r>
                          <a:rPr xmlns:a="http://schemas.openxmlformats.org/drawingml/2006/main" sz="2450" i="1">
                            <a:solidFill>
                              <a:srgbClr val="000000"/>
                            </a:solidFill>
                            <a:latin typeface="Cambria Math" panose="02040503050406030204" pitchFamily="18" charset="0"/>
                          </a:rPr>
                          <m:t>−</m:t>
                        </m:r>
                        <m:r>
                          <a:rPr xmlns:a="http://schemas.openxmlformats.org/drawingml/2006/main" sz="2450" i="1">
                            <a:solidFill>
                              <a:srgbClr val="000000"/>
                            </a:solidFill>
                            <a:latin typeface="Cambria Math" panose="02040503050406030204" pitchFamily="18" charset="0"/>
                          </a:rPr>
                          <m:t>𝑥</m:t>
                        </m:r>
                      </m:e>
                      <m:sub>
                        <m:r>
                          <a:rPr xmlns:a="http://schemas.openxmlformats.org/drawingml/2006/main" sz="2450" i="1">
                            <a:solidFill>
                              <a:srgbClr val="000000"/>
                            </a:solidFill>
                            <a:latin typeface="Cambria Math" panose="02040503050406030204" pitchFamily="18" charset="0"/>
                          </a:rPr>
                          <m:t>1</m:t>
                        </m:r>
                      </m:sub>
                    </m:sSub>
                    <m:r>
                      <a:rPr xmlns:a="http://schemas.openxmlformats.org/drawingml/2006/main" sz="2450" i="1">
                        <a:solidFill>
                          <a:srgbClr val="000000"/>
                        </a:solidFill>
                        <a:latin typeface="Cambria Math" panose="02040503050406030204" pitchFamily="18" charset="0"/>
                      </a:rPr>
                      <m:t>)</m:t>
                    </m:r>
                  </m:e>
                  <m:sup>
                    <m:r>
                      <a:rPr xmlns:a="http://schemas.openxmlformats.org/drawingml/2006/main" sz="2450" i="1">
                        <a:solidFill>
                          <a:srgbClr val="000000"/>
                        </a:solidFill>
                        <a:latin typeface="Cambria Math" panose="02040503050406030204" pitchFamily="18" charset="0"/>
                      </a:rPr>
                      <m:t>2</m:t>
                    </m:r>
                  </m:sup>
                </m:sSup>
              </m:oMath>
            </a14:m>
            <a:endParaRPr sz="2000">
              <a:latin typeface="Comic Sans MS"/>
              <a:ea typeface="Comic Sans MS"/>
              <a:cs typeface="Comic Sans MS"/>
              <a:sym typeface="Comic Sans MS"/>
            </a:endParaRPr>
          </a:p>
          <a:p>
            <a:pPr lvl="1" marL="885825" indent="-428625">
              <a:lnSpc>
                <a:spcPct val="100000"/>
              </a:lnSpc>
              <a:buFontTx/>
              <a:buAutoNum type="arabicPeriod" startAt="1"/>
              <a:defRPr sz="2400">
                <a:latin typeface="Cambria Math"/>
                <a:ea typeface="Cambria Math"/>
                <a:cs typeface="Cambria Math"/>
                <a:sym typeface="Cambria Math"/>
              </a:defRPr>
            </a:pPr>
            <a14:m>
              <m:oMathPara>
                <m:oMathParaPr>
                  <m:jc m:val="left"/>
                </m:oMathParaPr>
                <m:oMath>
                  <m:r>
                    <a:rPr xmlns:a="http://schemas.openxmlformats.org/drawingml/2006/main" sz="2400" i="1">
                      <a:solidFill>
                        <a:srgbClr val="000000"/>
                      </a:solidFill>
                      <a:latin typeface="Cambria Math" panose="02040503050406030204" pitchFamily="18" charset="0"/>
                    </a:rPr>
                    <m:t>𝑓</m:t>
                  </m:r>
                  <m:r>
                    <a:rPr xmlns:a="http://schemas.openxmlformats.org/drawingml/2006/main" sz="2400" i="1">
                      <a:solidFill>
                        <a:srgbClr val="000000"/>
                      </a:solidFill>
                      <a:latin typeface="Cambria Math" panose="02040503050406030204" pitchFamily="18" charset="0"/>
                    </a:rPr>
                    <m:t>5</m:t>
                  </m:r>
                  <m:r>
                    <a:rPr xmlns:a="http://schemas.openxmlformats.org/drawingml/2006/main" sz="2400" i="1">
                      <a:solidFill>
                        <a:srgbClr val="000000"/>
                      </a:solidFill>
                      <a:latin typeface="Cambria Math" panose="02040503050406030204" pitchFamily="18" charset="0"/>
                    </a:rPr>
                    <m:t>(</m:t>
                  </m:r>
                  <m:sSub>
                    <m:e>
                      <m:r>
                        <a:rPr xmlns:a="http://schemas.openxmlformats.org/drawingml/2006/main" sz="2400" i="1">
                          <a:solidFill>
                            <a:srgbClr val="000000"/>
                          </a:solidFill>
                          <a:latin typeface="Cambria Math" panose="02040503050406030204" pitchFamily="18" charset="0"/>
                        </a:rPr>
                        <m:t>𝑥</m:t>
                      </m:r>
                    </m:e>
                    <m:sub>
                      <m:r>
                        <a:rPr xmlns:a="http://schemas.openxmlformats.org/drawingml/2006/main" sz="2400" i="1">
                          <a:solidFill>
                            <a:srgbClr val="000000"/>
                          </a:solidFill>
                          <a:latin typeface="Cambria Math" panose="02040503050406030204" pitchFamily="18" charset="0"/>
                        </a:rPr>
                        <m:t>1</m:t>
                      </m:r>
                    </m:sub>
                  </m:sSub>
                  <m:r>
                    <a:rPr xmlns:a="http://schemas.openxmlformats.org/drawingml/2006/main" sz="2400" i="1">
                      <a:solidFill>
                        <a:srgbClr val="000000"/>
                      </a:solidFill>
                      <a:latin typeface="Cambria Math" panose="02040503050406030204" pitchFamily="18" charset="0"/>
                    </a:rPr>
                    <m:t>,</m:t>
                  </m:r>
                  <m:sSub>
                    <m:e>
                      <m:r>
                        <a:rPr xmlns:a="http://schemas.openxmlformats.org/drawingml/2006/main" sz="2400" i="1">
                          <a:solidFill>
                            <a:srgbClr val="000000"/>
                          </a:solidFill>
                          <a:latin typeface="Cambria Math" panose="02040503050406030204" pitchFamily="18" charset="0"/>
                        </a:rPr>
                        <m:t>𝑥</m:t>
                      </m:r>
                    </m:e>
                    <m:sub>
                      <m:r>
                        <a:rPr xmlns:a="http://schemas.openxmlformats.org/drawingml/2006/main" sz="2400" i="1">
                          <a:solidFill>
                            <a:srgbClr val="000000"/>
                          </a:solidFill>
                          <a:latin typeface="Cambria Math" panose="02040503050406030204" pitchFamily="18" charset="0"/>
                        </a:rPr>
                        <m:t>2</m:t>
                      </m:r>
                    </m:sub>
                  </m:sSub>
                  <m:r>
                    <a:rPr xmlns:a="http://schemas.openxmlformats.org/drawingml/2006/main" sz="2400" i="1">
                      <a:solidFill>
                        <a:srgbClr val="000000"/>
                      </a:solidFill>
                      <a:latin typeface="Cambria Math" panose="02040503050406030204" pitchFamily="18" charset="0"/>
                    </a:rPr>
                    <m:t>)</m:t>
                  </m:r>
                  <m:r>
                    <a:rPr xmlns:a="http://schemas.openxmlformats.org/drawingml/2006/main" sz="2400" i="1">
                      <a:solidFill>
                        <a:srgbClr val="000000"/>
                      </a:solidFill>
                      <a:latin typeface="Cambria Math" panose="02040503050406030204" pitchFamily="18" charset="0"/>
                    </a:rPr>
                    <m:t>=</m:t>
                  </m:r>
                  <m:r>
                    <a:rPr xmlns:a="http://schemas.openxmlformats.org/drawingml/2006/main" sz="2400" i="1">
                      <a:solidFill>
                        <a:srgbClr val="000000"/>
                      </a:solidFill>
                      <a:latin typeface="Cambria Math" panose="02040503050406030204" pitchFamily="18" charset="0"/>
                    </a:rPr>
                    <m:t>100</m:t>
                  </m:r>
                  <m:r>
                    <a:rPr xmlns:a="http://schemas.openxmlformats.org/drawingml/2006/main" sz="2400" i="1">
                      <a:solidFill>
                        <a:srgbClr val="000000"/>
                      </a:solidFill>
                      <a:latin typeface="Cambria Math" panose="02040503050406030204" pitchFamily="18" charset="0"/>
                    </a:rPr>
                    <m:t>(</m:t>
                  </m:r>
                  <m:r>
                    <a:rPr xmlns:a="http://schemas.openxmlformats.org/drawingml/2006/main" sz="2400" i="1">
                      <a:solidFill>
                        <a:srgbClr val="000000"/>
                      </a:solidFill>
                      <a:latin typeface="Cambria Math" panose="02040503050406030204" pitchFamily="18" charset="0"/>
                    </a:rPr>
                    <m:t>2</m:t>
                  </m:r>
                  <m:r>
                    <a:rPr xmlns:a="http://schemas.openxmlformats.org/drawingml/2006/main" sz="2400" i="1">
                      <a:solidFill>
                        <a:srgbClr val="000000"/>
                      </a:solidFill>
                      <a:latin typeface="Cambria Math" panose="02040503050406030204" pitchFamily="18" charset="0"/>
                    </a:rPr>
                    <m:t>+</m:t>
                  </m:r>
                  <m:sSub>
                    <m:e>
                      <m:r>
                        <a:rPr xmlns:a="http://schemas.openxmlformats.org/drawingml/2006/main" sz="2400" i="1">
                          <a:solidFill>
                            <a:srgbClr val="000000"/>
                          </a:solidFill>
                          <a:latin typeface="Cambria Math" panose="02040503050406030204" pitchFamily="18" charset="0"/>
                        </a:rPr>
                        <m:t>𝑥</m:t>
                      </m:r>
                    </m:e>
                    <m:sub>
                      <m:r>
                        <a:rPr xmlns:a="http://schemas.openxmlformats.org/drawingml/2006/main" sz="2400" i="1">
                          <a:solidFill>
                            <a:srgbClr val="000000"/>
                          </a:solidFill>
                          <a:latin typeface="Cambria Math" panose="02040503050406030204" pitchFamily="18" charset="0"/>
                        </a:rPr>
                        <m:t>2</m:t>
                      </m:r>
                    </m:sub>
                  </m:sSub>
                  <m:r>
                    <a:rPr xmlns:a="http://schemas.openxmlformats.org/drawingml/2006/main" sz="2400" i="1">
                      <a:solidFill>
                        <a:srgbClr val="000000"/>
                      </a:solidFill>
                      <a:latin typeface="Cambria Math" panose="02040503050406030204" pitchFamily="18" charset="0"/>
                    </a:rPr>
                    <m:t>−</m:t>
                  </m:r>
                  <m:sSubSup>
                    <m:e>
                      <m:r>
                        <a:rPr xmlns:a="http://schemas.openxmlformats.org/drawingml/2006/main" sz="2400" i="1">
                          <a:solidFill>
                            <a:srgbClr val="000000"/>
                          </a:solidFill>
                          <a:latin typeface="Cambria Math" panose="02040503050406030204" pitchFamily="18" charset="0"/>
                        </a:rPr>
                        <m:t>𝑥</m:t>
                      </m:r>
                    </m:e>
                    <m:sub>
                      <m:r>
                        <a:rPr xmlns:a="http://schemas.openxmlformats.org/drawingml/2006/main" sz="2400" i="1">
                          <a:solidFill>
                            <a:srgbClr val="000000"/>
                          </a:solidFill>
                          <a:latin typeface="Cambria Math" panose="02040503050406030204" pitchFamily="18" charset="0"/>
                        </a:rPr>
                        <m:t>1</m:t>
                      </m:r>
                    </m:sub>
                    <m:sup>
                      <m:r>
                        <a:rPr xmlns:a="http://schemas.openxmlformats.org/drawingml/2006/main" sz="2400" i="1">
                          <a:solidFill>
                            <a:srgbClr val="000000"/>
                          </a:solidFill>
                          <a:latin typeface="Cambria Math" panose="02040503050406030204" pitchFamily="18" charset="0"/>
                        </a:rPr>
                        <m:t>2</m:t>
                      </m:r>
                    </m:sup>
                  </m:sSubSup>
                  <m:sSup>
                    <m:e>
                      <m:r>
                        <a:rPr xmlns:a="http://schemas.openxmlformats.org/drawingml/2006/main" sz="2400" i="1">
                          <a:solidFill>
                            <a:srgbClr val="000000"/>
                          </a:solidFill>
                          <a:latin typeface="Cambria Math" panose="02040503050406030204" pitchFamily="18" charset="0"/>
                        </a:rPr>
                        <m:t>)</m:t>
                      </m:r>
                    </m:e>
                    <m:sup>
                      <m:r>
                        <a:rPr xmlns:a="http://schemas.openxmlformats.org/drawingml/2006/main" sz="2400" i="1">
                          <a:solidFill>
                            <a:srgbClr val="000000"/>
                          </a:solidFill>
                          <a:latin typeface="Cambria Math" panose="02040503050406030204" pitchFamily="18" charset="0"/>
                        </a:rPr>
                        <m:t>2</m:t>
                      </m:r>
                    </m:sup>
                  </m:sSup>
                  <m:r>
                    <a:rPr xmlns:a="http://schemas.openxmlformats.org/drawingml/2006/main" sz="2400" i="1">
                      <a:solidFill>
                        <a:srgbClr val="000000"/>
                      </a:solidFill>
                      <a:latin typeface="Cambria Math" panose="02040503050406030204" pitchFamily="18" charset="0"/>
                    </a:rPr>
                    <m:t>+</m:t>
                  </m:r>
                  <m:r>
                    <a:rPr xmlns:a="http://schemas.openxmlformats.org/drawingml/2006/main" sz="2400" i="1">
                      <a:solidFill>
                        <a:srgbClr val="000000"/>
                      </a:solidFill>
                      <a:latin typeface="Cambria Math" panose="02040503050406030204" pitchFamily="18" charset="0"/>
                    </a:rPr>
                    <m:t>(</m:t>
                  </m:r>
                  <m:r>
                    <a:rPr xmlns:a="http://schemas.openxmlformats.org/drawingml/2006/main" sz="2400" i="1">
                      <a:solidFill>
                        <a:srgbClr val="000000"/>
                      </a:solidFill>
                      <a:latin typeface="Cambria Math" panose="02040503050406030204" pitchFamily="18" charset="0"/>
                    </a:rPr>
                    <m:t>1</m:t>
                  </m:r>
                  <m:r>
                    <a:rPr xmlns:a="http://schemas.openxmlformats.org/drawingml/2006/main" sz="2400" i="1">
                      <a:solidFill>
                        <a:srgbClr val="000000"/>
                      </a:solidFill>
                      <a:latin typeface="Cambria Math" panose="02040503050406030204" pitchFamily="18" charset="0"/>
                    </a:rPr>
                    <m:t>−</m:t>
                  </m:r>
                  <m:sSub>
                    <m:e>
                      <m:r>
                        <a:rPr xmlns:a="http://schemas.openxmlformats.org/drawingml/2006/main" sz="2400" i="1">
                          <a:solidFill>
                            <a:srgbClr val="000000"/>
                          </a:solidFill>
                          <a:latin typeface="Cambria Math" panose="02040503050406030204" pitchFamily="18" charset="0"/>
                        </a:rPr>
                        <m:t>𝑥</m:t>
                      </m:r>
                    </m:e>
                    <m:sub>
                      <m:r>
                        <a:rPr xmlns:a="http://schemas.openxmlformats.org/drawingml/2006/main" sz="2400" i="1">
                          <a:solidFill>
                            <a:srgbClr val="000000"/>
                          </a:solidFill>
                          <a:latin typeface="Cambria Math" panose="02040503050406030204" pitchFamily="18" charset="0"/>
                        </a:rPr>
                        <m:t>1</m:t>
                      </m:r>
                    </m:sub>
                  </m:sSub>
                  <m:sSup>
                    <m:e>
                      <m:r>
                        <a:rPr xmlns:a="http://schemas.openxmlformats.org/drawingml/2006/main" sz="2400" i="1">
                          <a:solidFill>
                            <a:srgbClr val="000000"/>
                          </a:solidFill>
                          <a:latin typeface="Cambria Math" panose="02040503050406030204" pitchFamily="18" charset="0"/>
                        </a:rPr>
                        <m:t>)</m:t>
                      </m:r>
                    </m:e>
                    <m:sup>
                      <m:r>
                        <a:rPr xmlns:a="http://schemas.openxmlformats.org/drawingml/2006/main" sz="2400" i="1">
                          <a:solidFill>
                            <a:srgbClr val="000000"/>
                          </a:solidFill>
                          <a:latin typeface="Cambria Math" panose="02040503050406030204" pitchFamily="18" charset="0"/>
                        </a:rPr>
                        <m:t>2</m:t>
                      </m:r>
                    </m:sup>
                  </m:sSup>
                </m:oMath>
              </m:oMathPara>
            </a14:m>
            <a:endParaRPr sz="2000">
              <a:latin typeface="Comic Sans MS"/>
              <a:ea typeface="Comic Sans MS"/>
              <a:cs typeface="Comic Sans MS"/>
              <a:sym typeface="Comic Sans MS"/>
            </a:endParaRPr>
          </a:p>
          <a:p>
            <a:pPr lvl="1" marL="885825" indent="-428625">
              <a:lnSpc>
                <a:spcPct val="100000"/>
              </a:lnSpc>
              <a:buFontTx/>
              <a:buAutoNum type="arabicPeriod" startAt="1"/>
              <a:defRPr sz="2400">
                <a:latin typeface="Cambria Math"/>
                <a:ea typeface="Cambria Math"/>
                <a:cs typeface="Cambria Math"/>
                <a:sym typeface="Cambria Math"/>
              </a:defRPr>
            </a:pPr>
            <a14:m>
              <m:oMathPara>
                <m:oMathParaPr>
                  <m:jc m:val="left"/>
                </m:oMathParaPr>
                <m:oMath>
                  <m:r>
                    <a:rPr xmlns:a="http://schemas.openxmlformats.org/drawingml/2006/main" sz="2400" i="1">
                      <a:solidFill>
                        <a:srgbClr val="000000"/>
                      </a:solidFill>
                      <a:latin typeface="Cambria Math" panose="02040503050406030204" pitchFamily="18" charset="0"/>
                    </a:rPr>
                    <m:t>𝑓</m:t>
                  </m:r>
                  <m:r>
                    <a:rPr xmlns:a="http://schemas.openxmlformats.org/drawingml/2006/main" sz="2400" i="1">
                      <a:solidFill>
                        <a:srgbClr val="000000"/>
                      </a:solidFill>
                      <a:latin typeface="Cambria Math" panose="02040503050406030204" pitchFamily="18" charset="0"/>
                    </a:rPr>
                    <m:t>6</m:t>
                  </m:r>
                  <m:r>
                    <a:rPr xmlns:a="http://schemas.openxmlformats.org/drawingml/2006/main" sz="2400" i="1">
                      <a:solidFill>
                        <a:srgbClr val="000000"/>
                      </a:solidFill>
                      <a:latin typeface="Cambria Math" panose="02040503050406030204" pitchFamily="18" charset="0"/>
                    </a:rPr>
                    <m:t>(</m:t>
                  </m:r>
                  <m:sSub>
                    <m:e>
                      <m:r>
                        <a:rPr xmlns:a="http://schemas.openxmlformats.org/drawingml/2006/main" sz="2400" i="1">
                          <a:solidFill>
                            <a:srgbClr val="000000"/>
                          </a:solidFill>
                          <a:latin typeface="Cambria Math" panose="02040503050406030204" pitchFamily="18" charset="0"/>
                        </a:rPr>
                        <m:t>𝑥</m:t>
                      </m:r>
                    </m:e>
                    <m:sub>
                      <m:r>
                        <a:rPr xmlns:a="http://schemas.openxmlformats.org/drawingml/2006/main" sz="2400" i="1">
                          <a:solidFill>
                            <a:srgbClr val="000000"/>
                          </a:solidFill>
                          <a:latin typeface="Cambria Math" panose="02040503050406030204" pitchFamily="18" charset="0"/>
                        </a:rPr>
                        <m:t>1</m:t>
                      </m:r>
                    </m:sub>
                  </m:sSub>
                  <m:r>
                    <a:rPr xmlns:a="http://schemas.openxmlformats.org/drawingml/2006/main" sz="2400" i="1">
                      <a:solidFill>
                        <a:srgbClr val="000000"/>
                      </a:solidFill>
                      <a:latin typeface="Cambria Math" panose="02040503050406030204" pitchFamily="18" charset="0"/>
                    </a:rPr>
                    <m:t>,</m:t>
                  </m:r>
                  <m:sSub>
                    <m:e>
                      <m:r>
                        <a:rPr xmlns:a="http://schemas.openxmlformats.org/drawingml/2006/main" sz="2400" i="1">
                          <a:solidFill>
                            <a:srgbClr val="000000"/>
                          </a:solidFill>
                          <a:latin typeface="Cambria Math" panose="02040503050406030204" pitchFamily="18" charset="0"/>
                        </a:rPr>
                        <m:t>𝑥</m:t>
                      </m:r>
                    </m:e>
                    <m:sub>
                      <m:r>
                        <a:rPr xmlns:a="http://schemas.openxmlformats.org/drawingml/2006/main" sz="2400" i="1">
                          <a:solidFill>
                            <a:srgbClr val="000000"/>
                          </a:solidFill>
                          <a:latin typeface="Cambria Math" panose="02040503050406030204" pitchFamily="18" charset="0"/>
                        </a:rPr>
                        <m:t>2</m:t>
                      </m:r>
                    </m:sub>
                  </m:sSub>
                  <m:r>
                    <a:rPr xmlns:a="http://schemas.openxmlformats.org/drawingml/2006/main" sz="2400" i="1">
                      <a:solidFill>
                        <a:srgbClr val="000000"/>
                      </a:solidFill>
                      <a:latin typeface="Cambria Math" panose="02040503050406030204" pitchFamily="18" charset="0"/>
                    </a:rPr>
                    <m:t>)</m:t>
                  </m:r>
                  <m:r>
                    <a:rPr xmlns:a="http://schemas.openxmlformats.org/drawingml/2006/main" sz="2400" i="1">
                      <a:solidFill>
                        <a:srgbClr val="000000"/>
                      </a:solidFill>
                      <a:latin typeface="Cambria Math" panose="02040503050406030204" pitchFamily="18" charset="0"/>
                    </a:rPr>
                    <m:t>=</m:t>
                  </m:r>
                  <m:r>
                    <a:rPr xmlns:a="http://schemas.openxmlformats.org/drawingml/2006/main" sz="2400" i="1">
                      <a:solidFill>
                        <a:srgbClr val="000000"/>
                      </a:solidFill>
                      <a:latin typeface="Cambria Math" panose="02040503050406030204" pitchFamily="18" charset="0"/>
                    </a:rPr>
                    <m:t>100</m:t>
                  </m:r>
                  <m:r>
                    <a:rPr xmlns:a="http://schemas.openxmlformats.org/drawingml/2006/main" sz="2400" i="1">
                      <a:solidFill>
                        <a:srgbClr val="000000"/>
                      </a:solidFill>
                      <a:latin typeface="Cambria Math" panose="02040503050406030204" pitchFamily="18" charset="0"/>
                    </a:rPr>
                    <m:t>(</m:t>
                  </m:r>
                  <m:r>
                    <a:rPr xmlns:a="http://schemas.openxmlformats.org/drawingml/2006/main" sz="2400" i="1">
                      <a:solidFill>
                        <a:srgbClr val="000000"/>
                      </a:solidFill>
                      <a:latin typeface="Cambria Math" panose="02040503050406030204" pitchFamily="18" charset="0"/>
                    </a:rPr>
                    <m:t>2</m:t>
                  </m:r>
                  <m:r>
                    <a:rPr xmlns:a="http://schemas.openxmlformats.org/drawingml/2006/main" sz="2400" i="1">
                      <a:solidFill>
                        <a:srgbClr val="000000"/>
                      </a:solidFill>
                      <a:latin typeface="Cambria Math" panose="02040503050406030204" pitchFamily="18" charset="0"/>
                    </a:rPr>
                    <m:t>+</m:t>
                  </m:r>
                  <m:sSubSup>
                    <m:e>
                      <m:r>
                        <a:rPr xmlns:a="http://schemas.openxmlformats.org/drawingml/2006/main" sz="2400" i="1">
                          <a:solidFill>
                            <a:srgbClr val="000000"/>
                          </a:solidFill>
                          <a:latin typeface="Cambria Math" panose="02040503050406030204" pitchFamily="18" charset="0"/>
                        </a:rPr>
                        <m:t>𝑥</m:t>
                      </m:r>
                    </m:e>
                    <m:sub>
                      <m:r>
                        <a:rPr xmlns:a="http://schemas.openxmlformats.org/drawingml/2006/main" sz="2400" i="1">
                          <a:solidFill>
                            <a:srgbClr val="000000"/>
                          </a:solidFill>
                          <a:latin typeface="Cambria Math" panose="02040503050406030204" pitchFamily="18" charset="0"/>
                        </a:rPr>
                        <m:t>2</m:t>
                      </m:r>
                    </m:sub>
                    <m:sup>
                      <m:r>
                        <a:rPr xmlns:a="http://schemas.openxmlformats.org/drawingml/2006/main" sz="2400" i="1">
                          <a:solidFill>
                            <a:srgbClr val="000000"/>
                          </a:solidFill>
                          <a:latin typeface="Cambria Math" panose="02040503050406030204" pitchFamily="18" charset="0"/>
                        </a:rPr>
                        <m:t>2</m:t>
                      </m:r>
                    </m:sup>
                  </m:sSubSup>
                  <m:r>
                    <a:rPr xmlns:a="http://schemas.openxmlformats.org/drawingml/2006/main" sz="2400" i="1">
                      <a:solidFill>
                        <a:srgbClr val="000000"/>
                      </a:solidFill>
                      <a:latin typeface="Cambria Math" panose="02040503050406030204" pitchFamily="18" charset="0"/>
                    </a:rPr>
                    <m:t>−</m:t>
                  </m:r>
                  <m:sSubSup>
                    <m:e>
                      <m:r>
                        <a:rPr xmlns:a="http://schemas.openxmlformats.org/drawingml/2006/main" sz="2400" i="1">
                          <a:solidFill>
                            <a:srgbClr val="000000"/>
                          </a:solidFill>
                          <a:latin typeface="Cambria Math" panose="02040503050406030204" pitchFamily="18" charset="0"/>
                        </a:rPr>
                        <m:t>𝑥</m:t>
                      </m:r>
                    </m:e>
                    <m:sub>
                      <m:r>
                        <a:rPr xmlns:a="http://schemas.openxmlformats.org/drawingml/2006/main" sz="2400" i="1">
                          <a:solidFill>
                            <a:srgbClr val="000000"/>
                          </a:solidFill>
                          <a:latin typeface="Cambria Math" panose="02040503050406030204" pitchFamily="18" charset="0"/>
                        </a:rPr>
                        <m:t>1</m:t>
                      </m:r>
                    </m:sub>
                    <m:sup>
                      <m:r>
                        <a:rPr xmlns:a="http://schemas.openxmlformats.org/drawingml/2006/main" sz="2400" i="1">
                          <a:solidFill>
                            <a:srgbClr val="000000"/>
                          </a:solidFill>
                          <a:latin typeface="Cambria Math" panose="02040503050406030204" pitchFamily="18" charset="0"/>
                        </a:rPr>
                        <m:t>3</m:t>
                      </m:r>
                    </m:sup>
                  </m:sSubSup>
                  <m:sSup>
                    <m:e>
                      <m:r>
                        <a:rPr xmlns:a="http://schemas.openxmlformats.org/drawingml/2006/main" sz="2400" i="1">
                          <a:solidFill>
                            <a:srgbClr val="000000"/>
                          </a:solidFill>
                          <a:latin typeface="Cambria Math" panose="02040503050406030204" pitchFamily="18" charset="0"/>
                        </a:rPr>
                        <m:t>)</m:t>
                      </m:r>
                    </m:e>
                    <m:sup>
                      <m:r>
                        <a:rPr xmlns:a="http://schemas.openxmlformats.org/drawingml/2006/main" sz="2400" i="1">
                          <a:solidFill>
                            <a:srgbClr val="000000"/>
                          </a:solidFill>
                          <a:latin typeface="Cambria Math" panose="02040503050406030204" pitchFamily="18" charset="0"/>
                        </a:rPr>
                        <m:t>2</m:t>
                      </m:r>
                    </m:sup>
                  </m:sSup>
                  <m:r>
                    <a:rPr xmlns:a="http://schemas.openxmlformats.org/drawingml/2006/main" sz="2400" i="1">
                      <a:solidFill>
                        <a:srgbClr val="000000"/>
                      </a:solidFill>
                      <a:latin typeface="Cambria Math" panose="02040503050406030204" pitchFamily="18" charset="0"/>
                    </a:rPr>
                    <m:t>+</m:t>
                  </m:r>
                  <m:r>
                    <a:rPr xmlns:a="http://schemas.openxmlformats.org/drawingml/2006/main" sz="2400" i="1">
                      <a:solidFill>
                        <a:srgbClr val="000000"/>
                      </a:solidFill>
                      <a:latin typeface="Cambria Math" panose="02040503050406030204" pitchFamily="18" charset="0"/>
                    </a:rPr>
                    <m:t>(</m:t>
                  </m:r>
                  <m:r>
                    <a:rPr xmlns:a="http://schemas.openxmlformats.org/drawingml/2006/main" sz="2400" i="1">
                      <a:solidFill>
                        <a:srgbClr val="000000"/>
                      </a:solidFill>
                      <a:latin typeface="Cambria Math" panose="02040503050406030204" pitchFamily="18" charset="0"/>
                    </a:rPr>
                    <m:t>5</m:t>
                  </m:r>
                  <m:r>
                    <a:rPr xmlns:a="http://schemas.openxmlformats.org/drawingml/2006/main" sz="2400" i="1">
                      <a:solidFill>
                        <a:srgbClr val="000000"/>
                      </a:solidFill>
                      <a:latin typeface="Cambria Math" panose="02040503050406030204" pitchFamily="18" charset="0"/>
                    </a:rPr>
                    <m:t>+</m:t>
                  </m:r>
                  <m:sSub>
                    <m:e>
                      <m:r>
                        <a:rPr xmlns:a="http://schemas.openxmlformats.org/drawingml/2006/main" sz="2400" i="1">
                          <a:solidFill>
                            <a:srgbClr val="000000"/>
                          </a:solidFill>
                          <a:latin typeface="Cambria Math" panose="02040503050406030204" pitchFamily="18" charset="0"/>
                        </a:rPr>
                        <m:t>𝑥</m:t>
                      </m:r>
                    </m:e>
                    <m:sub>
                      <m:r>
                        <a:rPr xmlns:a="http://schemas.openxmlformats.org/drawingml/2006/main" sz="2400" i="1">
                          <a:solidFill>
                            <a:srgbClr val="000000"/>
                          </a:solidFill>
                          <a:latin typeface="Cambria Math" panose="02040503050406030204" pitchFamily="18" charset="0"/>
                        </a:rPr>
                        <m:t>2</m:t>
                      </m:r>
                    </m:sub>
                  </m:sSub>
                  <m:r>
                    <a:rPr xmlns:a="http://schemas.openxmlformats.org/drawingml/2006/main" sz="2400" i="1">
                      <a:solidFill>
                        <a:srgbClr val="000000"/>
                      </a:solidFill>
                      <a:latin typeface="Cambria Math" panose="02040503050406030204" pitchFamily="18" charset="0"/>
                    </a:rPr>
                    <m:t>−</m:t>
                  </m:r>
                  <m:sSub>
                    <m:e>
                      <m:r>
                        <a:rPr xmlns:a="http://schemas.openxmlformats.org/drawingml/2006/main" sz="2400" i="1">
                          <a:solidFill>
                            <a:srgbClr val="000000"/>
                          </a:solidFill>
                          <a:latin typeface="Cambria Math" panose="02040503050406030204" pitchFamily="18" charset="0"/>
                        </a:rPr>
                        <m:t>𝑥</m:t>
                      </m:r>
                    </m:e>
                    <m:sub>
                      <m:r>
                        <a:rPr xmlns:a="http://schemas.openxmlformats.org/drawingml/2006/main" sz="2400" i="1">
                          <a:solidFill>
                            <a:srgbClr val="000000"/>
                          </a:solidFill>
                          <a:latin typeface="Cambria Math" panose="02040503050406030204" pitchFamily="18" charset="0"/>
                        </a:rPr>
                        <m:t>1</m:t>
                      </m:r>
                    </m:sub>
                  </m:sSub>
                  <m:sSup>
                    <m:e>
                      <m:r>
                        <a:rPr xmlns:a="http://schemas.openxmlformats.org/drawingml/2006/main" sz="2400" i="1">
                          <a:solidFill>
                            <a:srgbClr val="000000"/>
                          </a:solidFill>
                          <a:latin typeface="Cambria Math" panose="02040503050406030204" pitchFamily="18" charset="0"/>
                        </a:rPr>
                        <m:t>)</m:t>
                      </m:r>
                    </m:e>
                    <m:sup>
                      <m:r>
                        <a:rPr xmlns:a="http://schemas.openxmlformats.org/drawingml/2006/main" sz="2400" i="1">
                          <a:solidFill>
                            <a:srgbClr val="000000"/>
                          </a:solidFill>
                          <a:latin typeface="Cambria Math" panose="02040503050406030204" pitchFamily="18" charset="0"/>
                        </a:rPr>
                        <m:t>2</m:t>
                      </m:r>
                    </m:sup>
                  </m:sSup>
                </m:oMath>
              </m:oMathPara>
            </a14:m>
            <a:endParaRPr sz="2000"/>
          </a:p>
        </p:txBody>
      </p:sp>
      <p:sp>
        <p:nvSpPr>
          <p:cNvPr id="149" name="Date Placeholder 6"/>
          <p:cNvSpPr txBox="1"/>
          <p:nvPr/>
        </p:nvSpPr>
        <p:spPr>
          <a:xfrm>
            <a:off x="883919" y="6391594"/>
            <a:ext cx="2651762" cy="294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b="1" sz="1200">
                <a:solidFill>
                  <a:srgbClr val="888888"/>
                </a:solidFill>
                <a:latin typeface="Comic Sans MS"/>
                <a:ea typeface="Comic Sans MS"/>
                <a:cs typeface="Comic Sans MS"/>
                <a:sym typeface="Comic Sans MS"/>
              </a:defRPr>
            </a:lvl1pPr>
          </a:lstStyle>
          <a:p>
            <a:pPr/>
            <a:r>
              <a:t>16-04-2021</a:t>
            </a:r>
          </a:p>
        </p:txBody>
      </p:sp>
      <p:sp>
        <p:nvSpPr>
          <p:cNvPr id="150" name="Slide Number Placeholder 8"/>
          <p:cNvSpPr txBox="1"/>
          <p:nvPr>
            <p:ph type="sldNum" sz="quarter" idx="4294967295"/>
          </p:nvPr>
        </p:nvSpPr>
        <p:spPr>
          <a:xfrm>
            <a:off x="11156644" y="6391594"/>
            <a:ext cx="197156" cy="294639"/>
          </a:xfrm>
          <a:prstGeom prst="rect">
            <a:avLst/>
          </a:prstGeom>
          <a:extLst>
            <a:ext uri="{C572A759-6A51-4108-AA02-DFA0A04FC94B}">
              <ma14:wrappingTextBoxFlag xmlns:ma14="http://schemas.microsoft.com/office/mac/drawingml/2011/main" val="1"/>
            </a:ext>
          </a:extLst>
        </p:spPr>
        <p:txBody>
          <a:bodyPr/>
          <a:lstStyle>
            <a:lvl1pPr>
              <a:defRPr b="1">
                <a:latin typeface="Comic Sans MS"/>
                <a:ea typeface="Comic Sans MS"/>
                <a:cs typeface="Comic Sans MS"/>
                <a:sym typeface="Comic Sans MS"/>
              </a:defRPr>
            </a:lvl1p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Slide Number"/>
          <p:cNvSpPr txBox="1"/>
          <p:nvPr>
            <p:ph type="sldNum" sz="quarter" idx="4294967295"/>
          </p:nvPr>
        </p:nvSpPr>
        <p:spPr>
          <a:xfrm>
            <a:off x="11156644" y="6391593"/>
            <a:ext cx="197156" cy="294639"/>
          </a:xfrm>
          <a:prstGeom prst="rect">
            <a:avLst/>
          </a:prstGeom>
          <a:extLst>
            <a:ext uri="{C572A759-6A51-4108-AA02-DFA0A04FC94B}">
              <ma14:wrappingTextBoxFlag xmlns:ma14="http://schemas.microsoft.com/office/mac/drawingml/2011/main" val="1"/>
            </a:ext>
          </a:extLst>
        </p:spPr>
        <p:txBody>
          <a:bodyPr/>
          <a:lstStyle>
            <a:lvl1pPr>
              <a:defRPr b="1">
                <a:latin typeface="Comic Sans MS"/>
                <a:ea typeface="Comic Sans MS"/>
                <a:cs typeface="Comic Sans MS"/>
                <a:sym typeface="Comic Sans MS"/>
              </a:defRPr>
            </a:lvl1pPr>
          </a:lstStyle>
          <a:p>
            <a:pPr/>
            <a:fld id="{86CB4B4D-7CA3-9044-876B-883B54F8677D}" type="slidenum"/>
          </a:p>
        </p:txBody>
      </p:sp>
      <p:graphicFrame>
        <p:nvGraphicFramePr>
          <p:cNvPr id="153" name="Table 4"/>
          <p:cNvGraphicFramePr/>
          <p:nvPr/>
        </p:nvGraphicFramePr>
        <p:xfrm>
          <a:off x="2163609" y="1899111"/>
          <a:ext cx="7116141" cy="3053428"/>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371471"/>
                <a:gridCol w="2372334"/>
                <a:gridCol w="2372334"/>
              </a:tblGrid>
              <a:tr h="637887">
                <a:tc>
                  <a:txBody>
                    <a:bodyPr/>
                    <a:lstStyle/>
                    <a:p>
                      <a:pPr algn="l">
                        <a:defRPr b="0" sz="1800">
                          <a:solidFill>
                            <a:srgbClr val="000000"/>
                          </a:solidFill>
                        </a:defRPr>
                      </a:pPr>
                      <a:r>
                        <a:rPr b="1">
                          <a:solidFill>
                            <a:srgbClr val="FFFFFF"/>
                          </a:solidFill>
                        </a:rPr>
                        <a:t>Function</a:t>
                      </a:r>
                    </a:p>
                  </a:txBody>
                  <a:tcPr marL="45720" marR="45720" marT="45720" marB="45720" anchor="t" anchorCtr="0" horzOverflow="overflow"/>
                </a:tc>
                <a:tc>
                  <a:txBody>
                    <a:bodyPr/>
                    <a:lstStyle/>
                    <a:p>
                      <a:pPr algn="l">
                        <a:defRPr b="0" sz="1800">
                          <a:solidFill>
                            <a:srgbClr val="000000"/>
                          </a:solidFill>
                        </a:defRPr>
                      </a:pPr>
                      <a:r>
                        <a:rPr b="1">
                          <a:solidFill>
                            <a:srgbClr val="FFFFFF"/>
                          </a:solidFill>
                        </a:rPr>
                        <a:t>Hooke Jeeves</a:t>
                      </a:r>
                    </a:p>
                  </a:txBody>
                  <a:tcPr marL="45720" marR="45720" marT="45720" marB="45720" anchor="t" anchorCtr="0" horzOverflow="overflow"/>
                </a:tc>
                <a:tc>
                  <a:txBody>
                    <a:bodyPr/>
                    <a:lstStyle/>
                    <a:p>
                      <a:pPr algn="l">
                        <a:defRPr b="0" sz="1800">
                          <a:solidFill>
                            <a:srgbClr val="000000"/>
                          </a:solidFill>
                        </a:defRPr>
                      </a:pPr>
                      <a:r>
                        <a:rPr b="1">
                          <a:solidFill>
                            <a:srgbClr val="FFFFFF"/>
                          </a:solidFill>
                        </a:rPr>
                        <a:t>Modified Hooke Jeeves</a:t>
                      </a:r>
                    </a:p>
                  </a:txBody>
                  <a:tcPr marL="45720" marR="45720" marT="45720" marB="45720" anchor="t" anchorCtr="0" horzOverflow="overflow"/>
                </a:tc>
              </a:tr>
              <a:tr h="402590">
                <a:tc>
                  <a:txBody>
                    <a:bodyPr/>
                    <a:lstStyle/>
                    <a:p>
                      <a:pPr algn="l">
                        <a:defRPr sz="1800"/>
                      </a:pPr>
                      <a:r>
                        <a:rPr>
                          <a:latin typeface="Cambria Math"/>
                          <a:ea typeface="Cambria Math"/>
                          <a:cs typeface="Cambria Math"/>
                          <a:sym typeface="Cambria Math"/>
                        </a:rPr>
                        <a:t>f1</a:t>
                      </a:r>
                    </a:p>
                  </a:txBody>
                  <a:tcPr marL="45720" marR="45720" marT="45720" marB="45720" anchor="t" anchorCtr="0" horzOverflow="overflow"/>
                </a:tc>
                <a:tc>
                  <a:txBody>
                    <a:bodyPr/>
                    <a:lstStyle/>
                    <a:p>
                      <a:pPr algn="l">
                        <a:defRPr sz="1800"/>
                      </a:pPr>
                      <a:r>
                        <a:t>22</a:t>
                      </a:r>
                    </a:p>
                  </a:txBody>
                  <a:tcPr marL="45720" marR="45720" marT="45720" marB="45720" anchor="t" anchorCtr="0" horzOverflow="overflow"/>
                </a:tc>
                <a:tc>
                  <a:txBody>
                    <a:bodyPr/>
                    <a:lstStyle/>
                    <a:p>
                      <a:pPr algn="l">
                        <a:defRPr sz="1800"/>
                      </a:pPr>
                      <a:r>
                        <a:t>22</a:t>
                      </a:r>
                    </a:p>
                  </a:txBody>
                  <a:tcPr marL="45720" marR="45720" marT="45720" marB="45720" anchor="t" anchorCtr="0" horzOverflow="overflow"/>
                </a:tc>
              </a:tr>
              <a:tr h="402590">
                <a:tc>
                  <a:txBody>
                    <a:bodyPr/>
                    <a:lstStyle/>
                    <a:p>
                      <a:pPr algn="l">
                        <a:defRPr sz="1800"/>
                      </a:pPr>
                      <a:r>
                        <a:rPr>
                          <a:latin typeface="Cambria Math"/>
                          <a:ea typeface="Cambria Math"/>
                          <a:cs typeface="Cambria Math"/>
                          <a:sym typeface="Cambria Math"/>
                        </a:rPr>
                        <a:t>f2</a:t>
                      </a:r>
                    </a:p>
                  </a:txBody>
                  <a:tcPr marL="45720" marR="45720" marT="45720" marB="45720" anchor="t" anchorCtr="0" horzOverflow="overflow"/>
                </a:tc>
                <a:tc>
                  <a:txBody>
                    <a:bodyPr/>
                    <a:lstStyle/>
                    <a:p>
                      <a:pPr algn="l">
                        <a:defRPr sz="1800"/>
                      </a:pPr>
                      <a:r>
                        <a:t>30</a:t>
                      </a:r>
                    </a:p>
                  </a:txBody>
                  <a:tcPr marL="45720" marR="45720" marT="45720" marB="45720" anchor="t" anchorCtr="0" horzOverflow="overflow"/>
                </a:tc>
                <a:tc>
                  <a:txBody>
                    <a:bodyPr/>
                    <a:lstStyle/>
                    <a:p>
                      <a:pPr algn="l">
                        <a:defRPr sz="1800"/>
                      </a:pPr>
                      <a:r>
                        <a:t>30</a:t>
                      </a:r>
                    </a:p>
                  </a:txBody>
                  <a:tcPr marL="45720" marR="45720" marT="45720" marB="45720" anchor="t" anchorCtr="0" horzOverflow="overflow"/>
                </a:tc>
              </a:tr>
              <a:tr h="402590">
                <a:tc>
                  <a:txBody>
                    <a:bodyPr/>
                    <a:lstStyle/>
                    <a:p>
                      <a:pPr algn="l">
                        <a:defRPr sz="1800"/>
                      </a:pPr>
                      <a:r>
                        <a:rPr>
                          <a:latin typeface="Cambria Math"/>
                          <a:ea typeface="Cambria Math"/>
                          <a:cs typeface="Cambria Math"/>
                          <a:sym typeface="Cambria Math"/>
                        </a:rPr>
                        <a:t>f3</a:t>
                      </a:r>
                    </a:p>
                  </a:txBody>
                  <a:tcPr marL="45720" marR="45720" marT="45720" marB="45720" anchor="t" anchorCtr="0" horzOverflow="overflow"/>
                </a:tc>
                <a:tc>
                  <a:txBody>
                    <a:bodyPr/>
                    <a:lstStyle/>
                    <a:p>
                      <a:pPr algn="l">
                        <a:defRPr sz="1800"/>
                      </a:pPr>
                      <a:r>
                        <a:t>22</a:t>
                      </a:r>
                    </a:p>
                  </a:txBody>
                  <a:tcPr marL="45720" marR="45720" marT="45720" marB="45720" anchor="t" anchorCtr="0" horzOverflow="overflow"/>
                </a:tc>
                <a:tc>
                  <a:txBody>
                    <a:bodyPr/>
                    <a:lstStyle/>
                    <a:p>
                      <a:pPr algn="l">
                        <a:defRPr sz="1800"/>
                      </a:pPr>
                      <a:r>
                        <a:t>22</a:t>
                      </a:r>
                    </a:p>
                  </a:txBody>
                  <a:tcPr marL="45720" marR="45720" marT="45720" marB="45720" anchor="t" anchorCtr="0" horzOverflow="overflow"/>
                </a:tc>
              </a:tr>
              <a:tr h="402590">
                <a:tc>
                  <a:txBody>
                    <a:bodyPr/>
                    <a:lstStyle/>
                    <a:p>
                      <a:pPr algn="l">
                        <a:defRPr sz="1800"/>
                      </a:pPr>
                      <a:r>
                        <a:rPr>
                          <a:latin typeface="Cambria Math"/>
                          <a:ea typeface="Cambria Math"/>
                          <a:cs typeface="Cambria Math"/>
                          <a:sym typeface="Cambria Math"/>
                        </a:rPr>
                        <a:t>f4</a:t>
                      </a:r>
                    </a:p>
                  </a:txBody>
                  <a:tcPr marL="45720" marR="45720" marT="45720" marB="45720" anchor="t" anchorCtr="0" horzOverflow="overflow"/>
                </a:tc>
                <a:tc>
                  <a:txBody>
                    <a:bodyPr/>
                    <a:lstStyle/>
                    <a:p>
                      <a:pPr algn="l">
                        <a:defRPr sz="1800"/>
                      </a:pPr>
                      <a:r>
                        <a:t>3587</a:t>
                      </a:r>
                    </a:p>
                  </a:txBody>
                  <a:tcPr marL="45720" marR="45720" marT="45720" marB="45720" anchor="t" anchorCtr="0" horzOverflow="overflow"/>
                </a:tc>
                <a:tc>
                  <a:txBody>
                    <a:bodyPr/>
                    <a:lstStyle/>
                    <a:p>
                      <a:pPr algn="l">
                        <a:defRPr sz="1800"/>
                      </a:pPr>
                      <a:r>
                        <a:t>3156</a:t>
                      </a:r>
                    </a:p>
                  </a:txBody>
                  <a:tcPr marL="45720" marR="45720" marT="45720" marB="45720" anchor="t" anchorCtr="0" horzOverflow="overflow"/>
                </a:tc>
              </a:tr>
              <a:tr h="402590">
                <a:tc>
                  <a:txBody>
                    <a:bodyPr/>
                    <a:lstStyle/>
                    <a:p>
                      <a:pPr algn="l">
                        <a:defRPr sz="1800"/>
                      </a:pPr>
                      <a:r>
                        <a:rPr>
                          <a:latin typeface="Cambria Math"/>
                          <a:ea typeface="Cambria Math"/>
                          <a:cs typeface="Cambria Math"/>
                          <a:sym typeface="Cambria Math"/>
                        </a:rPr>
                        <a:t>f5</a:t>
                      </a:r>
                    </a:p>
                  </a:txBody>
                  <a:tcPr marL="45720" marR="45720" marT="45720" marB="45720" anchor="t" anchorCtr="0" horzOverflow="overflow"/>
                </a:tc>
                <a:tc>
                  <a:txBody>
                    <a:bodyPr/>
                    <a:lstStyle/>
                    <a:p>
                      <a:pPr algn="l">
                        <a:defRPr sz="1800"/>
                      </a:pPr>
                      <a:r>
                        <a:t>42641</a:t>
                      </a:r>
                    </a:p>
                  </a:txBody>
                  <a:tcPr marL="45720" marR="45720" marT="45720" marB="45720" anchor="t" anchorCtr="0" horzOverflow="overflow"/>
                </a:tc>
                <a:tc>
                  <a:txBody>
                    <a:bodyPr/>
                    <a:lstStyle/>
                    <a:p>
                      <a:pPr algn="l">
                        <a:defRPr sz="1800"/>
                      </a:pPr>
                      <a:r>
                        <a:t>14818</a:t>
                      </a:r>
                    </a:p>
                  </a:txBody>
                  <a:tcPr marL="45720" marR="45720" marT="45720" marB="45720" anchor="t" anchorCtr="0" horzOverflow="overflow"/>
                </a:tc>
              </a:tr>
              <a:tr h="402590">
                <a:tc>
                  <a:txBody>
                    <a:bodyPr/>
                    <a:lstStyle/>
                    <a:p>
                      <a:pPr algn="l">
                        <a:defRPr sz="1800"/>
                      </a:pPr>
                      <a:r>
                        <a:rPr>
                          <a:latin typeface="Cambria Math"/>
                          <a:ea typeface="Cambria Math"/>
                          <a:cs typeface="Cambria Math"/>
                          <a:sym typeface="Cambria Math"/>
                        </a:rPr>
                        <a:t>f6</a:t>
                      </a:r>
                    </a:p>
                  </a:txBody>
                  <a:tcPr marL="45720" marR="45720" marT="45720" marB="45720" anchor="t" anchorCtr="0" horzOverflow="overflow"/>
                </a:tc>
                <a:tc>
                  <a:txBody>
                    <a:bodyPr/>
                    <a:lstStyle/>
                    <a:p>
                      <a:pPr algn="l">
                        <a:defRPr sz="1800"/>
                      </a:pPr>
                      <a:r>
                        <a:t>10271</a:t>
                      </a:r>
                    </a:p>
                  </a:txBody>
                  <a:tcPr marL="45720" marR="45720" marT="45720" marB="45720" anchor="t" anchorCtr="0" horzOverflow="overflow"/>
                </a:tc>
                <a:tc>
                  <a:txBody>
                    <a:bodyPr/>
                    <a:lstStyle/>
                    <a:p>
                      <a:pPr algn="l">
                        <a:defRPr sz="1800"/>
                      </a:pPr>
                      <a:r>
                        <a:t>7634</a:t>
                      </a:r>
                    </a:p>
                  </a:txBody>
                  <a:tcPr marL="45720" marR="45720" marT="45720" marB="45720" anchor="t" anchorCtr="0" horzOverflow="overflow"/>
                </a:tc>
              </a:tr>
            </a:tbl>
          </a:graphicData>
        </a:graphic>
      </p:graphicFrame>
      <p:sp>
        <p:nvSpPr>
          <p:cNvPr id="154" name="For simple problem HJ and MHJ both give same performances.…"/>
          <p:cNvSpPr txBox="1"/>
          <p:nvPr>
            <p:ph type="body" sz="quarter" idx="4294967295"/>
          </p:nvPr>
        </p:nvSpPr>
        <p:spPr>
          <a:xfrm>
            <a:off x="609600" y="5180005"/>
            <a:ext cx="10972800" cy="1113683"/>
          </a:xfrm>
          <a:prstGeom prst="rect">
            <a:avLst/>
          </a:prstGeom>
        </p:spPr>
        <p:txBody>
          <a:bodyPr/>
          <a:lstStyle/>
          <a:p>
            <a:pPr>
              <a:defRPr sz="2000">
                <a:latin typeface="Comic Sans MS"/>
                <a:ea typeface="Comic Sans MS"/>
                <a:cs typeface="Comic Sans MS"/>
                <a:sym typeface="Comic Sans MS"/>
              </a:defRPr>
            </a:pPr>
            <a:r>
              <a:t>For simple problem HJ and MHJ both give same performances.</a:t>
            </a:r>
          </a:p>
          <a:p>
            <a:pPr>
              <a:defRPr sz="2000">
                <a:latin typeface="Comic Sans MS"/>
                <a:ea typeface="Comic Sans MS"/>
                <a:cs typeface="Comic Sans MS"/>
                <a:sym typeface="Comic Sans MS"/>
              </a:defRPr>
            </a:pPr>
            <a:r>
              <a:t>For complex problem where number of iterations is high, MHJ converges faster than HJ.</a:t>
            </a:r>
          </a:p>
        </p:txBody>
      </p:sp>
      <p:sp>
        <p:nvSpPr>
          <p:cNvPr id="155" name="Number of iteration of different function for HV and MHV"/>
          <p:cNvSpPr txBox="1"/>
          <p:nvPr/>
        </p:nvSpPr>
        <p:spPr>
          <a:xfrm>
            <a:off x="585622" y="1230953"/>
            <a:ext cx="7503030"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marL="228600" indent="-228600">
              <a:lnSpc>
                <a:spcPct val="90000"/>
              </a:lnSpc>
              <a:spcBef>
                <a:spcPts val="1000"/>
              </a:spcBef>
              <a:buSzPct val="100000"/>
              <a:buFont typeface="Arial"/>
              <a:buChar char="•"/>
              <a:defRPr sz="2000">
                <a:latin typeface="Comic Sans MS"/>
                <a:ea typeface="Comic Sans MS"/>
                <a:cs typeface="Comic Sans MS"/>
                <a:sym typeface="Comic Sans MS"/>
              </a:defRPr>
            </a:lvl1pPr>
          </a:lstStyle>
          <a:p>
            <a:pPr/>
            <a:r>
              <a:t>Number of iterations of different function for HV and MHV</a:t>
            </a:r>
          </a:p>
        </p:txBody>
      </p:sp>
      <p:sp>
        <p:nvSpPr>
          <p:cNvPr id="156" name="Validity of Modification"/>
          <p:cNvSpPr txBox="1"/>
          <p:nvPr>
            <p:ph type="title" idx="4294967295"/>
          </p:nvPr>
        </p:nvSpPr>
        <p:spPr>
          <a:xfrm>
            <a:off x="-17177" y="-17888"/>
            <a:ext cx="12226354" cy="758454"/>
          </a:xfrm>
          <a:prstGeom prst="rect">
            <a:avLst/>
          </a:prstGeom>
          <a:solidFill>
            <a:srgbClr val="B4C7E7"/>
          </a:solidFill>
        </p:spPr>
        <p:txBody>
          <a:bodyPr/>
          <a:lstStyle>
            <a:lvl1pPr algn="ctr">
              <a:defRPr sz="3300">
                <a:latin typeface="Comic Sans MS"/>
                <a:ea typeface="Comic Sans MS"/>
                <a:cs typeface="Comic Sans MS"/>
                <a:sym typeface="Comic Sans MS"/>
              </a:defRPr>
            </a:lvl1pPr>
          </a:lstStyle>
          <a:p>
            <a:pPr/>
            <a:r>
              <a:t>Validity of Modification</a:t>
            </a:r>
          </a:p>
        </p:txBody>
      </p:sp>
      <p:sp>
        <p:nvSpPr>
          <p:cNvPr id="157" name="Footer Placeholder 5"/>
          <p:cNvSpPr txBox="1"/>
          <p:nvPr/>
        </p:nvSpPr>
        <p:spPr>
          <a:xfrm>
            <a:off x="4084320" y="6391593"/>
            <a:ext cx="4023360" cy="294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b="1" sz="1200">
                <a:solidFill>
                  <a:srgbClr val="888888"/>
                </a:solidFill>
                <a:latin typeface="Comic Sans MS"/>
                <a:ea typeface="Comic Sans MS"/>
                <a:cs typeface="Comic Sans MS"/>
                <a:sym typeface="Comic Sans MS"/>
              </a:defRPr>
            </a:lvl1pPr>
          </a:lstStyle>
          <a:p>
            <a:pPr/>
            <a:r>
              <a:t>Pattern Search Optimization</a:t>
            </a:r>
          </a:p>
        </p:txBody>
      </p:sp>
      <p:sp>
        <p:nvSpPr>
          <p:cNvPr id="158" name="Date Placeholder 6"/>
          <p:cNvSpPr txBox="1"/>
          <p:nvPr/>
        </p:nvSpPr>
        <p:spPr>
          <a:xfrm>
            <a:off x="883919" y="6391594"/>
            <a:ext cx="2651762" cy="294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b="1" sz="1200">
                <a:solidFill>
                  <a:srgbClr val="888888"/>
                </a:solidFill>
                <a:latin typeface="Comic Sans MS"/>
                <a:ea typeface="Comic Sans MS"/>
                <a:cs typeface="Comic Sans MS"/>
                <a:sym typeface="Comic Sans MS"/>
              </a:defRPr>
            </a:lvl1pPr>
          </a:lstStyle>
          <a:p>
            <a:pPr/>
            <a:r>
              <a:t>16-04-2021</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Slide Number"/>
          <p:cNvSpPr txBox="1"/>
          <p:nvPr>
            <p:ph type="sldNum" sz="quarter" idx="4294967295"/>
          </p:nvPr>
        </p:nvSpPr>
        <p:spPr>
          <a:xfrm>
            <a:off x="11156644" y="6391593"/>
            <a:ext cx="197156" cy="294639"/>
          </a:xfrm>
          <a:prstGeom prst="rect">
            <a:avLst/>
          </a:prstGeom>
          <a:extLst>
            <a:ext uri="{C572A759-6A51-4108-AA02-DFA0A04FC94B}">
              <ma14:wrappingTextBoxFlag xmlns:ma14="http://schemas.microsoft.com/office/mac/drawingml/2011/main" val="1"/>
            </a:ext>
          </a:extLst>
        </p:spPr>
        <p:txBody>
          <a:bodyPr/>
          <a:lstStyle>
            <a:lvl1pPr>
              <a:defRPr b="1">
                <a:latin typeface="Comic Sans MS"/>
                <a:ea typeface="Comic Sans MS"/>
                <a:cs typeface="Comic Sans MS"/>
                <a:sym typeface="Comic Sans MS"/>
              </a:defRPr>
            </a:lvl1pPr>
          </a:lstStyle>
          <a:p>
            <a:pPr/>
            <a:fld id="{86CB4B4D-7CA3-9044-876B-883B54F8677D}" type="slidenum"/>
          </a:p>
        </p:txBody>
      </p:sp>
      <p:graphicFrame>
        <p:nvGraphicFramePr>
          <p:cNvPr id="161" name="Table 4"/>
          <p:cNvGraphicFramePr/>
          <p:nvPr/>
        </p:nvGraphicFramePr>
        <p:xfrm>
          <a:off x="2072639" y="2658883"/>
          <a:ext cx="8020051" cy="2965937"/>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705412"/>
                <a:gridCol w="2657319"/>
                <a:gridCol w="2657319"/>
              </a:tblGrid>
              <a:tr h="761115">
                <a:tc>
                  <a:txBody>
                    <a:bodyPr/>
                    <a:lstStyle/>
                    <a:p>
                      <a:pPr algn="l">
                        <a:defRPr b="0" sz="1800">
                          <a:solidFill>
                            <a:srgbClr val="000000"/>
                          </a:solidFill>
                        </a:defRPr>
                      </a:pPr>
                      <a:r>
                        <a:rPr b="1">
                          <a:solidFill>
                            <a:srgbClr val="FFFFFF"/>
                          </a:solidFill>
                        </a:rPr>
                        <a:t>Method Name</a:t>
                      </a:r>
                    </a:p>
                  </a:txBody>
                  <a:tcPr marL="45720" marR="45720" marT="45720" marB="45720" anchor="t" anchorCtr="0" horzOverflow="overflow"/>
                </a:tc>
                <a:tc>
                  <a:txBody>
                    <a:bodyPr/>
                    <a:lstStyle/>
                    <a:p>
                      <a:pPr algn="l">
                        <a:defRPr b="0" sz="1800">
                          <a:solidFill>
                            <a:srgbClr val="000000"/>
                          </a:solidFill>
                        </a:defRPr>
                      </a:pPr>
                      <a:r>
                        <a:rPr b="1">
                          <a:solidFill>
                            <a:srgbClr val="FFFFFF"/>
                          </a:solidFill>
                        </a:rPr>
                        <a:t>Iterations</a:t>
                      </a:r>
                    </a:p>
                  </a:txBody>
                  <a:tcPr marL="45720" marR="45720" marT="45720" marB="45720" anchor="t" anchorCtr="0" horzOverflow="overflow"/>
                </a:tc>
                <a:tc>
                  <a:txBody>
                    <a:bodyPr/>
                    <a:lstStyle/>
                    <a:p>
                      <a:pPr algn="l">
                        <a:defRPr b="0" sz="1800">
                          <a:solidFill>
                            <a:srgbClr val="000000"/>
                          </a:solidFill>
                        </a:defRPr>
                      </a:pPr>
                      <a:r>
                        <a:rPr b="1">
                          <a:solidFill>
                            <a:srgbClr val="FFFFFF"/>
                          </a:solidFill>
                        </a:rPr>
                        <a:t>Time (second)</a:t>
                      </a:r>
                    </a:p>
                  </a:txBody>
                  <a:tcPr marL="45720" marR="45720" marT="45720" marB="45720" anchor="t" anchorCtr="0" horzOverflow="overflow"/>
                </a:tc>
              </a:tr>
              <a:tr h="510528">
                <a:tc>
                  <a:txBody>
                    <a:bodyPr/>
                    <a:lstStyle/>
                    <a:p>
                      <a:pPr algn="l">
                        <a:defRPr sz="1800"/>
                      </a:pPr>
                      <a:r>
                        <a:rPr>
                          <a:latin typeface="Cambria Math"/>
                          <a:ea typeface="Cambria Math"/>
                          <a:cs typeface="Cambria Math"/>
                          <a:sym typeface="Cambria Math"/>
                        </a:rPr>
                        <a:t>Hookes &amp; Jeeves</a:t>
                      </a:r>
                    </a:p>
                  </a:txBody>
                  <a:tcPr marL="45720" marR="45720" marT="45720" marB="45720" anchor="t" anchorCtr="0" horzOverflow="overflow"/>
                </a:tc>
                <a:tc>
                  <a:txBody>
                    <a:bodyPr/>
                    <a:lstStyle/>
                    <a:p>
                      <a:pPr algn="l">
                        <a:defRPr sz="1800"/>
                      </a:pPr>
                      <a:r>
                        <a:t>3587</a:t>
                      </a:r>
                    </a:p>
                  </a:txBody>
                  <a:tcPr marL="45720" marR="45720" marT="45720" marB="45720" anchor="t" anchorCtr="0" horzOverflow="overflow"/>
                </a:tc>
                <a:tc>
                  <a:txBody>
                    <a:bodyPr/>
                    <a:lstStyle/>
                    <a:p>
                      <a:pPr algn="l">
                        <a:defRPr sz="1800"/>
                      </a:pPr>
                      <a:r>
                        <a:t>1.5474</a:t>
                      </a:r>
                    </a:p>
                  </a:txBody>
                  <a:tcPr marL="45720" marR="45720" marT="45720" marB="45720" anchor="t" anchorCtr="0" horzOverflow="overflow"/>
                </a:tc>
              </a:tr>
              <a:tr h="396240">
                <a:tc>
                  <a:txBody>
                    <a:bodyPr/>
                    <a:lstStyle/>
                    <a:p>
                      <a:pPr algn="l">
                        <a:defRPr sz="1800"/>
                      </a:pPr>
                      <a:r>
                        <a:rPr>
                          <a:latin typeface="Cambria Math"/>
                          <a:ea typeface="Cambria Math"/>
                          <a:cs typeface="Cambria Math"/>
                          <a:sym typeface="Cambria Math"/>
                        </a:rPr>
                        <a:t>Modified Hookes &amp; Jeeves</a:t>
                      </a:r>
                    </a:p>
                  </a:txBody>
                  <a:tcPr marL="45720" marR="45720" marT="45720" marB="45720" anchor="t" anchorCtr="0" horzOverflow="overflow"/>
                </a:tc>
                <a:tc>
                  <a:txBody>
                    <a:bodyPr/>
                    <a:lstStyle/>
                    <a:p>
                      <a:pPr algn="l">
                        <a:defRPr sz="1800"/>
                      </a:pPr>
                      <a:r>
                        <a:t>3</a:t>
                      </a:r>
                      <a:r>
                        <a:t>156</a:t>
                      </a:r>
                    </a:p>
                  </a:txBody>
                  <a:tcPr marL="45720" marR="45720" marT="45720" marB="45720" anchor="t" anchorCtr="0" horzOverflow="overflow"/>
                </a:tc>
                <a:tc>
                  <a:txBody>
                    <a:bodyPr/>
                    <a:lstStyle/>
                    <a:p>
                      <a:pPr algn="l">
                        <a:defRPr sz="1800"/>
                      </a:pPr>
                      <a:r>
                        <a:t>1.3777</a:t>
                      </a:r>
                    </a:p>
                  </a:txBody>
                  <a:tcPr marL="45720" marR="45720" marT="45720" marB="45720" anchor="t" anchorCtr="0" horzOverflow="overflow"/>
                </a:tc>
              </a:tr>
              <a:tr h="480363">
                <a:tc>
                  <a:txBody>
                    <a:bodyPr/>
                    <a:lstStyle/>
                    <a:p>
                      <a:pPr algn="l">
                        <a:defRPr sz="1800"/>
                      </a:pPr>
                      <a:r>
                        <a:rPr>
                          <a:latin typeface="Cambria Math"/>
                          <a:ea typeface="Cambria Math"/>
                          <a:cs typeface="Cambria Math"/>
                          <a:sym typeface="Cambria Math"/>
                        </a:rPr>
                        <a:t>Steepest decent</a:t>
                      </a:r>
                    </a:p>
                  </a:txBody>
                  <a:tcPr marL="45720" marR="45720" marT="45720" marB="45720" anchor="t" anchorCtr="0" horzOverflow="overflow"/>
                </a:tc>
                <a:tc>
                  <a:txBody>
                    <a:bodyPr/>
                    <a:lstStyle/>
                    <a:p>
                      <a:pPr algn="l">
                        <a:defRPr sz="1800"/>
                      </a:pPr>
                      <a:r>
                        <a:t>8143</a:t>
                      </a:r>
                    </a:p>
                  </a:txBody>
                  <a:tcPr marL="45720" marR="45720" marT="45720" marB="45720" anchor="t" anchorCtr="0" horzOverflow="overflow"/>
                </a:tc>
                <a:tc>
                  <a:txBody>
                    <a:bodyPr/>
                    <a:lstStyle/>
                    <a:p>
                      <a:pPr algn="l">
                        <a:defRPr sz="1800"/>
                      </a:pPr>
                      <a:r>
                        <a:t>12.26</a:t>
                      </a:r>
                    </a:p>
                  </a:txBody>
                  <a:tcPr marL="45720" marR="45720" marT="45720" marB="45720" anchor="t" anchorCtr="0" horzOverflow="overflow"/>
                </a:tc>
              </a:tr>
              <a:tr h="480363">
                <a:tc>
                  <a:txBody>
                    <a:bodyPr/>
                    <a:lstStyle/>
                    <a:p>
                      <a:pPr algn="l">
                        <a:defRPr sz="1800"/>
                      </a:pPr>
                      <a:r>
                        <a:rPr>
                          <a:latin typeface="Cambria Math"/>
                          <a:ea typeface="Cambria Math"/>
                          <a:cs typeface="Cambria Math"/>
                          <a:sym typeface="Cambria Math"/>
                        </a:rPr>
                        <a:t>Newton’s full step</a:t>
                      </a:r>
                    </a:p>
                  </a:txBody>
                  <a:tcPr marL="45720" marR="45720" marT="45720" marB="45720" anchor="t" anchorCtr="0" horzOverflow="overflow"/>
                </a:tc>
                <a:tc>
                  <a:txBody>
                    <a:bodyPr/>
                    <a:lstStyle/>
                    <a:p>
                      <a:pPr algn="l">
                        <a:defRPr sz="1800"/>
                      </a:pPr>
                      <a:r>
                        <a:t>6</a:t>
                      </a:r>
                    </a:p>
                  </a:txBody>
                  <a:tcPr marL="45720" marR="45720" marT="45720" marB="45720" anchor="t" anchorCtr="0" horzOverflow="overflow"/>
                </a:tc>
                <a:tc>
                  <a:txBody>
                    <a:bodyPr/>
                    <a:lstStyle/>
                    <a:p>
                      <a:pPr algn="l">
                        <a:defRPr sz="1800"/>
                      </a:pPr>
                      <a:r>
                        <a:t>0.9569</a:t>
                      </a:r>
                    </a:p>
                  </a:txBody>
                  <a:tcPr marL="45720" marR="45720" marT="45720" marB="45720" anchor="t" anchorCtr="0" horzOverflow="overflow"/>
                </a:tc>
              </a:tr>
            </a:tbl>
          </a:graphicData>
        </a:graphic>
      </p:graphicFrame>
      <p:sp>
        <p:nvSpPr>
          <p:cNvPr id="162" name="Number of iteration of different function for HV and MHV"/>
          <p:cNvSpPr txBox="1"/>
          <p:nvPr/>
        </p:nvSpPr>
        <p:spPr>
          <a:xfrm>
            <a:off x="585621" y="1230953"/>
            <a:ext cx="11206330" cy="121411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228600" indent="-228600">
              <a:lnSpc>
                <a:spcPct val="90000"/>
              </a:lnSpc>
              <a:spcBef>
                <a:spcPts val="1000"/>
              </a:spcBef>
              <a:buSzPct val="100000"/>
              <a:buFont typeface="Arial"/>
              <a:buChar char="•"/>
              <a:defRPr sz="2000">
                <a:latin typeface="Comic Sans MS"/>
                <a:ea typeface="Comic Sans MS"/>
                <a:cs typeface="Comic Sans MS"/>
                <a:sym typeface="Comic Sans MS"/>
              </a:defRPr>
            </a:pPr>
            <a:r>
              <a:t>The comparison of different method with Hookes &amp; Jeeves method is mentioned below in terms of iterations and time:</a:t>
            </a:r>
          </a:p>
          <a:p>
            <a:pPr marL="228600" indent="-228600">
              <a:lnSpc>
                <a:spcPct val="90000"/>
              </a:lnSpc>
              <a:spcBef>
                <a:spcPts val="1000"/>
              </a:spcBef>
              <a:buSzPct val="100000"/>
              <a:buFont typeface="Arial"/>
              <a:buChar char="•"/>
              <a:defRPr sz="2000">
                <a:latin typeface="Comic Sans MS"/>
                <a:ea typeface="Comic Sans MS"/>
                <a:cs typeface="Comic Sans MS"/>
                <a:sym typeface="Comic Sans MS"/>
              </a:defRPr>
            </a:pPr>
            <a:r>
              <a:t>Here, Function is Rosen brock with initial condition: [1.5;1.5]</a:t>
            </a:r>
          </a:p>
        </p:txBody>
      </p:sp>
      <p:sp>
        <p:nvSpPr>
          <p:cNvPr id="163" name="Validity of Modification"/>
          <p:cNvSpPr txBox="1"/>
          <p:nvPr>
            <p:ph type="title" idx="4294967295"/>
          </p:nvPr>
        </p:nvSpPr>
        <p:spPr>
          <a:xfrm>
            <a:off x="-17177" y="-17888"/>
            <a:ext cx="12226354" cy="758454"/>
          </a:xfrm>
          <a:prstGeom prst="rect">
            <a:avLst/>
          </a:prstGeom>
          <a:solidFill>
            <a:srgbClr val="B4C7E7"/>
          </a:solidFill>
        </p:spPr>
        <p:txBody>
          <a:bodyPr/>
          <a:lstStyle>
            <a:lvl1pPr algn="ctr">
              <a:defRPr sz="3300">
                <a:latin typeface="Comic Sans MS"/>
                <a:ea typeface="Comic Sans MS"/>
                <a:cs typeface="Comic Sans MS"/>
                <a:sym typeface="Comic Sans MS"/>
              </a:defRPr>
            </a:lvl1pPr>
          </a:lstStyle>
          <a:p>
            <a:pPr/>
            <a:r>
              <a:t>Comparison</a:t>
            </a:r>
          </a:p>
        </p:txBody>
      </p:sp>
      <p:sp>
        <p:nvSpPr>
          <p:cNvPr id="164" name="Footer Placeholder 5"/>
          <p:cNvSpPr txBox="1"/>
          <p:nvPr/>
        </p:nvSpPr>
        <p:spPr>
          <a:xfrm>
            <a:off x="4084320" y="6391593"/>
            <a:ext cx="4023360" cy="294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b="1" sz="1200">
                <a:solidFill>
                  <a:srgbClr val="888888"/>
                </a:solidFill>
                <a:latin typeface="Comic Sans MS"/>
                <a:ea typeface="Comic Sans MS"/>
                <a:cs typeface="Comic Sans MS"/>
                <a:sym typeface="Comic Sans MS"/>
              </a:defRPr>
            </a:lvl1pPr>
          </a:lstStyle>
          <a:p>
            <a:pPr/>
            <a:r>
              <a:t>Pattern Search Optimization</a:t>
            </a:r>
          </a:p>
        </p:txBody>
      </p:sp>
      <p:sp>
        <p:nvSpPr>
          <p:cNvPr id="165" name="Date Placeholder 6"/>
          <p:cNvSpPr txBox="1"/>
          <p:nvPr/>
        </p:nvSpPr>
        <p:spPr>
          <a:xfrm>
            <a:off x="883919" y="6391594"/>
            <a:ext cx="2651762" cy="294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b="1" sz="1200">
                <a:solidFill>
                  <a:srgbClr val="888888"/>
                </a:solidFill>
                <a:latin typeface="Comic Sans MS"/>
                <a:ea typeface="Comic Sans MS"/>
                <a:cs typeface="Comic Sans MS"/>
                <a:sym typeface="Comic Sans MS"/>
              </a:defRPr>
            </a:lvl1pPr>
          </a:lstStyle>
          <a:p>
            <a:pPr/>
            <a:r>
              <a:t>16-04-2021</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