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2" r:id="rId5"/>
    <p:sldId id="263"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4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276405F-65FA-4E03-9112-4750E0303C55}" type="datetimeFigureOut">
              <a:rPr lang="en-US" smtClean="0"/>
              <a:t>8/28/2023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377317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6405F-65FA-4E03-9112-4750E0303C55}"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5294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76405F-65FA-4E03-9112-4750E0303C55}"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475430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76405F-65FA-4E03-9112-4750E0303C55}"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350731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76405F-65FA-4E03-9112-4750E0303C55}"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789787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76405F-65FA-4E03-9112-4750E0303C55}"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2627932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76405F-65FA-4E03-9112-4750E0303C55}" type="datetimeFigureOut">
              <a:rPr lang="en-US" smtClean="0"/>
              <a:t>8/28/2023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893358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276405F-65FA-4E03-9112-4750E0303C55}"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878324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276405F-65FA-4E03-9112-4750E0303C55}"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181281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76405F-65FA-4E03-9112-4750E0303C55}"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307882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76405F-65FA-4E03-9112-4750E0303C55}"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2090527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76405F-65FA-4E03-9112-4750E0303C55}"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379506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76405F-65FA-4E03-9112-4750E0303C55}"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352181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76405F-65FA-4E03-9112-4750E0303C55}"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245976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6405F-65FA-4E03-9112-4750E0303C55}" type="datetimeFigureOut">
              <a:rPr lang="en-US" smtClean="0"/>
              <a:t>8/28/2023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27569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6405F-65FA-4E03-9112-4750E0303C55}"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2360717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6405F-65FA-4E03-9112-4750E0303C55}"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41C62B3-3F83-432D-8C96-0296DB493FED}" type="slidenum">
              <a:rPr lang="en-US" smtClean="0"/>
              <a:t>‹#›</a:t>
            </a:fld>
            <a:endParaRPr lang="en-US"/>
          </a:p>
        </p:txBody>
      </p:sp>
    </p:spTree>
    <p:extLst>
      <p:ext uri="{BB962C8B-B14F-4D97-AF65-F5344CB8AC3E}">
        <p14:creationId xmlns:p14="http://schemas.microsoft.com/office/powerpoint/2010/main" val="53325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276405F-65FA-4E03-9112-4750E0303C55}" type="datetimeFigureOut">
              <a:rPr lang="en-US" smtClean="0"/>
              <a:t>8/28/2023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41C62B3-3F83-432D-8C96-0296DB493FED}" type="slidenum">
              <a:rPr lang="en-US" smtClean="0"/>
              <a:t>‹#›</a:t>
            </a:fld>
            <a:endParaRPr lang="en-US"/>
          </a:p>
        </p:txBody>
      </p:sp>
    </p:spTree>
    <p:extLst>
      <p:ext uri="{BB962C8B-B14F-4D97-AF65-F5344CB8AC3E}">
        <p14:creationId xmlns:p14="http://schemas.microsoft.com/office/powerpoint/2010/main" val="36428433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420B-2A5C-6755-4E2F-F2AFAC042956}"/>
              </a:ext>
            </a:extLst>
          </p:cNvPr>
          <p:cNvSpPr>
            <a:spLocks noGrp="1"/>
          </p:cNvSpPr>
          <p:nvPr>
            <p:ph type="ctrTitle"/>
          </p:nvPr>
        </p:nvSpPr>
        <p:spPr>
          <a:xfrm>
            <a:off x="538564" y="698703"/>
            <a:ext cx="8825658" cy="3172699"/>
          </a:xfrm>
        </p:spPr>
        <p:txBody>
          <a:bodyPr/>
          <a:lstStyle/>
          <a:p>
            <a:r>
              <a:rPr lang="en-US" dirty="0">
                <a:latin typeface="Arial Black" panose="020B0A04020102020204" pitchFamily="34" charset="0"/>
              </a:rPr>
              <a:t>DIGITAL</a:t>
            </a:r>
            <a:br>
              <a:rPr lang="en-US" dirty="0"/>
            </a:br>
            <a:r>
              <a:rPr lang="en-US" dirty="0">
                <a:latin typeface="Arial Black" panose="020B0A04020102020204" pitchFamily="34" charset="0"/>
              </a:rPr>
              <a:t>E-COMMERCE</a:t>
            </a:r>
            <a:br>
              <a:rPr lang="en-US" dirty="0"/>
            </a:br>
            <a:r>
              <a:rPr lang="en-US" dirty="0">
                <a:latin typeface="Arial Black" panose="020B0A04020102020204" pitchFamily="34" charset="0"/>
              </a:rPr>
              <a:t>WEBSITE</a:t>
            </a:r>
            <a:br>
              <a:rPr lang="en-US" dirty="0">
                <a:latin typeface="Arial Black" panose="020B0A04020102020204" pitchFamily="34" charset="0"/>
              </a:rPr>
            </a:br>
            <a:r>
              <a:rPr lang="en-US" dirty="0">
                <a:latin typeface="Arial Black" panose="020B0A04020102020204" pitchFamily="34" charset="0"/>
              </a:rPr>
              <a:t>(FIRST REVIEW)</a:t>
            </a:r>
          </a:p>
        </p:txBody>
      </p:sp>
      <p:sp>
        <p:nvSpPr>
          <p:cNvPr id="3" name="Subtitle 2">
            <a:extLst>
              <a:ext uri="{FF2B5EF4-FFF2-40B4-BE49-F238E27FC236}">
                <a16:creationId xmlns:a16="http://schemas.microsoft.com/office/drawing/2014/main" id="{E2ED7DD6-D1AC-110E-571E-C3A502710415}"/>
              </a:ext>
            </a:extLst>
          </p:cNvPr>
          <p:cNvSpPr>
            <a:spLocks noGrp="1"/>
          </p:cNvSpPr>
          <p:nvPr>
            <p:ph type="subTitle" idx="1"/>
          </p:nvPr>
        </p:nvSpPr>
        <p:spPr>
          <a:xfrm>
            <a:off x="6775826" y="4669804"/>
            <a:ext cx="8825658" cy="861420"/>
          </a:xfrm>
        </p:spPr>
        <p:txBody>
          <a:bodyPr>
            <a:noAutofit/>
          </a:bodyPr>
          <a:lstStyle/>
          <a:p>
            <a:r>
              <a:rPr lang="en-US" dirty="0">
                <a:latin typeface="Arial Black" panose="020B0A04020102020204" pitchFamily="34" charset="0"/>
              </a:rPr>
              <a:t>DONE BY-</a:t>
            </a:r>
            <a:endParaRPr lang="en-US" dirty="0"/>
          </a:p>
          <a:p>
            <a:r>
              <a:rPr lang="en-US" dirty="0">
                <a:latin typeface="Arial Black" panose="020B0A04020102020204" pitchFamily="34" charset="0"/>
              </a:rPr>
              <a:t>SOMASKANDAN RA2111003020525</a:t>
            </a:r>
          </a:p>
          <a:p>
            <a:r>
              <a:rPr lang="en-US" dirty="0">
                <a:latin typeface="Arial Black" panose="020B0A04020102020204" pitchFamily="34" charset="0"/>
              </a:rPr>
              <a:t>SIVESH KUMAR RA2111003020547</a:t>
            </a:r>
          </a:p>
          <a:p>
            <a:r>
              <a:rPr lang="en-US" dirty="0">
                <a:latin typeface="Arial Black" panose="020B0A04020102020204" pitchFamily="34" charset="0"/>
              </a:rPr>
              <a:t>JANARTHANAN RA2111003020531</a:t>
            </a:r>
          </a:p>
        </p:txBody>
      </p:sp>
    </p:spTree>
    <p:extLst>
      <p:ext uri="{BB962C8B-B14F-4D97-AF65-F5344CB8AC3E}">
        <p14:creationId xmlns:p14="http://schemas.microsoft.com/office/powerpoint/2010/main" val="250393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EAFD-9FDE-FD8D-F476-9AB852215BF1}"/>
              </a:ext>
            </a:extLst>
          </p:cNvPr>
          <p:cNvSpPr>
            <a:spLocks noGrp="1"/>
          </p:cNvSpPr>
          <p:nvPr>
            <p:ph type="title"/>
          </p:nvPr>
        </p:nvSpPr>
        <p:spPr/>
        <p:txBody>
          <a:bodyPr/>
          <a:lstStyle/>
          <a:p>
            <a:r>
              <a:rPr lang="en-US" dirty="0">
                <a:latin typeface="Arial Black" panose="020B0A04020102020204" pitchFamily="34" charset="0"/>
              </a:rPr>
              <a:t>TABLE CONTENT</a:t>
            </a:r>
          </a:p>
        </p:txBody>
      </p:sp>
      <p:sp>
        <p:nvSpPr>
          <p:cNvPr id="3" name="Content Placeholder 2">
            <a:extLst>
              <a:ext uri="{FF2B5EF4-FFF2-40B4-BE49-F238E27FC236}">
                <a16:creationId xmlns:a16="http://schemas.microsoft.com/office/drawing/2014/main" id="{43E8F669-1CAB-9E62-F7EB-7653DE2F90B9}"/>
              </a:ext>
            </a:extLst>
          </p:cNvPr>
          <p:cNvSpPr>
            <a:spLocks noGrp="1"/>
          </p:cNvSpPr>
          <p:nvPr>
            <p:ph idx="1"/>
          </p:nvPr>
        </p:nvSpPr>
        <p:spPr>
          <a:xfrm>
            <a:off x="357095" y="3257924"/>
            <a:ext cx="8825659" cy="3416300"/>
          </a:xfrm>
        </p:spPr>
        <p:txBody>
          <a:bodyPr/>
          <a:lstStyle/>
          <a:p>
            <a:r>
              <a:rPr lang="en-US" dirty="0">
                <a:latin typeface="Arial Black" panose="020B0A04020102020204" pitchFamily="34" charset="0"/>
              </a:rPr>
              <a:t>LITERATURE SURVEY</a:t>
            </a:r>
          </a:p>
          <a:p>
            <a:r>
              <a:rPr lang="en-US" dirty="0">
                <a:latin typeface="Arial Black" panose="020B0A04020102020204" pitchFamily="34" charset="0"/>
              </a:rPr>
              <a:t>ARCHITECTURE DIAGRAM</a:t>
            </a:r>
          </a:p>
          <a:p>
            <a:r>
              <a:rPr lang="en-US" dirty="0">
                <a:latin typeface="Arial Black" panose="020B0A04020102020204" pitchFamily="34" charset="0"/>
              </a:rPr>
              <a:t>MODULE</a:t>
            </a:r>
          </a:p>
          <a:p>
            <a:endParaRPr lang="en-US" dirty="0">
              <a:latin typeface="Arial Black" panose="020B0A04020102020204" pitchFamily="34" charset="0"/>
            </a:endParaRPr>
          </a:p>
          <a:p>
            <a:endParaRPr lang="en-US" dirty="0">
              <a:latin typeface="Arial Black" panose="020B0A04020102020204" pitchFamily="34" charset="0"/>
            </a:endParaRPr>
          </a:p>
        </p:txBody>
      </p:sp>
    </p:spTree>
    <p:extLst>
      <p:ext uri="{BB962C8B-B14F-4D97-AF65-F5344CB8AC3E}">
        <p14:creationId xmlns:p14="http://schemas.microsoft.com/office/powerpoint/2010/main" val="186098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239C-CADE-6FB5-48E9-7954CD2DD5A7}"/>
              </a:ext>
            </a:extLst>
          </p:cNvPr>
          <p:cNvSpPr>
            <a:spLocks noGrp="1"/>
          </p:cNvSpPr>
          <p:nvPr>
            <p:ph type="title"/>
          </p:nvPr>
        </p:nvSpPr>
        <p:spPr/>
        <p:txBody>
          <a:bodyPr/>
          <a:lstStyle/>
          <a:p>
            <a:r>
              <a:rPr lang="en-US" dirty="0">
                <a:latin typeface="Arial Black" panose="020B0A04020102020204" pitchFamily="34" charset="0"/>
              </a:rPr>
              <a:t>LITERATURE SURVEY:</a:t>
            </a:r>
          </a:p>
        </p:txBody>
      </p:sp>
      <p:sp>
        <p:nvSpPr>
          <p:cNvPr id="3" name="Content Placeholder 2">
            <a:extLst>
              <a:ext uri="{FF2B5EF4-FFF2-40B4-BE49-F238E27FC236}">
                <a16:creationId xmlns:a16="http://schemas.microsoft.com/office/drawing/2014/main" id="{255BD795-17BB-D1C3-4FE8-2570AE2B9000}"/>
              </a:ext>
            </a:extLst>
          </p:cNvPr>
          <p:cNvSpPr>
            <a:spLocks noGrp="1"/>
          </p:cNvSpPr>
          <p:nvPr>
            <p:ph idx="1"/>
          </p:nvPr>
        </p:nvSpPr>
        <p:spPr>
          <a:xfrm>
            <a:off x="259976" y="2501153"/>
            <a:ext cx="9720637" cy="3518647"/>
          </a:xfrm>
        </p:spPr>
        <p:txBody>
          <a:bodyPr>
            <a:noAutofit/>
          </a:bodyPr>
          <a:lstStyle/>
          <a:p>
            <a:pPr marL="457200" indent="-457200">
              <a:buAutoNum type="arabicPeriod"/>
            </a:pPr>
            <a:r>
              <a:rPr lang="en-US" sz="2000" dirty="0">
                <a:latin typeface="Arial Rounded MT Bold" panose="020F0704030504030204" pitchFamily="34" charset="0"/>
              </a:rPr>
              <a:t>*"Electronic Commerce 2020: A Managerial and Social Networks Perspective"* by Turban, E., King, D., Liang, T. P., &amp; Turban, D.:   - Discusses the managerial and social network aspects of electronic commerce, emphasizing the role of technology and networks in shaping e-commerce strategies.</a:t>
            </a:r>
          </a:p>
          <a:p>
            <a:pPr marL="457200" indent="-457200">
              <a:buAutoNum type="arabicPeriod"/>
            </a:pPr>
            <a:r>
              <a:rPr lang="en-US" sz="2000" dirty="0">
                <a:latin typeface="Arial Rounded MT Bold" panose="020F0704030504030204" pitchFamily="34" charset="0"/>
              </a:rPr>
              <a:t>2. *"E-commerce: Business, Technology, Society"* by Laudon, K. C., &amp; Traver, C. G.:   - Explores the interconnectedness of e-commerce, business, and technology, highlighting the impact of e-commerce on society and business practices.</a:t>
            </a:r>
          </a:p>
          <a:p>
            <a:pPr marL="457200" indent="-457200">
              <a:buAutoNum type="arabicPeriod"/>
            </a:pPr>
            <a:r>
              <a:rPr lang="en-US" sz="2000" dirty="0">
                <a:latin typeface="Arial Rounded MT Bold" panose="020F0704030504030204" pitchFamily="34" charset="0"/>
              </a:rPr>
              <a:t>3. *"Customer perceptions of e-service quality in online shopping"* by Lee, J., &amp; Lin, H. F.:   - Investigates how customers perceive the quality of e-services in online shopping, examining factors such as website design, information quality, and responsiveness.</a:t>
            </a:r>
          </a:p>
        </p:txBody>
      </p:sp>
    </p:spTree>
    <p:extLst>
      <p:ext uri="{BB962C8B-B14F-4D97-AF65-F5344CB8AC3E}">
        <p14:creationId xmlns:p14="http://schemas.microsoft.com/office/powerpoint/2010/main" val="2479975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C4FED5-EE42-FF30-CE36-4853F6CA1C9E}"/>
              </a:ext>
            </a:extLst>
          </p:cNvPr>
          <p:cNvSpPr txBox="1"/>
          <p:nvPr/>
        </p:nvSpPr>
        <p:spPr>
          <a:xfrm>
            <a:off x="627529" y="981705"/>
            <a:ext cx="9126071" cy="4708981"/>
          </a:xfrm>
          <a:prstGeom prst="rect">
            <a:avLst/>
          </a:prstGeom>
          <a:noFill/>
        </p:spPr>
        <p:txBody>
          <a:bodyPr wrap="square">
            <a:spAutoFit/>
          </a:bodyPr>
          <a:lstStyle/>
          <a:p>
            <a:r>
              <a:rPr lang="en-US" sz="2000" dirty="0">
                <a:latin typeface="Arial Rounded MT Bold" panose="020F0704030504030204" pitchFamily="34" charset="0"/>
              </a:rPr>
              <a:t>4. *"Trust and TAM in online shopping: An integrated model"* by Gefen, D., </a:t>
            </a:r>
            <a:r>
              <a:rPr lang="en-US" sz="2000" dirty="0" err="1">
                <a:latin typeface="Arial Rounded MT Bold" panose="020F0704030504030204" pitchFamily="34" charset="0"/>
              </a:rPr>
              <a:t>Karahanna</a:t>
            </a:r>
            <a:r>
              <a:rPr lang="en-US" sz="2000" dirty="0">
                <a:latin typeface="Arial Rounded MT Bold" panose="020F0704030504030204" pitchFamily="34" charset="0"/>
              </a:rPr>
              <a:t>, E., &amp; Straub, D. W.:   - Proposes an integrated model that highlights the role of trust and the Technology Acceptance Model (TAM) in influencing consumers' adoption of online shopping.</a:t>
            </a:r>
          </a:p>
          <a:p>
            <a:endParaRPr lang="en-US" sz="2000" dirty="0">
              <a:latin typeface="Arial Rounded MT Bold" panose="020F0704030504030204" pitchFamily="34" charset="0"/>
            </a:endParaRPr>
          </a:p>
          <a:p>
            <a:r>
              <a:rPr lang="en-US" sz="2000" dirty="0">
                <a:latin typeface="Arial Rounded MT Bold" panose="020F0704030504030204" pitchFamily="34" charset="0"/>
              </a:rPr>
              <a:t>5. *"Digital Marketing Excellence: Planning, Optimizing and Integrating Online Marketing"* by Chaffey, D., &amp; Smith, P. R.:   - Provides insights into planning, optimizing, and integrating online marketing strategies, emphasizing the importance of digital marketing excellence for businesses.</a:t>
            </a:r>
          </a:p>
          <a:p>
            <a:endParaRPr lang="en-US" sz="2000" dirty="0">
              <a:latin typeface="Arial Rounded MT Bold" panose="020F0704030504030204" pitchFamily="34" charset="0"/>
            </a:endParaRPr>
          </a:p>
          <a:p>
            <a:r>
              <a:rPr lang="en-US" sz="2000" dirty="0">
                <a:latin typeface="Arial Rounded MT Bold" panose="020F0704030504030204" pitchFamily="34" charset="0"/>
              </a:rPr>
              <a:t>6. *"E-commerce success factors: An analysis of retail companies in China"* by Li, H., &amp; Suomi, R.:   - Analyzes success factors for e-commerce in the context of retail companies in China, identifying key elements that contribute to successful e-commerce ventures.</a:t>
            </a:r>
          </a:p>
        </p:txBody>
      </p:sp>
    </p:spTree>
    <p:extLst>
      <p:ext uri="{BB962C8B-B14F-4D97-AF65-F5344CB8AC3E}">
        <p14:creationId xmlns:p14="http://schemas.microsoft.com/office/powerpoint/2010/main" val="2031745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CC15C3-D6A3-C5E3-BBBB-06FBA201A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070" y="1007302"/>
            <a:ext cx="9248083" cy="5850697"/>
          </a:xfrm>
          <a:prstGeom prst="rect">
            <a:avLst/>
          </a:prstGeom>
        </p:spPr>
      </p:pic>
      <p:sp>
        <p:nvSpPr>
          <p:cNvPr id="5" name="TextBox 4">
            <a:extLst>
              <a:ext uri="{FF2B5EF4-FFF2-40B4-BE49-F238E27FC236}">
                <a16:creationId xmlns:a16="http://schemas.microsoft.com/office/drawing/2014/main" id="{A4DDE420-6B1C-A097-75B0-58B6DC248AF1}"/>
              </a:ext>
            </a:extLst>
          </p:cNvPr>
          <p:cNvSpPr txBox="1"/>
          <p:nvPr/>
        </p:nvSpPr>
        <p:spPr>
          <a:xfrm>
            <a:off x="358588" y="348734"/>
            <a:ext cx="6096000" cy="461665"/>
          </a:xfrm>
          <a:prstGeom prst="rect">
            <a:avLst/>
          </a:prstGeom>
          <a:noFill/>
        </p:spPr>
        <p:txBody>
          <a:bodyPr wrap="square">
            <a:spAutoFit/>
          </a:bodyPr>
          <a:lstStyle/>
          <a:p>
            <a:r>
              <a:rPr lang="en-US" sz="2400" dirty="0">
                <a:latin typeface="Arial Black" panose="020B0A04020102020204" pitchFamily="34" charset="0"/>
              </a:rPr>
              <a:t>ARCHITECTURE DIAGRAM:</a:t>
            </a:r>
          </a:p>
        </p:txBody>
      </p:sp>
    </p:spTree>
    <p:extLst>
      <p:ext uri="{BB962C8B-B14F-4D97-AF65-F5344CB8AC3E}">
        <p14:creationId xmlns:p14="http://schemas.microsoft.com/office/powerpoint/2010/main" val="243477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32AE-6003-59D8-F88A-CA6D6FB084F3}"/>
              </a:ext>
            </a:extLst>
          </p:cNvPr>
          <p:cNvSpPr>
            <a:spLocks noGrp="1"/>
          </p:cNvSpPr>
          <p:nvPr>
            <p:ph type="title"/>
          </p:nvPr>
        </p:nvSpPr>
        <p:spPr/>
        <p:txBody>
          <a:bodyPr/>
          <a:lstStyle/>
          <a:p>
            <a:r>
              <a:rPr lang="en-US" dirty="0">
                <a:latin typeface="Arial Black" panose="020B0A04020102020204" pitchFamily="34" charset="0"/>
              </a:rPr>
              <a:t>MODULE:</a:t>
            </a:r>
          </a:p>
        </p:txBody>
      </p:sp>
      <p:sp>
        <p:nvSpPr>
          <p:cNvPr id="3" name="Content Placeholder 2">
            <a:extLst>
              <a:ext uri="{FF2B5EF4-FFF2-40B4-BE49-F238E27FC236}">
                <a16:creationId xmlns:a16="http://schemas.microsoft.com/office/drawing/2014/main" id="{C01D6BC5-D204-9376-BBB1-9803E48760EC}"/>
              </a:ext>
            </a:extLst>
          </p:cNvPr>
          <p:cNvSpPr>
            <a:spLocks noGrp="1"/>
          </p:cNvSpPr>
          <p:nvPr>
            <p:ph idx="1"/>
          </p:nvPr>
        </p:nvSpPr>
        <p:spPr>
          <a:xfrm>
            <a:off x="242048" y="2603500"/>
            <a:ext cx="9738566" cy="3416300"/>
          </a:xfrm>
        </p:spPr>
        <p:txBody>
          <a:bodyPr>
            <a:noAutofit/>
          </a:bodyPr>
          <a:lstStyle/>
          <a:p>
            <a:pPr marL="0" indent="0">
              <a:buNone/>
            </a:pPr>
            <a:r>
              <a:rPr lang="en-US" dirty="0">
                <a:latin typeface="Arial Rounded MT Bold" panose="020F0704030504030204" pitchFamily="34" charset="0"/>
              </a:rPr>
              <a:t>1. Product </a:t>
            </a:r>
            <a:r>
              <a:rPr lang="en-US" sz="2000" dirty="0">
                <a:latin typeface="Arial Rounded MT Bold" panose="020F0704030504030204" pitchFamily="34" charset="0"/>
              </a:rPr>
              <a:t>Management Module: This module handles product listings, categorization, descriptions, images, and pricing. It allows administrators to easily add, edit, or remove products.</a:t>
            </a:r>
          </a:p>
          <a:p>
            <a:pPr marL="0" indent="0">
              <a:buNone/>
            </a:pPr>
            <a:r>
              <a:rPr lang="en-US" sz="2000" dirty="0">
                <a:latin typeface="Arial Rounded MT Bold" panose="020F0704030504030204" pitchFamily="34" charset="0"/>
              </a:rPr>
              <a:t>2. Shopping Cart Module: The shopping cart module enables users to add products, view the cart, update quantities, and proceed to checkout. It should calculate the total cost and handle any discounts or promotions.</a:t>
            </a:r>
          </a:p>
          <a:p>
            <a:pPr marL="0" indent="0">
              <a:buNone/>
            </a:pPr>
            <a:r>
              <a:rPr lang="en-US" sz="2000" dirty="0">
                <a:latin typeface="Arial Rounded MT Bold" panose="020F0704030504030204" pitchFamily="34" charset="0"/>
              </a:rPr>
              <a:t>3. User Authentication and Account Management: This module provides user registration, login, and account management features. Users can track orders, manage personal information, and access their order history.</a:t>
            </a:r>
          </a:p>
          <a:p>
            <a:pPr marL="0" indent="0">
              <a:buNone/>
            </a:pPr>
            <a:r>
              <a:rPr lang="en-US" sz="2000" dirty="0">
                <a:latin typeface="Arial Rounded MT Bold" panose="020F0704030504030204" pitchFamily="34" charset="0"/>
              </a:rPr>
              <a:t>4. Payment Gateway Integration: The payment module integrates with various payment gateways to securely process transactions. It ensures that customer payment information is encrypted and processed smoothly.</a:t>
            </a:r>
          </a:p>
        </p:txBody>
      </p:sp>
    </p:spTree>
    <p:extLst>
      <p:ext uri="{BB962C8B-B14F-4D97-AF65-F5344CB8AC3E}">
        <p14:creationId xmlns:p14="http://schemas.microsoft.com/office/powerpoint/2010/main" val="1933819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45675E-4D15-690C-C068-15F98AA2C31F}"/>
              </a:ext>
            </a:extLst>
          </p:cNvPr>
          <p:cNvSpPr txBox="1"/>
          <p:nvPr/>
        </p:nvSpPr>
        <p:spPr>
          <a:xfrm>
            <a:off x="340658" y="259977"/>
            <a:ext cx="8875059" cy="5940088"/>
          </a:xfrm>
          <a:prstGeom prst="rect">
            <a:avLst/>
          </a:prstGeom>
          <a:noFill/>
        </p:spPr>
        <p:txBody>
          <a:bodyPr wrap="square">
            <a:spAutoFit/>
          </a:bodyPr>
          <a:lstStyle/>
          <a:p>
            <a:r>
              <a:rPr lang="en-US" sz="2000" dirty="0">
                <a:latin typeface="Arial Rounded MT Bold" panose="020F0704030504030204" pitchFamily="34" charset="0"/>
              </a:rPr>
              <a:t>5. mail delivery module:  an e-commerce website would be a system that manages the process of shipping and delivering products to customers. It typically includes features such as selecting shipping options, calculating shipping costs, generating shipping labels, tracking shipments, and updating customers about their order's status. This module would integrate with various shipping carriers' APIs to facilitate seamless delivery and provide a positive customer experience.</a:t>
            </a:r>
          </a:p>
          <a:p>
            <a:endParaRPr lang="en-US" sz="2000" dirty="0">
              <a:latin typeface="Arial Rounded MT Bold" panose="020F0704030504030204" pitchFamily="34" charset="0"/>
            </a:endParaRPr>
          </a:p>
          <a:p>
            <a:r>
              <a:rPr lang="en-US" sz="2000" dirty="0">
                <a:latin typeface="Arial Rounded MT Bold" panose="020F0704030504030204" pitchFamily="34" charset="0"/>
              </a:rPr>
              <a:t>6.Social Media Integration: Integrating social media sharing buttons and tools to enable customers to share products and reviews on their social platforms.</a:t>
            </a:r>
          </a:p>
          <a:p>
            <a:endParaRPr lang="en-US" sz="2000" dirty="0">
              <a:latin typeface="Arial Rounded MT Bold" panose="020F0704030504030204" pitchFamily="34" charset="0"/>
            </a:endParaRPr>
          </a:p>
          <a:p>
            <a:r>
              <a:rPr lang="en-US" sz="2000" dirty="0">
                <a:latin typeface="Arial Rounded MT Bold" panose="020F0704030504030204" pitchFamily="34" charset="0"/>
              </a:rPr>
              <a:t>7. Return and Refund Management: This module provides guidelines and processes for customers to initiate returns and refunds.</a:t>
            </a:r>
          </a:p>
          <a:p>
            <a:endParaRPr lang="en-US" sz="2000" dirty="0">
              <a:latin typeface="Arial Rounded MT Bold" panose="020F0704030504030204" pitchFamily="34" charset="0"/>
            </a:endParaRPr>
          </a:p>
          <a:p>
            <a:r>
              <a:rPr lang="en-US" sz="2000" dirty="0">
                <a:latin typeface="Arial Rounded MT Bold" panose="020F0704030504030204" pitchFamily="34" charset="0"/>
              </a:rPr>
              <a:t>8. Responsive Design: Ensuring that the website is responsive and works well on various devices, such as smartphones, tablets, and desktops.</a:t>
            </a:r>
          </a:p>
        </p:txBody>
      </p:sp>
    </p:spTree>
    <p:extLst>
      <p:ext uri="{BB962C8B-B14F-4D97-AF65-F5344CB8AC3E}">
        <p14:creationId xmlns:p14="http://schemas.microsoft.com/office/powerpoint/2010/main" val="1428714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102</TotalTime>
  <Words>638</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Arial Rounded MT Bold</vt:lpstr>
      <vt:lpstr>Century Gothic</vt:lpstr>
      <vt:lpstr>Wingdings 3</vt:lpstr>
      <vt:lpstr>Ion Boardroom</vt:lpstr>
      <vt:lpstr>DIGITAL E-COMMERCE WEBSITE (FIRST REVIEW)</vt:lpstr>
      <vt:lpstr>TABLE CONTENT</vt:lpstr>
      <vt:lpstr>LITERATURE SURVEY:</vt:lpstr>
      <vt:lpstr>PowerPoint Presentation</vt:lpstr>
      <vt:lpstr>PowerPoint Presentation</vt:lpstr>
      <vt:lpstr>MODULE: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E-COMMERCE WEBSITE</dc:title>
  <dc:creator>jana kumar</dc:creator>
  <cp:lastModifiedBy>jana kumar</cp:lastModifiedBy>
  <cp:revision>5</cp:revision>
  <dcterms:created xsi:type="dcterms:W3CDTF">2023-08-27T13:04:22Z</dcterms:created>
  <dcterms:modified xsi:type="dcterms:W3CDTF">2023-08-28T07:02:54Z</dcterms:modified>
</cp:coreProperties>
</file>