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8" r:id="rId4"/>
    <p:sldId id="259" r:id="rId5"/>
    <p:sldId id="261" r:id="rId6"/>
    <p:sldId id="260" r:id="rId7"/>
    <p:sldId id="262" r:id="rId8"/>
    <p:sldId id="271" r:id="rId9"/>
    <p:sldId id="266" r:id="rId10"/>
    <p:sldId id="274" r:id="rId11"/>
    <p:sldId id="277" r:id="rId12"/>
    <p:sldId id="275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780" autoAdjust="0"/>
  </p:normalViewPr>
  <p:slideViewPr>
    <p:cSldViewPr snapToGrid="0">
      <p:cViewPr>
        <p:scale>
          <a:sx n="53" d="100"/>
          <a:sy n="53" d="100"/>
        </p:scale>
        <p:origin x="61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04C97A-3099-4BEF-B1CB-99D454C9E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A3035CC-CEDA-48DE-92EC-A394F40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EF2DE9-A25E-409B-8D3C-51760B93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D485B72-1D47-4128-B2F8-CA5585AF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EE82E9-E5DA-4857-BE5E-19EB2581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C1E6D5-7020-498C-BA54-DF4DA6C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2E0CCE5-E3C4-4932-A8A7-09BAB317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262D14-8401-4741-9036-468AE927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D171CB-A704-4AF1-8A34-EF56F3BC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967D6E-10D7-403C-B8B6-A2E82915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8B5A785-38AB-47C2-A327-E845EE100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85B5EFC-BE35-41CF-826A-3FAEE193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D97EDE-F165-419B-9AE7-C28AF6C3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800C4C-A4A9-4793-813B-B955CCE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E409F0-1FB4-4808-BA3B-7F6FE8D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D8CE69-0419-4DEA-A135-AC6DDE18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AA4751-2E45-4984-B3E7-512A753E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BA9EDE-0FA9-4ED0-8BFD-3E7084C5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8BCF57-A443-4C45-8EDC-BC10490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EF4D40-7532-483D-90A1-790C85F2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2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FB2180-7D60-4936-8EAC-C23553A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03C3924-2708-45AE-9B76-8BCC5AE7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0F97E2-7D07-460B-B449-A0E843DF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A2F0CD-3469-493E-80B8-7CD40B34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186140-D7CC-4C1B-A3E1-0124A382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3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598E09-11F7-417A-A2CE-7A97CFFE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A70979-060B-4ADA-BC4F-C63530B0B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5EFCE44-D90D-403D-8819-FEA4ED0C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F8BD817-BD3A-4877-AC40-2800186C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A6351ED-49E8-40F9-9433-343023C7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3DE3A3-57D7-4F19-B26D-72BD6BA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E9DD68-864E-4F3E-98A0-E60E0A7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795A50E-28F5-4C9C-ACC9-4C42E8E6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800BE64-A15B-4D10-849B-CE744945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C635895-CB93-4A4E-AD9D-BF5ADF214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EC5D661-FD65-4F02-8014-50020FD85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E54E6E9-E9A0-43E9-9F58-CB8F243E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0E63A4-D98A-4513-A69B-DB28E428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4DFD1CF-795E-475B-AE65-9ADD36C4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5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EF3D43-A408-4A6D-8C19-3B8CE9A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932BCAE-649C-4702-B897-3E2D2027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CF22F0-9126-4696-B7F0-82BB0A3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0BDC09B-91A4-42F2-95B7-EC461EE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35AEFE4-C1C6-4AC6-82E9-49F066A0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C1452BA-EC07-4C41-98C1-B8B76E66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78C1CC1-04C8-4426-952F-025BC7A1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C9B3A6-A1BB-44E2-88C5-F2B9D3A5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8B35A5-9CB0-4971-9E09-B7B8962E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7F441CF-82D2-4932-BCC3-2EE1F528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3EB48DF-42BD-400E-9A59-7BC35912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9DC7AE6-6139-4286-91B7-28DBD438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C5FF80-8AF7-4EEE-B85A-B662C99B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D73228-F574-452B-995F-FA197863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1EA0052-90B3-44AD-9AB0-E7E5B9E1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CE24192-3E95-42BD-91FA-F9CDDBF3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7D2ECE5-C84E-4047-AA72-0F2FE4AF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37D3DDD-AABD-4CAF-919A-795F4BEF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41B281-B62C-478A-A3EA-8354130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1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08DEE4B-9894-4C54-B63C-0D62FE9C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D308E4-72DC-4190-AE25-D8280EB5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BDD2D9-D777-420B-800A-4CE4E9DF4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8445-233A-4FD5-9F83-2BF26DFCAD52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188157-7130-4F5F-97A7-5A9313220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7F1CBB-456E-4008-8784-4FD596E69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57C6-2214-42E0-8D9A-1874AB561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32.pn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ruta 17">
            <a:extLst>
              <a:ext uri="{FF2B5EF4-FFF2-40B4-BE49-F238E27FC236}">
                <a16:creationId xmlns:a16="http://schemas.microsoft.com/office/drawing/2014/main" id="{C86F6ABB-D8EC-4B45-8A8C-F27C4EDF4D26}"/>
              </a:ext>
            </a:extLst>
          </p:cNvPr>
          <p:cNvSpPr txBox="1"/>
          <p:nvPr/>
        </p:nvSpPr>
        <p:spPr>
          <a:xfrm>
            <a:off x="4730848" y="468923"/>
            <a:ext cx="674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dirty="0">
                <a:latin typeface="+mj-lt"/>
              </a:rPr>
              <a:t>Anton Stråhle, Jan Alexandersson, Fredrika Lundahl</a:t>
            </a:r>
          </a:p>
          <a:p>
            <a:r>
              <a:rPr lang="sv-SE" sz="2500" dirty="0">
                <a:latin typeface="+mj-lt"/>
              </a:rPr>
              <a:t>		        Group 118</a:t>
            </a:r>
            <a:endParaRPr lang="en-GB" sz="2500" dirty="0">
              <a:latin typeface="+mj-lt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7105A99-91B9-4A74-80F3-DCF22ABA6A21}"/>
              </a:ext>
            </a:extLst>
          </p:cNvPr>
          <p:cNvSpPr txBox="1"/>
          <p:nvPr/>
        </p:nvSpPr>
        <p:spPr>
          <a:xfrm>
            <a:off x="3311012" y="4428386"/>
            <a:ext cx="7248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mechanisms</a:t>
            </a:r>
            <a:r>
              <a:rPr lang="sv-SE" sz="3200" dirty="0"/>
              <a:t>, </a:t>
            </a:r>
            <a:r>
              <a:rPr lang="sv-SE" sz="3200" dirty="0" err="1"/>
              <a:t>powers</a:t>
            </a:r>
            <a:r>
              <a:rPr lang="sv-SE" sz="3200" dirty="0"/>
              <a:t> and limitations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Data </a:t>
            </a:r>
            <a:r>
              <a:rPr lang="sv-SE" sz="3200" dirty="0" err="1"/>
              <a:t>Augmentation</a:t>
            </a:r>
            <a:r>
              <a:rPr lang="sv-SE" sz="3200" dirty="0"/>
              <a:t> </a:t>
            </a:r>
            <a:r>
              <a:rPr lang="sv-SE" sz="3200" dirty="0" err="1"/>
              <a:t>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5660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FBF4D7E-8F84-4909-8DCB-93AD2F9323DA}"/>
              </a:ext>
            </a:extLst>
          </p:cNvPr>
          <p:cNvSpPr txBox="1"/>
          <p:nvPr/>
        </p:nvSpPr>
        <p:spPr>
          <a:xfrm rot="5400000">
            <a:off x="-3341870" y="3838211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EXPERIMENTS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79F1D3B-7A37-49D9-8C21-AB2720D9F108}"/>
              </a:ext>
            </a:extLst>
          </p:cNvPr>
          <p:cNvSpPr txBox="1"/>
          <p:nvPr/>
        </p:nvSpPr>
        <p:spPr>
          <a:xfrm rot="5400000">
            <a:off x="149225" y="1335889"/>
            <a:ext cx="15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15 species per</a:t>
            </a:r>
          </a:p>
          <a:p>
            <a:pPr algn="ctr"/>
            <a:r>
              <a:rPr lang="sv-SE" dirty="0"/>
              <a:t>subset</a:t>
            </a:r>
            <a:endParaRPr lang="en-GB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8FB963A-879E-4CF4-AF20-997283F467F9}"/>
              </a:ext>
            </a:extLst>
          </p:cNvPr>
          <p:cNvSpPr txBox="1"/>
          <p:nvPr/>
        </p:nvSpPr>
        <p:spPr>
          <a:xfrm rot="5400000">
            <a:off x="34587" y="5130975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Medium = 50 training images</a:t>
            </a:r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D565E7E-46EB-4F0F-AD91-C41E424E7603}"/>
              </a:ext>
            </a:extLst>
          </p:cNvPr>
          <p:cNvSpPr txBox="1"/>
          <p:nvPr/>
        </p:nvSpPr>
        <p:spPr>
          <a:xfrm rot="5400000">
            <a:off x="34588" y="3138223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Small = 5 training images</a:t>
            </a:r>
            <a:endParaRPr lang="en-GB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DE76577-7B66-4054-9A4C-EC91FB8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2" y="95076"/>
            <a:ext cx="3172890" cy="4082944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C34F011D-42E4-4A28-8596-04417F9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45" y="51267"/>
            <a:ext cx="2082466" cy="424691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FF708D5-4378-4608-8314-3740DF89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55" y="681527"/>
            <a:ext cx="1262761" cy="38282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A997DDD-A751-485C-879A-D4DF103E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32" y="165047"/>
            <a:ext cx="4100757" cy="7684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46F6A70-A6D4-4AFA-A192-F85E0692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49" y="933449"/>
            <a:ext cx="1115280" cy="4140176"/>
          </a:xfrm>
          <a:prstGeom prst="rect">
            <a:avLst/>
          </a:prstGeom>
        </p:spPr>
      </p:pic>
      <p:grpSp>
        <p:nvGrpSpPr>
          <p:cNvPr id="13" name="Grupp 12">
            <a:extLst>
              <a:ext uri="{FF2B5EF4-FFF2-40B4-BE49-F238E27FC236}">
                <a16:creationId xmlns:a16="http://schemas.microsoft.com/office/drawing/2014/main" id="{3E472CE9-17F1-4507-BB11-794B9817B39D}"/>
              </a:ext>
            </a:extLst>
          </p:cNvPr>
          <p:cNvGrpSpPr/>
          <p:nvPr/>
        </p:nvGrpSpPr>
        <p:grpSpPr>
          <a:xfrm>
            <a:off x="6752489" y="74712"/>
            <a:ext cx="3458227" cy="6529289"/>
            <a:chOff x="6747396" y="74712"/>
            <a:chExt cx="3458227" cy="6529289"/>
          </a:xfrm>
        </p:grpSpPr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6487817B-0C33-4FDE-8A11-6FA6CDC7C309}"/>
                </a:ext>
              </a:extLst>
            </p:cNvPr>
            <p:cNvGrpSpPr/>
            <p:nvPr/>
          </p:nvGrpSpPr>
          <p:grpSpPr>
            <a:xfrm>
              <a:off x="6747396" y="74712"/>
              <a:ext cx="3458227" cy="6529289"/>
              <a:chOff x="6747396" y="74712"/>
              <a:chExt cx="3458227" cy="6529289"/>
            </a:xfrm>
          </p:grpSpPr>
          <p:grpSp>
            <p:nvGrpSpPr>
              <p:cNvPr id="16" name="Grupp 15">
                <a:extLst>
                  <a:ext uri="{FF2B5EF4-FFF2-40B4-BE49-F238E27FC236}">
                    <a16:creationId xmlns:a16="http://schemas.microsoft.com/office/drawing/2014/main" id="{FC300CEA-DD3C-462C-9C25-4BA7512F1F38}"/>
                  </a:ext>
                </a:extLst>
              </p:cNvPr>
              <p:cNvGrpSpPr/>
              <p:nvPr/>
            </p:nvGrpSpPr>
            <p:grpSpPr>
              <a:xfrm>
                <a:off x="6747396" y="74712"/>
                <a:ext cx="2218061" cy="6529289"/>
                <a:chOff x="6747396" y="74712"/>
                <a:chExt cx="2218061" cy="6529289"/>
              </a:xfrm>
            </p:grpSpPr>
            <p:pic>
              <p:nvPicPr>
                <p:cNvPr id="18" name="Bildobjekt 17">
                  <a:extLst>
                    <a:ext uri="{FF2B5EF4-FFF2-40B4-BE49-F238E27FC236}">
                      <a16:creationId xmlns:a16="http://schemas.microsoft.com/office/drawing/2014/main" id="{A9978AB0-DD75-4934-99B3-1AE617126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7396" y="74712"/>
                  <a:ext cx="2142626" cy="4195294"/>
                </a:xfrm>
                <a:prstGeom prst="rect">
                  <a:avLst/>
                </a:prstGeom>
              </p:spPr>
            </p:pic>
            <p:sp>
              <p:nvSpPr>
                <p:cNvPr id="19" name="Rektangel 18">
                  <a:extLst>
                    <a:ext uri="{FF2B5EF4-FFF2-40B4-BE49-F238E27FC236}">
                      <a16:creationId xmlns:a16="http://schemas.microsoft.com/office/drawing/2014/main" id="{C23DC5C0-372E-4E45-BDDC-F3CF65F82D08}"/>
                    </a:ext>
                  </a:extLst>
                </p:cNvPr>
                <p:cNvSpPr/>
                <p:nvPr/>
              </p:nvSpPr>
              <p:spPr>
                <a:xfrm>
                  <a:off x="6822831" y="4162390"/>
                  <a:ext cx="2142626" cy="2441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7" name="Bildobjekt 16">
                <a:extLst>
                  <a:ext uri="{FF2B5EF4-FFF2-40B4-BE49-F238E27FC236}">
                    <a16:creationId xmlns:a16="http://schemas.microsoft.com/office/drawing/2014/main" id="{43A8961F-48DF-40DE-8110-8E1201582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457" y="730765"/>
                <a:ext cx="1240166" cy="4603782"/>
              </a:xfrm>
              <a:prstGeom prst="rect">
                <a:avLst/>
              </a:prstGeom>
            </p:spPr>
          </p:pic>
        </p:grpSp>
        <p:pic>
          <p:nvPicPr>
            <p:cNvPr id="15" name="Bildobjekt 14">
              <a:extLst>
                <a:ext uri="{FF2B5EF4-FFF2-40B4-BE49-F238E27FC236}">
                  <a16:creationId xmlns:a16="http://schemas.microsoft.com/office/drawing/2014/main" id="{6A453660-AA99-4E86-A430-79C11B77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2831" y="151135"/>
              <a:ext cx="1891323" cy="446352"/>
            </a:xfrm>
            <a:prstGeom prst="rect">
              <a:avLst/>
            </a:prstGeom>
          </p:spPr>
        </p:pic>
      </p:grpSp>
      <p:sp>
        <p:nvSpPr>
          <p:cNvPr id="20" name="Pil: nedåtböjd 19">
            <a:extLst>
              <a:ext uri="{FF2B5EF4-FFF2-40B4-BE49-F238E27FC236}">
                <a16:creationId xmlns:a16="http://schemas.microsoft.com/office/drawing/2014/main" id="{839301F2-0F87-41F4-9CBF-8354589FCEE5}"/>
              </a:ext>
            </a:extLst>
          </p:cNvPr>
          <p:cNvSpPr/>
          <p:nvPr/>
        </p:nvSpPr>
        <p:spPr>
          <a:xfrm>
            <a:off x="3343097" y="9303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Pil: nedåtböjd 21">
            <a:extLst>
              <a:ext uri="{FF2B5EF4-FFF2-40B4-BE49-F238E27FC236}">
                <a16:creationId xmlns:a16="http://schemas.microsoft.com/office/drawing/2014/main" id="{E3AB9029-057B-4F03-BCAC-9A7EF27B18BF}"/>
              </a:ext>
            </a:extLst>
          </p:cNvPr>
          <p:cNvSpPr/>
          <p:nvPr/>
        </p:nvSpPr>
        <p:spPr>
          <a:xfrm>
            <a:off x="4367797" y="31147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il: nedåtböjd 22">
            <a:extLst>
              <a:ext uri="{FF2B5EF4-FFF2-40B4-BE49-F238E27FC236}">
                <a16:creationId xmlns:a16="http://schemas.microsoft.com/office/drawing/2014/main" id="{D37A8A32-959A-4BAE-A33C-076C272CE229}"/>
              </a:ext>
            </a:extLst>
          </p:cNvPr>
          <p:cNvSpPr/>
          <p:nvPr/>
        </p:nvSpPr>
        <p:spPr>
          <a:xfrm>
            <a:off x="3347123" y="2002207"/>
            <a:ext cx="3725800" cy="613610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l: nedåtböjd 23">
            <a:extLst>
              <a:ext uri="{FF2B5EF4-FFF2-40B4-BE49-F238E27FC236}">
                <a16:creationId xmlns:a16="http://schemas.microsoft.com/office/drawing/2014/main" id="{7DD651FA-FA18-4170-9CDF-FCE75975CC42}"/>
              </a:ext>
            </a:extLst>
          </p:cNvPr>
          <p:cNvSpPr/>
          <p:nvPr/>
        </p:nvSpPr>
        <p:spPr>
          <a:xfrm>
            <a:off x="3361395" y="1633085"/>
            <a:ext cx="3763517" cy="6136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37A8C913-F7E8-4F92-97B6-2C3C78665CED}"/>
              </a:ext>
            </a:extLst>
          </p:cNvPr>
          <p:cNvSpPr txBox="1"/>
          <p:nvPr/>
        </p:nvSpPr>
        <p:spPr>
          <a:xfrm>
            <a:off x="1838436" y="4831013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Basic Augmentations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</a:t>
            </a:r>
            <a:r>
              <a:rPr lang="sv-SE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4C17C803-1A4A-4AE5-A4CF-98FD88B533C2}"/>
              </a:ext>
            </a:extLst>
          </p:cNvPr>
          <p:cNvSpPr txBox="1"/>
          <p:nvPr/>
        </p:nvSpPr>
        <p:spPr>
          <a:xfrm>
            <a:off x="1838436" y="5178754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Random Erasing </a:t>
            </a:r>
            <a:r>
              <a:rPr lang="sv-SE" sz="2400" dirty="0" err="1"/>
              <a:t>good</a:t>
            </a:r>
            <a:r>
              <a:rPr lang="sv-SE" sz="2400" dirty="0"/>
              <a:t> for ResNet, </a:t>
            </a:r>
            <a:r>
              <a:rPr lang="sv-SE" sz="2400" dirty="0" err="1"/>
              <a:t>harmful</a:t>
            </a:r>
            <a:r>
              <a:rPr lang="sv-SE" sz="2400" dirty="0"/>
              <a:t> for </a:t>
            </a:r>
            <a:r>
              <a:rPr lang="sv-SE" sz="2400" dirty="0" err="1"/>
              <a:t>basic</a:t>
            </a:r>
            <a:r>
              <a:rPr lang="sv-SE" sz="2400" dirty="0"/>
              <a:t> CNN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780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048E8D00-724E-4A30-A0A0-2C0A1281735F}"/>
              </a:ext>
            </a:extLst>
          </p:cNvPr>
          <p:cNvSpPr txBox="1"/>
          <p:nvPr/>
        </p:nvSpPr>
        <p:spPr>
          <a:xfrm rot="5400000">
            <a:off x="-3335138" y="3107444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AUGMENTATIONS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1A7478C-6DAF-43B1-A52A-3EE89BE239A0}"/>
              </a:ext>
            </a:extLst>
          </p:cNvPr>
          <p:cNvSpPr txBox="1"/>
          <p:nvPr/>
        </p:nvSpPr>
        <p:spPr>
          <a:xfrm>
            <a:off x="998707" y="447472"/>
            <a:ext cx="897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latin typeface="Arial Black" panose="020B0A04020102020204" pitchFamily="34" charset="0"/>
              </a:rPr>
              <a:t>Photometric</a:t>
            </a:r>
            <a:r>
              <a:rPr lang="sv-SE" sz="3200" dirty="0">
                <a:latin typeface="Arial Black" panose="020B0A04020102020204" pitchFamily="34" charset="0"/>
              </a:rPr>
              <a:t> Data Augmentations:</a:t>
            </a:r>
            <a:endParaRPr lang="en-GB" sz="3200" dirty="0">
              <a:latin typeface="Arial Black" panose="020B0A04020102020204" pitchFamily="34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4927555-67CB-4F26-87A5-8CF581A034E0}"/>
              </a:ext>
            </a:extLst>
          </p:cNvPr>
          <p:cNvSpPr txBox="1"/>
          <p:nvPr/>
        </p:nvSpPr>
        <p:spPr>
          <a:xfrm>
            <a:off x="1050586" y="1173804"/>
            <a:ext cx="96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latin typeface="+mj-lt"/>
              </a:rPr>
              <a:t>Confuse</a:t>
            </a:r>
            <a:r>
              <a:rPr lang="sv-SE" sz="2400" dirty="0">
                <a:latin typeface="+mj-lt"/>
              </a:rPr>
              <a:t> the </a:t>
            </a:r>
            <a:r>
              <a:rPr lang="sv-SE" sz="2400" dirty="0" err="1">
                <a:latin typeface="+mj-lt"/>
              </a:rPr>
              <a:t>network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enough</a:t>
            </a:r>
            <a:r>
              <a:rPr lang="sv-SE" sz="2400" dirty="0">
                <a:latin typeface="+mj-lt"/>
              </a:rPr>
              <a:t> for it to </a:t>
            </a:r>
            <a:r>
              <a:rPr lang="sv-SE" sz="2400" dirty="0" err="1">
                <a:latin typeface="+mj-lt"/>
              </a:rPr>
              <a:t>memorize</a:t>
            </a:r>
            <a:r>
              <a:rPr lang="sv-SE" sz="2400" dirty="0">
                <a:latin typeface="+mj-lt"/>
              </a:rPr>
              <a:t> less and be </a:t>
            </a:r>
            <a:r>
              <a:rPr lang="sv-SE" sz="2400" dirty="0" err="1">
                <a:latin typeface="+mj-lt"/>
              </a:rPr>
              <a:t>more</a:t>
            </a:r>
            <a:r>
              <a:rPr lang="sv-SE" sz="2400" dirty="0">
                <a:latin typeface="+mj-lt"/>
              </a:rPr>
              <a:t> general by</a:t>
            </a:r>
            <a:endParaRPr lang="en-GB" sz="2400" dirty="0">
              <a:latin typeface="+mj-lt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CC83CF1-1A34-4B78-A1CF-35E67C658F8A}"/>
              </a:ext>
            </a:extLst>
          </p:cNvPr>
          <p:cNvSpPr txBox="1"/>
          <p:nvPr/>
        </p:nvSpPr>
        <p:spPr>
          <a:xfrm>
            <a:off x="1017416" y="4326603"/>
            <a:ext cx="946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Arial Black" panose="020B0A04020102020204" pitchFamily="34" charset="0"/>
              </a:rPr>
              <a:t>Mixup: </a:t>
            </a:r>
            <a:r>
              <a:rPr lang="sv-SE" sz="2400" dirty="0" err="1">
                <a:latin typeface="+mj-lt"/>
              </a:rPr>
              <a:t>blending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pictures</a:t>
            </a:r>
            <a:r>
              <a:rPr lang="sv-SE" sz="2400" dirty="0">
                <a:latin typeface="+mj-lt"/>
              </a:rPr>
              <a:t>                   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pic>
        <p:nvPicPr>
          <p:cNvPr id="15" name="Bildobjekt 14" descr="En bild som visar djur, fågel, utomhus, gräs&#10;&#10;Automatiskt genererad beskrivning">
            <a:extLst>
              <a:ext uri="{FF2B5EF4-FFF2-40B4-BE49-F238E27FC236}">
                <a16:creationId xmlns:a16="http://schemas.microsoft.com/office/drawing/2014/main" id="{0010B149-CD71-4DF6-A895-84D9AC5D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16" y="4830911"/>
            <a:ext cx="9239250" cy="1724025"/>
          </a:xfrm>
          <a:prstGeom prst="rect">
            <a:avLst/>
          </a:prstGeom>
        </p:spPr>
      </p:pic>
      <p:pic>
        <p:nvPicPr>
          <p:cNvPr id="17" name="Bildobjekt 16" descr="En bild som visar gräs, djur, fågel, hund&#10;&#10;Automatiskt genererad beskrivning">
            <a:extLst>
              <a:ext uri="{FF2B5EF4-FFF2-40B4-BE49-F238E27FC236}">
                <a16:creationId xmlns:a16="http://schemas.microsoft.com/office/drawing/2014/main" id="{9F83D17A-A132-499B-AB27-EF4425BC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16" y="4822183"/>
            <a:ext cx="9239250" cy="1724025"/>
          </a:xfrm>
          <a:prstGeom prst="rect">
            <a:avLst/>
          </a:prstGeom>
        </p:spPr>
      </p:pic>
      <p:sp>
        <p:nvSpPr>
          <p:cNvPr id="18" name="textruta 17">
            <a:extLst>
              <a:ext uri="{FF2B5EF4-FFF2-40B4-BE49-F238E27FC236}">
                <a16:creationId xmlns:a16="http://schemas.microsoft.com/office/drawing/2014/main" id="{9148896D-BEAA-4DBE-ABF4-724AD2F588F3}"/>
              </a:ext>
            </a:extLst>
          </p:cNvPr>
          <p:cNvSpPr txBox="1"/>
          <p:nvPr/>
        </p:nvSpPr>
        <p:spPr>
          <a:xfrm>
            <a:off x="978613" y="1587575"/>
            <a:ext cx="946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Arial Black" panose="020B0A04020102020204" pitchFamily="34" charset="0"/>
              </a:rPr>
              <a:t>Random Erasing: </a:t>
            </a:r>
            <a:r>
              <a:rPr lang="sv-SE" sz="2400" dirty="0" err="1">
                <a:latin typeface="+mj-lt"/>
              </a:rPr>
              <a:t>removing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random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rectangles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of</a:t>
            </a:r>
            <a:r>
              <a:rPr lang="sv-SE" sz="2400" dirty="0">
                <a:latin typeface="+mj-lt"/>
              </a:rPr>
              <a:t> the </a:t>
            </a:r>
            <a:r>
              <a:rPr lang="sv-SE" sz="2400" dirty="0" err="1">
                <a:latin typeface="+mj-lt"/>
              </a:rPr>
              <a:t>pictures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grpSp>
        <p:nvGrpSpPr>
          <p:cNvPr id="39" name="Grupp 38">
            <a:extLst>
              <a:ext uri="{FF2B5EF4-FFF2-40B4-BE49-F238E27FC236}">
                <a16:creationId xmlns:a16="http://schemas.microsoft.com/office/drawing/2014/main" id="{46C65C71-AAC1-4186-B7B0-97AB3479CDD2}"/>
              </a:ext>
            </a:extLst>
          </p:cNvPr>
          <p:cNvGrpSpPr/>
          <p:nvPr/>
        </p:nvGrpSpPr>
        <p:grpSpPr>
          <a:xfrm>
            <a:off x="1137870" y="2190797"/>
            <a:ext cx="9309000" cy="1761212"/>
            <a:chOff x="1165089" y="4848209"/>
            <a:chExt cx="9309000" cy="1761212"/>
          </a:xfrm>
        </p:grpSpPr>
        <p:pic>
          <p:nvPicPr>
            <p:cNvPr id="22" name="Bildobjekt 21" descr="En bild som visar fågel, djur, sitter, utomhus&#10;&#10;Automatiskt genererad beskrivning">
              <a:extLst>
                <a:ext uri="{FF2B5EF4-FFF2-40B4-BE49-F238E27FC236}">
                  <a16:creationId xmlns:a16="http://schemas.microsoft.com/office/drawing/2014/main" id="{6D0EADC4-DA50-4235-9F3E-AFFFDCBD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9" y="4858440"/>
              <a:ext cx="1750979" cy="1750979"/>
            </a:xfrm>
            <a:prstGeom prst="rect">
              <a:avLst/>
            </a:prstGeom>
          </p:spPr>
        </p:pic>
        <p:pic>
          <p:nvPicPr>
            <p:cNvPr id="26" name="Bildobjekt 25" descr="En bild som visar fågel, djur, utomhus, grön&#10;&#10;Automatiskt genererad beskrivning">
              <a:extLst>
                <a:ext uri="{FF2B5EF4-FFF2-40B4-BE49-F238E27FC236}">
                  <a16:creationId xmlns:a16="http://schemas.microsoft.com/office/drawing/2014/main" id="{CC6C0624-2FF0-4259-8A8B-A96C47DC7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24" y="4858441"/>
              <a:ext cx="1750979" cy="1750979"/>
            </a:xfrm>
            <a:prstGeom prst="rect">
              <a:avLst/>
            </a:prstGeom>
          </p:spPr>
        </p:pic>
        <p:pic>
          <p:nvPicPr>
            <p:cNvPr id="30" name="Bildobjekt 29" descr="En bild som visar utomhus, fågel, djur, gren&#10;&#10;Automatiskt genererad beskrivning">
              <a:extLst>
                <a:ext uri="{FF2B5EF4-FFF2-40B4-BE49-F238E27FC236}">
                  <a16:creationId xmlns:a16="http://schemas.microsoft.com/office/drawing/2014/main" id="{2BBC2A1A-705A-42DC-B065-2CCC912D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89" y="4858442"/>
              <a:ext cx="1750979" cy="1750979"/>
            </a:xfrm>
            <a:prstGeom prst="rect">
              <a:avLst/>
            </a:prstGeom>
          </p:spPr>
        </p:pic>
        <p:pic>
          <p:nvPicPr>
            <p:cNvPr id="32" name="Bildobjekt 31" descr="En bild som visar djur, fågel, gräs, grön&#10;&#10;Automatiskt genererad beskrivning">
              <a:extLst>
                <a:ext uri="{FF2B5EF4-FFF2-40B4-BE49-F238E27FC236}">
                  <a16:creationId xmlns:a16="http://schemas.microsoft.com/office/drawing/2014/main" id="{1A47B454-1672-43A1-824A-1C3B41A0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674" y="4848209"/>
              <a:ext cx="1750979" cy="1750979"/>
            </a:xfrm>
            <a:prstGeom prst="rect">
              <a:avLst/>
            </a:prstGeom>
          </p:spPr>
        </p:pic>
        <p:pic>
          <p:nvPicPr>
            <p:cNvPr id="38" name="Bildobjekt 37" descr="En bild som visar fågel, utomhus, stängsel, djur&#10;&#10;Automatiskt genererad beskrivning">
              <a:extLst>
                <a:ext uri="{FF2B5EF4-FFF2-40B4-BE49-F238E27FC236}">
                  <a16:creationId xmlns:a16="http://schemas.microsoft.com/office/drawing/2014/main" id="{9AC56C5E-A0EC-4B64-8133-F4C0FBD6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109" y="4858439"/>
              <a:ext cx="1750980" cy="1750980"/>
            </a:xfrm>
            <a:prstGeom prst="rect">
              <a:avLst/>
            </a:prstGeom>
          </p:spPr>
        </p:pic>
      </p:grpSp>
      <p:grpSp>
        <p:nvGrpSpPr>
          <p:cNvPr id="40" name="Grupp 39">
            <a:extLst>
              <a:ext uri="{FF2B5EF4-FFF2-40B4-BE49-F238E27FC236}">
                <a16:creationId xmlns:a16="http://schemas.microsoft.com/office/drawing/2014/main" id="{49899412-A41A-4D79-9904-930E413651C8}"/>
              </a:ext>
            </a:extLst>
          </p:cNvPr>
          <p:cNvGrpSpPr/>
          <p:nvPr/>
        </p:nvGrpSpPr>
        <p:grpSpPr>
          <a:xfrm>
            <a:off x="1150266" y="2193726"/>
            <a:ext cx="9316861" cy="1768815"/>
            <a:chOff x="1165089" y="4848209"/>
            <a:chExt cx="9316861" cy="1768815"/>
          </a:xfrm>
        </p:grpSpPr>
        <p:pic>
          <p:nvPicPr>
            <p:cNvPr id="20" name="Bildobjekt 19" descr="En bild som visar fågel, utomhus, djur, gren&#10;&#10;Automatiskt genererad beskrivning">
              <a:extLst>
                <a:ext uri="{FF2B5EF4-FFF2-40B4-BE49-F238E27FC236}">
                  <a16:creationId xmlns:a16="http://schemas.microsoft.com/office/drawing/2014/main" id="{05B6AC9C-5925-49C6-A641-CA5187A14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89" y="4848209"/>
              <a:ext cx="1750979" cy="1743155"/>
            </a:xfrm>
            <a:prstGeom prst="rect">
              <a:avLst/>
            </a:prstGeom>
          </p:spPr>
        </p:pic>
        <p:pic>
          <p:nvPicPr>
            <p:cNvPr id="28" name="Bildobjekt 27" descr="En bild som visar djur, fågel&#10;&#10;Automatiskt genererad beskrivning">
              <a:extLst>
                <a:ext uri="{FF2B5EF4-FFF2-40B4-BE49-F238E27FC236}">
                  <a16:creationId xmlns:a16="http://schemas.microsoft.com/office/drawing/2014/main" id="{63B69837-899D-4E14-8BC4-06A78E005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24" y="4857258"/>
              <a:ext cx="1734597" cy="1753341"/>
            </a:xfrm>
            <a:prstGeom prst="rect">
              <a:avLst/>
            </a:prstGeom>
          </p:spPr>
        </p:pic>
        <p:pic>
          <p:nvPicPr>
            <p:cNvPr id="24" name="Bildobjekt 23" descr="En bild som visar fågel, djur, sitter, liten&#10;&#10;Automatiskt genererad beskrivning">
              <a:extLst>
                <a:ext uri="{FF2B5EF4-FFF2-40B4-BE49-F238E27FC236}">
                  <a16:creationId xmlns:a16="http://schemas.microsoft.com/office/drawing/2014/main" id="{236B93DA-4437-4B12-B5FD-192B78A7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9" y="4857258"/>
              <a:ext cx="1758839" cy="1750980"/>
            </a:xfrm>
            <a:prstGeom prst="rect">
              <a:avLst/>
            </a:prstGeom>
          </p:spPr>
        </p:pic>
        <p:pic>
          <p:nvPicPr>
            <p:cNvPr id="34" name="Bildobjekt 33" descr="En bild som visar djur, gräs, fågel, grön&#10;&#10;Automatiskt genererad beskrivning">
              <a:extLst>
                <a:ext uri="{FF2B5EF4-FFF2-40B4-BE49-F238E27FC236}">
                  <a16:creationId xmlns:a16="http://schemas.microsoft.com/office/drawing/2014/main" id="{256D1004-A478-419D-A045-EF627DF2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152" y="4848209"/>
              <a:ext cx="1758839" cy="1750980"/>
            </a:xfrm>
            <a:prstGeom prst="rect">
              <a:avLst/>
            </a:prstGeom>
          </p:spPr>
        </p:pic>
        <p:pic>
          <p:nvPicPr>
            <p:cNvPr id="36" name="Bildobjekt 35" descr="En bild som visar stängsel, djur, fågel, sitter&#10;&#10;Automatiskt genererad beskrivning">
              <a:extLst>
                <a:ext uri="{FF2B5EF4-FFF2-40B4-BE49-F238E27FC236}">
                  <a16:creationId xmlns:a16="http://schemas.microsoft.com/office/drawing/2014/main" id="{B71EB370-705F-49CB-A1DD-A7337722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969" y="4873867"/>
              <a:ext cx="1750981" cy="174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865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FBF4D7E-8F84-4909-8DCB-93AD2F9323DA}"/>
              </a:ext>
            </a:extLst>
          </p:cNvPr>
          <p:cNvSpPr txBox="1"/>
          <p:nvPr/>
        </p:nvSpPr>
        <p:spPr>
          <a:xfrm rot="5400000">
            <a:off x="-3341871" y="3838211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EXPERIMENTS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79F1D3B-7A37-49D9-8C21-AB2720D9F108}"/>
              </a:ext>
            </a:extLst>
          </p:cNvPr>
          <p:cNvSpPr txBox="1"/>
          <p:nvPr/>
        </p:nvSpPr>
        <p:spPr>
          <a:xfrm rot="5400000">
            <a:off x="149225" y="1335889"/>
            <a:ext cx="15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15 species per</a:t>
            </a:r>
          </a:p>
          <a:p>
            <a:pPr algn="ctr"/>
            <a:r>
              <a:rPr lang="sv-SE" dirty="0"/>
              <a:t>subset</a:t>
            </a:r>
            <a:endParaRPr lang="en-GB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8FB963A-879E-4CF4-AF20-997283F467F9}"/>
              </a:ext>
            </a:extLst>
          </p:cNvPr>
          <p:cNvSpPr txBox="1"/>
          <p:nvPr/>
        </p:nvSpPr>
        <p:spPr>
          <a:xfrm rot="5400000">
            <a:off x="34587" y="5130975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Medium = 50 training images</a:t>
            </a:r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D565E7E-46EB-4F0F-AD91-C41E424E7603}"/>
              </a:ext>
            </a:extLst>
          </p:cNvPr>
          <p:cNvSpPr txBox="1"/>
          <p:nvPr/>
        </p:nvSpPr>
        <p:spPr>
          <a:xfrm rot="5400000">
            <a:off x="34588" y="3138223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Small = 5 training images</a:t>
            </a:r>
            <a:endParaRPr lang="en-GB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DE76577-7B66-4054-9A4C-EC91FB8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2" y="95076"/>
            <a:ext cx="3172890" cy="4082944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C34F011D-42E4-4A28-8596-04417F9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45" y="51267"/>
            <a:ext cx="2082466" cy="424691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FF708D5-4378-4608-8314-3740DF89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55" y="681527"/>
            <a:ext cx="1262761" cy="38282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A997DDD-A751-485C-879A-D4DF103E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32" y="165047"/>
            <a:ext cx="4100757" cy="7684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46F6A70-A6D4-4AFA-A192-F85E0692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49" y="933449"/>
            <a:ext cx="1115280" cy="4140176"/>
          </a:xfrm>
          <a:prstGeom prst="rect">
            <a:avLst/>
          </a:prstGeom>
        </p:spPr>
      </p:pic>
      <p:grpSp>
        <p:nvGrpSpPr>
          <p:cNvPr id="13" name="Grupp 12">
            <a:extLst>
              <a:ext uri="{FF2B5EF4-FFF2-40B4-BE49-F238E27FC236}">
                <a16:creationId xmlns:a16="http://schemas.microsoft.com/office/drawing/2014/main" id="{3E472CE9-17F1-4507-BB11-794B9817B39D}"/>
              </a:ext>
            </a:extLst>
          </p:cNvPr>
          <p:cNvGrpSpPr/>
          <p:nvPr/>
        </p:nvGrpSpPr>
        <p:grpSpPr>
          <a:xfrm>
            <a:off x="6752489" y="74712"/>
            <a:ext cx="3458227" cy="6529289"/>
            <a:chOff x="6747396" y="74712"/>
            <a:chExt cx="3458227" cy="6529289"/>
          </a:xfrm>
        </p:grpSpPr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6487817B-0C33-4FDE-8A11-6FA6CDC7C309}"/>
                </a:ext>
              </a:extLst>
            </p:cNvPr>
            <p:cNvGrpSpPr/>
            <p:nvPr/>
          </p:nvGrpSpPr>
          <p:grpSpPr>
            <a:xfrm>
              <a:off x="6747396" y="74712"/>
              <a:ext cx="3458227" cy="6529289"/>
              <a:chOff x="6747396" y="74712"/>
              <a:chExt cx="3458227" cy="6529289"/>
            </a:xfrm>
          </p:grpSpPr>
          <p:grpSp>
            <p:nvGrpSpPr>
              <p:cNvPr id="16" name="Grupp 15">
                <a:extLst>
                  <a:ext uri="{FF2B5EF4-FFF2-40B4-BE49-F238E27FC236}">
                    <a16:creationId xmlns:a16="http://schemas.microsoft.com/office/drawing/2014/main" id="{FC300CEA-DD3C-462C-9C25-4BA7512F1F38}"/>
                  </a:ext>
                </a:extLst>
              </p:cNvPr>
              <p:cNvGrpSpPr/>
              <p:nvPr/>
            </p:nvGrpSpPr>
            <p:grpSpPr>
              <a:xfrm>
                <a:off x="6747396" y="74712"/>
                <a:ext cx="2218061" cy="6529289"/>
                <a:chOff x="6747396" y="74712"/>
                <a:chExt cx="2218061" cy="6529289"/>
              </a:xfrm>
            </p:grpSpPr>
            <p:pic>
              <p:nvPicPr>
                <p:cNvPr id="18" name="Bildobjekt 17">
                  <a:extLst>
                    <a:ext uri="{FF2B5EF4-FFF2-40B4-BE49-F238E27FC236}">
                      <a16:creationId xmlns:a16="http://schemas.microsoft.com/office/drawing/2014/main" id="{A9978AB0-DD75-4934-99B3-1AE617126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7396" y="74712"/>
                  <a:ext cx="2142626" cy="4195294"/>
                </a:xfrm>
                <a:prstGeom prst="rect">
                  <a:avLst/>
                </a:prstGeom>
              </p:spPr>
            </p:pic>
            <p:sp>
              <p:nvSpPr>
                <p:cNvPr id="19" name="Rektangel 18">
                  <a:extLst>
                    <a:ext uri="{FF2B5EF4-FFF2-40B4-BE49-F238E27FC236}">
                      <a16:creationId xmlns:a16="http://schemas.microsoft.com/office/drawing/2014/main" id="{C23DC5C0-372E-4E45-BDDC-F3CF65F82D08}"/>
                    </a:ext>
                  </a:extLst>
                </p:cNvPr>
                <p:cNvSpPr/>
                <p:nvPr/>
              </p:nvSpPr>
              <p:spPr>
                <a:xfrm>
                  <a:off x="6822831" y="4162390"/>
                  <a:ext cx="2142626" cy="2441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7" name="Bildobjekt 16">
                <a:extLst>
                  <a:ext uri="{FF2B5EF4-FFF2-40B4-BE49-F238E27FC236}">
                    <a16:creationId xmlns:a16="http://schemas.microsoft.com/office/drawing/2014/main" id="{43A8961F-48DF-40DE-8110-8E1201582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457" y="730765"/>
                <a:ext cx="1240166" cy="4603782"/>
              </a:xfrm>
              <a:prstGeom prst="rect">
                <a:avLst/>
              </a:prstGeom>
            </p:spPr>
          </p:pic>
        </p:grpSp>
        <p:pic>
          <p:nvPicPr>
            <p:cNvPr id="15" name="Bildobjekt 14">
              <a:extLst>
                <a:ext uri="{FF2B5EF4-FFF2-40B4-BE49-F238E27FC236}">
                  <a16:creationId xmlns:a16="http://schemas.microsoft.com/office/drawing/2014/main" id="{6A453660-AA99-4E86-A430-79C11B77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2831" y="151135"/>
              <a:ext cx="1891323" cy="446352"/>
            </a:xfrm>
            <a:prstGeom prst="rect">
              <a:avLst/>
            </a:prstGeom>
          </p:spPr>
        </p:pic>
      </p:grpSp>
      <p:grpSp>
        <p:nvGrpSpPr>
          <p:cNvPr id="20" name="Grupp 19">
            <a:extLst>
              <a:ext uri="{FF2B5EF4-FFF2-40B4-BE49-F238E27FC236}">
                <a16:creationId xmlns:a16="http://schemas.microsoft.com/office/drawing/2014/main" id="{95069D31-7528-4CAF-8A27-5890A7DC4820}"/>
              </a:ext>
            </a:extLst>
          </p:cNvPr>
          <p:cNvGrpSpPr/>
          <p:nvPr/>
        </p:nvGrpSpPr>
        <p:grpSpPr>
          <a:xfrm>
            <a:off x="8887019" y="110706"/>
            <a:ext cx="3463323" cy="6688679"/>
            <a:chOff x="8875169" y="110706"/>
            <a:chExt cx="3463323" cy="6667847"/>
          </a:xfrm>
        </p:grpSpPr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D8CDA4BA-8FFE-442E-82E2-6C7AC3169D67}"/>
                </a:ext>
              </a:extLst>
            </p:cNvPr>
            <p:cNvGrpSpPr/>
            <p:nvPr/>
          </p:nvGrpSpPr>
          <p:grpSpPr>
            <a:xfrm>
              <a:off x="8875169" y="251148"/>
              <a:ext cx="2590000" cy="6527405"/>
              <a:chOff x="8875169" y="258964"/>
              <a:chExt cx="2590000" cy="6524790"/>
            </a:xfrm>
          </p:grpSpPr>
          <p:pic>
            <p:nvPicPr>
              <p:cNvPr id="24" name="Bildobjekt 23">
                <a:extLst>
                  <a:ext uri="{FF2B5EF4-FFF2-40B4-BE49-F238E27FC236}">
                    <a16:creationId xmlns:a16="http://schemas.microsoft.com/office/drawing/2014/main" id="{A48B33E7-EBFE-4244-8FED-D1E702124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5169" y="258964"/>
                <a:ext cx="2348501" cy="3973761"/>
              </a:xfrm>
              <a:prstGeom prst="rect">
                <a:avLst/>
              </a:prstGeom>
            </p:spPr>
          </p:pic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EC27B47B-9117-4B31-9F41-7F0986EAA922}"/>
                  </a:ext>
                </a:extLst>
              </p:cNvPr>
              <p:cNvSpPr/>
              <p:nvPr/>
            </p:nvSpPr>
            <p:spPr>
              <a:xfrm>
                <a:off x="8964246" y="4178020"/>
                <a:ext cx="2500923" cy="2605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AD2604BF-84F2-4057-899E-A8B56D3B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38523" y="918501"/>
              <a:ext cx="1099969" cy="4083338"/>
            </a:xfrm>
            <a:prstGeom prst="rect">
              <a:avLst/>
            </a:prstGeom>
          </p:spPr>
        </p:pic>
        <p:pic>
          <p:nvPicPr>
            <p:cNvPr id="23" name="Bildobjekt 22">
              <a:extLst>
                <a:ext uri="{FF2B5EF4-FFF2-40B4-BE49-F238E27FC236}">
                  <a16:creationId xmlns:a16="http://schemas.microsoft.com/office/drawing/2014/main" id="{D6591D6F-0961-45A8-96AD-7E449AF4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3328" y="110706"/>
              <a:ext cx="1577982" cy="487318"/>
            </a:xfrm>
            <a:prstGeom prst="rect">
              <a:avLst/>
            </a:prstGeom>
          </p:spPr>
        </p:pic>
      </p:grpSp>
      <p:sp>
        <p:nvSpPr>
          <p:cNvPr id="26" name="Pil: nedåtböjd 25">
            <a:extLst>
              <a:ext uri="{FF2B5EF4-FFF2-40B4-BE49-F238E27FC236}">
                <a16:creationId xmlns:a16="http://schemas.microsoft.com/office/drawing/2014/main" id="{CE198D9B-F33E-4660-931C-B1B426DA8635}"/>
              </a:ext>
            </a:extLst>
          </p:cNvPr>
          <p:cNvSpPr/>
          <p:nvPr/>
        </p:nvSpPr>
        <p:spPr>
          <a:xfrm>
            <a:off x="4367797" y="31147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Pil: nedåtböjd 26">
            <a:extLst>
              <a:ext uri="{FF2B5EF4-FFF2-40B4-BE49-F238E27FC236}">
                <a16:creationId xmlns:a16="http://schemas.microsoft.com/office/drawing/2014/main" id="{0AFBE58A-A1AF-4F9B-A69B-3D65EDB744DC}"/>
              </a:ext>
            </a:extLst>
          </p:cNvPr>
          <p:cNvSpPr/>
          <p:nvPr/>
        </p:nvSpPr>
        <p:spPr>
          <a:xfrm>
            <a:off x="3343097" y="9303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Pil: nedåtböjd 27">
            <a:extLst>
              <a:ext uri="{FF2B5EF4-FFF2-40B4-BE49-F238E27FC236}">
                <a16:creationId xmlns:a16="http://schemas.microsoft.com/office/drawing/2014/main" id="{9DBEDC75-9387-4EE3-99D5-F33D2E5DAF6C}"/>
              </a:ext>
            </a:extLst>
          </p:cNvPr>
          <p:cNvSpPr/>
          <p:nvPr/>
        </p:nvSpPr>
        <p:spPr>
          <a:xfrm>
            <a:off x="3347123" y="2002207"/>
            <a:ext cx="3725800" cy="613610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Pil: nedåtböjd 28">
            <a:extLst>
              <a:ext uri="{FF2B5EF4-FFF2-40B4-BE49-F238E27FC236}">
                <a16:creationId xmlns:a16="http://schemas.microsoft.com/office/drawing/2014/main" id="{0F3E3069-DF98-459F-A450-CA56AB6F65C4}"/>
              </a:ext>
            </a:extLst>
          </p:cNvPr>
          <p:cNvSpPr/>
          <p:nvPr/>
        </p:nvSpPr>
        <p:spPr>
          <a:xfrm>
            <a:off x="3361395" y="1633085"/>
            <a:ext cx="3763517" cy="6136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il: nedåtböjd 29">
            <a:extLst>
              <a:ext uri="{FF2B5EF4-FFF2-40B4-BE49-F238E27FC236}">
                <a16:creationId xmlns:a16="http://schemas.microsoft.com/office/drawing/2014/main" id="{5495BCD2-9897-487F-ADD1-5DE6DE25853F}"/>
              </a:ext>
            </a:extLst>
          </p:cNvPr>
          <p:cNvSpPr/>
          <p:nvPr/>
        </p:nvSpPr>
        <p:spPr>
          <a:xfrm>
            <a:off x="4460328" y="1584392"/>
            <a:ext cx="6012287" cy="631203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BEF4C056-14FC-4A59-8F43-B1591A2B0884}"/>
              </a:ext>
            </a:extLst>
          </p:cNvPr>
          <p:cNvSpPr txBox="1"/>
          <p:nvPr/>
        </p:nvSpPr>
        <p:spPr>
          <a:xfrm>
            <a:off x="1838436" y="4831013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Basic Augmentations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</a:t>
            </a:r>
            <a:r>
              <a:rPr lang="sv-SE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B02FCA7-DE9C-4FE2-A0EC-86D2DBE8A17A}"/>
              </a:ext>
            </a:extLst>
          </p:cNvPr>
          <p:cNvSpPr txBox="1"/>
          <p:nvPr/>
        </p:nvSpPr>
        <p:spPr>
          <a:xfrm>
            <a:off x="1838436" y="5178754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Random Erasing </a:t>
            </a:r>
            <a:r>
              <a:rPr lang="sv-SE" sz="2400" dirty="0" err="1"/>
              <a:t>good</a:t>
            </a:r>
            <a:r>
              <a:rPr lang="sv-SE" sz="2400" dirty="0"/>
              <a:t> for ResNet, </a:t>
            </a:r>
            <a:r>
              <a:rPr lang="sv-SE" sz="2400" dirty="0" err="1"/>
              <a:t>harmful</a:t>
            </a:r>
            <a:r>
              <a:rPr lang="sv-SE" sz="2400" dirty="0"/>
              <a:t> for </a:t>
            </a:r>
            <a:r>
              <a:rPr lang="sv-SE" sz="2400" dirty="0" err="1"/>
              <a:t>basic</a:t>
            </a:r>
            <a:r>
              <a:rPr lang="sv-SE" sz="2400" dirty="0"/>
              <a:t> CNN </a:t>
            </a:r>
            <a:endParaRPr lang="en-GB" sz="2400" dirty="0"/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5F560EC4-8BED-4888-BC8F-4DBE59FA3FB2}"/>
              </a:ext>
            </a:extLst>
          </p:cNvPr>
          <p:cNvSpPr txBox="1"/>
          <p:nvPr/>
        </p:nvSpPr>
        <p:spPr>
          <a:xfrm>
            <a:off x="1875625" y="5557785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Mixup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either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</a:t>
            </a:r>
            <a:r>
              <a:rPr lang="sv-SE" sz="2400" dirty="0" err="1"/>
              <a:t>nothing</a:t>
            </a:r>
            <a:r>
              <a:rPr lang="sv-SE" sz="2400" dirty="0"/>
              <a:t> or is </a:t>
            </a:r>
            <a:r>
              <a:rPr lang="sv-SE" sz="2400" dirty="0" err="1"/>
              <a:t>harmful</a:t>
            </a:r>
            <a:r>
              <a:rPr lang="sv-SE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3125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FFD2B6F4-3FAA-4517-BD09-F5E9AD4B0528}"/>
              </a:ext>
            </a:extLst>
          </p:cNvPr>
          <p:cNvSpPr txBox="1"/>
          <p:nvPr/>
        </p:nvSpPr>
        <p:spPr>
          <a:xfrm rot="5400000">
            <a:off x="-3341871" y="3838211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EXPERIMENTS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B91BA2A-9A9F-47B6-B25D-9426E6D31926}"/>
              </a:ext>
            </a:extLst>
          </p:cNvPr>
          <p:cNvSpPr/>
          <p:nvPr/>
        </p:nvSpPr>
        <p:spPr>
          <a:xfrm>
            <a:off x="3243384" y="2336802"/>
            <a:ext cx="5126893" cy="1946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C29A489-FAD4-4C75-BD68-AB4EA5595727}"/>
              </a:ext>
            </a:extLst>
          </p:cNvPr>
          <p:cNvSpPr txBox="1"/>
          <p:nvPr/>
        </p:nvSpPr>
        <p:spPr>
          <a:xfrm>
            <a:off x="3243384" y="2446216"/>
            <a:ext cx="512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0               0.1                0.2</a:t>
            </a:r>
          </a:p>
          <a:p>
            <a:r>
              <a:rPr lang="sv-SE" sz="3600" dirty="0"/>
              <a:t>0.64         0.51              0.54</a:t>
            </a:r>
          </a:p>
          <a:p>
            <a:r>
              <a:rPr lang="sv-SE" sz="3600" dirty="0"/>
              <a:t>0.95         0.98              0.82</a:t>
            </a:r>
            <a:endParaRPr lang="en-GB" sz="3600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79DE62BF-457C-4D7B-B596-40B4D0874E92}"/>
              </a:ext>
            </a:extLst>
          </p:cNvPr>
          <p:cNvCxnSpPr>
            <a:cxnSpLocks/>
          </p:cNvCxnSpPr>
          <p:nvPr/>
        </p:nvCxnSpPr>
        <p:spPr>
          <a:xfrm>
            <a:off x="4595447" y="2354272"/>
            <a:ext cx="0" cy="1938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C7B6C21A-6FAA-443B-BA5D-2F65C702CD85}"/>
              </a:ext>
            </a:extLst>
          </p:cNvPr>
          <p:cNvCxnSpPr>
            <a:cxnSpLocks/>
          </p:cNvCxnSpPr>
          <p:nvPr/>
        </p:nvCxnSpPr>
        <p:spPr>
          <a:xfrm>
            <a:off x="6654799" y="2354272"/>
            <a:ext cx="0" cy="1938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7AEBE5B6-C17D-4E06-93B0-8ACAFBAD7234}"/>
              </a:ext>
            </a:extLst>
          </p:cNvPr>
          <p:cNvCxnSpPr>
            <a:cxnSpLocks/>
          </p:cNvCxnSpPr>
          <p:nvPr/>
        </p:nvCxnSpPr>
        <p:spPr>
          <a:xfrm>
            <a:off x="3243384" y="3059728"/>
            <a:ext cx="51268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62BC604F-CA3B-414D-B0CF-6E49D36C7122}"/>
              </a:ext>
            </a:extLst>
          </p:cNvPr>
          <p:cNvCxnSpPr>
            <a:cxnSpLocks/>
          </p:cNvCxnSpPr>
          <p:nvPr/>
        </p:nvCxnSpPr>
        <p:spPr>
          <a:xfrm>
            <a:off x="3243384" y="3618414"/>
            <a:ext cx="5158155" cy="47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B7B81DF6-BC41-4635-910B-94D0712F4DBE}"/>
              </a:ext>
            </a:extLst>
          </p:cNvPr>
          <p:cNvSpPr txBox="1"/>
          <p:nvPr/>
        </p:nvSpPr>
        <p:spPr>
          <a:xfrm>
            <a:off x="1094123" y="2538548"/>
            <a:ext cx="2066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3200" dirty="0"/>
              <a:t>         α       </a:t>
            </a:r>
          </a:p>
          <a:p>
            <a:pPr algn="r"/>
            <a:r>
              <a:rPr lang="sv-SE" sz="3200" dirty="0"/>
              <a:t>  Basic CNN </a:t>
            </a:r>
          </a:p>
          <a:p>
            <a:pPr algn="r"/>
            <a:r>
              <a:rPr lang="sv-SE" sz="3200" dirty="0"/>
              <a:t>       ResNet</a:t>
            </a:r>
            <a:endParaRPr lang="en-GB" sz="3200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8288A75B-C17B-4D92-AC7E-1D51136DF148}"/>
              </a:ext>
            </a:extLst>
          </p:cNvPr>
          <p:cNvSpPr txBox="1"/>
          <p:nvPr/>
        </p:nvSpPr>
        <p:spPr>
          <a:xfrm>
            <a:off x="6497514" y="1594242"/>
            <a:ext cx="545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/>
              <a:t>More</a:t>
            </a:r>
            <a:r>
              <a:rPr lang="sv-SE" sz="2800" dirty="0"/>
              <a:t> </a:t>
            </a:r>
            <a:r>
              <a:rPr lang="sv-SE" sz="2800" dirty="0" err="1"/>
              <a:t>mixup</a:t>
            </a:r>
            <a:endParaRPr lang="en-GB" sz="2800" dirty="0"/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6AF9902-FF05-4204-A07E-C0321821D22A}"/>
              </a:ext>
            </a:extLst>
          </p:cNvPr>
          <p:cNvCxnSpPr>
            <a:cxnSpLocks/>
          </p:cNvCxnSpPr>
          <p:nvPr/>
        </p:nvCxnSpPr>
        <p:spPr>
          <a:xfrm>
            <a:off x="3398179" y="2195055"/>
            <a:ext cx="4848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517F3CD3-FC3B-4CF0-8D17-6DF431941B81}"/>
              </a:ext>
            </a:extLst>
          </p:cNvPr>
          <p:cNvSpPr txBox="1"/>
          <p:nvPr/>
        </p:nvSpPr>
        <p:spPr>
          <a:xfrm>
            <a:off x="3188677" y="494437"/>
            <a:ext cx="6854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/>
              <a:t>Mixup on all data</a:t>
            </a:r>
            <a:endParaRPr lang="en-GB" sz="4000" b="1" dirty="0"/>
          </a:p>
        </p:txBody>
      </p:sp>
      <p:sp>
        <p:nvSpPr>
          <p:cNvPr id="30" name="Pil: nedåtböjd 29">
            <a:extLst>
              <a:ext uri="{FF2B5EF4-FFF2-40B4-BE49-F238E27FC236}">
                <a16:creationId xmlns:a16="http://schemas.microsoft.com/office/drawing/2014/main" id="{1A221B27-C009-48A8-A405-3038E0151FC3}"/>
              </a:ext>
            </a:extLst>
          </p:cNvPr>
          <p:cNvSpPr/>
          <p:nvPr/>
        </p:nvSpPr>
        <p:spPr>
          <a:xfrm>
            <a:off x="4121138" y="3483943"/>
            <a:ext cx="948618" cy="26894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Pil: nedåtböjd 30">
            <a:extLst>
              <a:ext uri="{FF2B5EF4-FFF2-40B4-BE49-F238E27FC236}">
                <a16:creationId xmlns:a16="http://schemas.microsoft.com/office/drawing/2014/main" id="{5D94B5ED-E033-44AB-93A2-980C49427814}"/>
              </a:ext>
            </a:extLst>
          </p:cNvPr>
          <p:cNvSpPr/>
          <p:nvPr/>
        </p:nvSpPr>
        <p:spPr>
          <a:xfrm>
            <a:off x="4290847" y="3426621"/>
            <a:ext cx="2831399" cy="50900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34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FBF4D7E-8F84-4909-8DCB-93AD2F9323DA}"/>
              </a:ext>
            </a:extLst>
          </p:cNvPr>
          <p:cNvSpPr txBox="1"/>
          <p:nvPr/>
        </p:nvSpPr>
        <p:spPr>
          <a:xfrm rot="5400000">
            <a:off x="-3341871" y="3838211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EXPERIMENTS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79F1D3B-7A37-49D9-8C21-AB2720D9F108}"/>
              </a:ext>
            </a:extLst>
          </p:cNvPr>
          <p:cNvSpPr txBox="1"/>
          <p:nvPr/>
        </p:nvSpPr>
        <p:spPr>
          <a:xfrm rot="5400000">
            <a:off x="149225" y="1335889"/>
            <a:ext cx="15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15 species per</a:t>
            </a:r>
          </a:p>
          <a:p>
            <a:pPr algn="ctr"/>
            <a:r>
              <a:rPr lang="sv-SE" dirty="0"/>
              <a:t>subset</a:t>
            </a:r>
            <a:endParaRPr lang="en-GB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8FB963A-879E-4CF4-AF20-997283F467F9}"/>
              </a:ext>
            </a:extLst>
          </p:cNvPr>
          <p:cNvSpPr txBox="1"/>
          <p:nvPr/>
        </p:nvSpPr>
        <p:spPr>
          <a:xfrm rot="5400000">
            <a:off x="34587" y="5130975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Medium = 50 training images</a:t>
            </a:r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D565E7E-46EB-4F0F-AD91-C41E424E7603}"/>
              </a:ext>
            </a:extLst>
          </p:cNvPr>
          <p:cNvSpPr txBox="1"/>
          <p:nvPr/>
        </p:nvSpPr>
        <p:spPr>
          <a:xfrm rot="5400000">
            <a:off x="34588" y="3138223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Small = 5 training images</a:t>
            </a:r>
            <a:endParaRPr lang="en-GB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DE76577-7B66-4054-9A4C-EC91FB8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2" y="95076"/>
            <a:ext cx="3172890" cy="4082944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C34F011D-42E4-4A28-8596-04417F9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45" y="51267"/>
            <a:ext cx="2082466" cy="424691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FF708D5-4378-4608-8314-3740DF89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55" y="681527"/>
            <a:ext cx="1262761" cy="38282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A997DDD-A751-485C-879A-D4DF103E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32" y="165047"/>
            <a:ext cx="4100757" cy="7684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46F6A70-A6D4-4AFA-A192-F85E0692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49" y="933449"/>
            <a:ext cx="1115280" cy="4140176"/>
          </a:xfrm>
          <a:prstGeom prst="rect">
            <a:avLst/>
          </a:prstGeom>
        </p:spPr>
      </p:pic>
      <p:grpSp>
        <p:nvGrpSpPr>
          <p:cNvPr id="13" name="Grupp 12">
            <a:extLst>
              <a:ext uri="{FF2B5EF4-FFF2-40B4-BE49-F238E27FC236}">
                <a16:creationId xmlns:a16="http://schemas.microsoft.com/office/drawing/2014/main" id="{3E472CE9-17F1-4507-BB11-794B9817B39D}"/>
              </a:ext>
            </a:extLst>
          </p:cNvPr>
          <p:cNvGrpSpPr/>
          <p:nvPr/>
        </p:nvGrpSpPr>
        <p:grpSpPr>
          <a:xfrm>
            <a:off x="6752489" y="74712"/>
            <a:ext cx="3458227" cy="6529289"/>
            <a:chOff x="6747396" y="74712"/>
            <a:chExt cx="3458227" cy="6529289"/>
          </a:xfrm>
        </p:grpSpPr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6487817B-0C33-4FDE-8A11-6FA6CDC7C309}"/>
                </a:ext>
              </a:extLst>
            </p:cNvPr>
            <p:cNvGrpSpPr/>
            <p:nvPr/>
          </p:nvGrpSpPr>
          <p:grpSpPr>
            <a:xfrm>
              <a:off x="6747396" y="74712"/>
              <a:ext cx="3458227" cy="6529289"/>
              <a:chOff x="6747396" y="74712"/>
              <a:chExt cx="3458227" cy="6529289"/>
            </a:xfrm>
          </p:grpSpPr>
          <p:grpSp>
            <p:nvGrpSpPr>
              <p:cNvPr id="16" name="Grupp 15">
                <a:extLst>
                  <a:ext uri="{FF2B5EF4-FFF2-40B4-BE49-F238E27FC236}">
                    <a16:creationId xmlns:a16="http://schemas.microsoft.com/office/drawing/2014/main" id="{FC300CEA-DD3C-462C-9C25-4BA7512F1F38}"/>
                  </a:ext>
                </a:extLst>
              </p:cNvPr>
              <p:cNvGrpSpPr/>
              <p:nvPr/>
            </p:nvGrpSpPr>
            <p:grpSpPr>
              <a:xfrm>
                <a:off x="6747396" y="74712"/>
                <a:ext cx="2218061" cy="6529289"/>
                <a:chOff x="6747396" y="74712"/>
                <a:chExt cx="2218061" cy="6529289"/>
              </a:xfrm>
            </p:grpSpPr>
            <p:pic>
              <p:nvPicPr>
                <p:cNvPr id="18" name="Bildobjekt 17">
                  <a:extLst>
                    <a:ext uri="{FF2B5EF4-FFF2-40B4-BE49-F238E27FC236}">
                      <a16:creationId xmlns:a16="http://schemas.microsoft.com/office/drawing/2014/main" id="{A9978AB0-DD75-4934-99B3-1AE617126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7396" y="74712"/>
                  <a:ext cx="2142626" cy="4195294"/>
                </a:xfrm>
                <a:prstGeom prst="rect">
                  <a:avLst/>
                </a:prstGeom>
              </p:spPr>
            </p:pic>
            <p:sp>
              <p:nvSpPr>
                <p:cNvPr id="19" name="Rektangel 18">
                  <a:extLst>
                    <a:ext uri="{FF2B5EF4-FFF2-40B4-BE49-F238E27FC236}">
                      <a16:creationId xmlns:a16="http://schemas.microsoft.com/office/drawing/2014/main" id="{C23DC5C0-372E-4E45-BDDC-F3CF65F82D08}"/>
                    </a:ext>
                  </a:extLst>
                </p:cNvPr>
                <p:cNvSpPr/>
                <p:nvPr/>
              </p:nvSpPr>
              <p:spPr>
                <a:xfrm>
                  <a:off x="6822831" y="4162390"/>
                  <a:ext cx="2142626" cy="2441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7" name="Bildobjekt 16">
                <a:extLst>
                  <a:ext uri="{FF2B5EF4-FFF2-40B4-BE49-F238E27FC236}">
                    <a16:creationId xmlns:a16="http://schemas.microsoft.com/office/drawing/2014/main" id="{43A8961F-48DF-40DE-8110-8E1201582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457" y="730765"/>
                <a:ext cx="1240166" cy="4603782"/>
              </a:xfrm>
              <a:prstGeom prst="rect">
                <a:avLst/>
              </a:prstGeom>
            </p:spPr>
          </p:pic>
        </p:grpSp>
        <p:pic>
          <p:nvPicPr>
            <p:cNvPr id="15" name="Bildobjekt 14">
              <a:extLst>
                <a:ext uri="{FF2B5EF4-FFF2-40B4-BE49-F238E27FC236}">
                  <a16:creationId xmlns:a16="http://schemas.microsoft.com/office/drawing/2014/main" id="{6A453660-AA99-4E86-A430-79C11B77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2831" y="151135"/>
              <a:ext cx="1891323" cy="446352"/>
            </a:xfrm>
            <a:prstGeom prst="rect">
              <a:avLst/>
            </a:prstGeom>
          </p:spPr>
        </p:pic>
      </p:grpSp>
      <p:grpSp>
        <p:nvGrpSpPr>
          <p:cNvPr id="20" name="Grupp 19">
            <a:extLst>
              <a:ext uri="{FF2B5EF4-FFF2-40B4-BE49-F238E27FC236}">
                <a16:creationId xmlns:a16="http://schemas.microsoft.com/office/drawing/2014/main" id="{95069D31-7528-4CAF-8A27-5890A7DC4820}"/>
              </a:ext>
            </a:extLst>
          </p:cNvPr>
          <p:cNvGrpSpPr/>
          <p:nvPr/>
        </p:nvGrpSpPr>
        <p:grpSpPr>
          <a:xfrm>
            <a:off x="8887019" y="110706"/>
            <a:ext cx="3463323" cy="6688679"/>
            <a:chOff x="8875169" y="110706"/>
            <a:chExt cx="3463323" cy="6667847"/>
          </a:xfrm>
        </p:grpSpPr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D8CDA4BA-8FFE-442E-82E2-6C7AC3169D67}"/>
                </a:ext>
              </a:extLst>
            </p:cNvPr>
            <p:cNvGrpSpPr/>
            <p:nvPr/>
          </p:nvGrpSpPr>
          <p:grpSpPr>
            <a:xfrm>
              <a:off x="8875169" y="251148"/>
              <a:ext cx="2590000" cy="6527405"/>
              <a:chOff x="8875169" y="258964"/>
              <a:chExt cx="2590000" cy="6524790"/>
            </a:xfrm>
          </p:grpSpPr>
          <p:pic>
            <p:nvPicPr>
              <p:cNvPr id="24" name="Bildobjekt 23">
                <a:extLst>
                  <a:ext uri="{FF2B5EF4-FFF2-40B4-BE49-F238E27FC236}">
                    <a16:creationId xmlns:a16="http://schemas.microsoft.com/office/drawing/2014/main" id="{A48B33E7-EBFE-4244-8FED-D1E702124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5169" y="258964"/>
                <a:ext cx="2348501" cy="3973761"/>
              </a:xfrm>
              <a:prstGeom prst="rect">
                <a:avLst/>
              </a:prstGeom>
            </p:spPr>
          </p:pic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EC27B47B-9117-4B31-9F41-7F0986EAA922}"/>
                  </a:ext>
                </a:extLst>
              </p:cNvPr>
              <p:cNvSpPr/>
              <p:nvPr/>
            </p:nvSpPr>
            <p:spPr>
              <a:xfrm>
                <a:off x="8964246" y="4178020"/>
                <a:ext cx="2500923" cy="2605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AD2604BF-84F2-4057-899E-A8B56D3B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38523" y="918501"/>
              <a:ext cx="1099969" cy="4083338"/>
            </a:xfrm>
            <a:prstGeom prst="rect">
              <a:avLst/>
            </a:prstGeom>
          </p:spPr>
        </p:pic>
        <p:pic>
          <p:nvPicPr>
            <p:cNvPr id="23" name="Bildobjekt 22">
              <a:extLst>
                <a:ext uri="{FF2B5EF4-FFF2-40B4-BE49-F238E27FC236}">
                  <a16:creationId xmlns:a16="http://schemas.microsoft.com/office/drawing/2014/main" id="{D6591D6F-0961-45A8-96AD-7E449AF4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3328" y="110706"/>
              <a:ext cx="1577982" cy="487318"/>
            </a:xfrm>
            <a:prstGeom prst="rect">
              <a:avLst/>
            </a:prstGeom>
          </p:spPr>
        </p:pic>
      </p:grpSp>
      <p:sp>
        <p:nvSpPr>
          <p:cNvPr id="26" name="Pil: nedåtböjd 25">
            <a:extLst>
              <a:ext uri="{FF2B5EF4-FFF2-40B4-BE49-F238E27FC236}">
                <a16:creationId xmlns:a16="http://schemas.microsoft.com/office/drawing/2014/main" id="{CE198D9B-F33E-4660-931C-B1B426DA8635}"/>
              </a:ext>
            </a:extLst>
          </p:cNvPr>
          <p:cNvSpPr/>
          <p:nvPr/>
        </p:nvSpPr>
        <p:spPr>
          <a:xfrm>
            <a:off x="4367797" y="31147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Pil: nedåtböjd 26">
            <a:extLst>
              <a:ext uri="{FF2B5EF4-FFF2-40B4-BE49-F238E27FC236}">
                <a16:creationId xmlns:a16="http://schemas.microsoft.com/office/drawing/2014/main" id="{0AFBE58A-A1AF-4F9B-A69B-3D65EDB744DC}"/>
              </a:ext>
            </a:extLst>
          </p:cNvPr>
          <p:cNvSpPr/>
          <p:nvPr/>
        </p:nvSpPr>
        <p:spPr>
          <a:xfrm>
            <a:off x="3343097" y="9303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Pil: nedåtböjd 27">
            <a:extLst>
              <a:ext uri="{FF2B5EF4-FFF2-40B4-BE49-F238E27FC236}">
                <a16:creationId xmlns:a16="http://schemas.microsoft.com/office/drawing/2014/main" id="{9DBEDC75-9387-4EE3-99D5-F33D2E5DAF6C}"/>
              </a:ext>
            </a:extLst>
          </p:cNvPr>
          <p:cNvSpPr/>
          <p:nvPr/>
        </p:nvSpPr>
        <p:spPr>
          <a:xfrm>
            <a:off x="3347123" y="2002207"/>
            <a:ext cx="3725800" cy="613610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Pil: nedåtböjd 28">
            <a:extLst>
              <a:ext uri="{FF2B5EF4-FFF2-40B4-BE49-F238E27FC236}">
                <a16:creationId xmlns:a16="http://schemas.microsoft.com/office/drawing/2014/main" id="{0F3E3069-DF98-459F-A450-CA56AB6F65C4}"/>
              </a:ext>
            </a:extLst>
          </p:cNvPr>
          <p:cNvSpPr/>
          <p:nvPr/>
        </p:nvSpPr>
        <p:spPr>
          <a:xfrm>
            <a:off x="3361395" y="1633085"/>
            <a:ext cx="3763517" cy="61361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il: nedåtböjd 29">
            <a:extLst>
              <a:ext uri="{FF2B5EF4-FFF2-40B4-BE49-F238E27FC236}">
                <a16:creationId xmlns:a16="http://schemas.microsoft.com/office/drawing/2014/main" id="{5495BCD2-9897-487F-ADD1-5DE6DE25853F}"/>
              </a:ext>
            </a:extLst>
          </p:cNvPr>
          <p:cNvSpPr/>
          <p:nvPr/>
        </p:nvSpPr>
        <p:spPr>
          <a:xfrm>
            <a:off x="4460328" y="1584392"/>
            <a:ext cx="6012287" cy="631203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BEF4C056-14FC-4A59-8F43-B1591A2B0884}"/>
              </a:ext>
            </a:extLst>
          </p:cNvPr>
          <p:cNvSpPr txBox="1"/>
          <p:nvPr/>
        </p:nvSpPr>
        <p:spPr>
          <a:xfrm>
            <a:off x="1838436" y="4831013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Basic Augmentations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</a:t>
            </a:r>
            <a:r>
              <a:rPr lang="sv-SE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B02FCA7-DE9C-4FE2-A0EC-86D2DBE8A17A}"/>
              </a:ext>
            </a:extLst>
          </p:cNvPr>
          <p:cNvSpPr txBox="1"/>
          <p:nvPr/>
        </p:nvSpPr>
        <p:spPr>
          <a:xfrm>
            <a:off x="1838436" y="5178754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Random Erasing </a:t>
            </a:r>
            <a:r>
              <a:rPr lang="sv-SE" sz="2400" dirty="0" err="1"/>
              <a:t>good</a:t>
            </a:r>
            <a:r>
              <a:rPr lang="sv-SE" sz="2400" dirty="0"/>
              <a:t> for ResNet, </a:t>
            </a:r>
            <a:r>
              <a:rPr lang="sv-SE" sz="2400" dirty="0" err="1"/>
              <a:t>harmful</a:t>
            </a:r>
            <a:r>
              <a:rPr lang="sv-SE" sz="2400" dirty="0"/>
              <a:t> for </a:t>
            </a:r>
            <a:r>
              <a:rPr lang="sv-SE" sz="2400" dirty="0" err="1"/>
              <a:t>basic</a:t>
            </a:r>
            <a:r>
              <a:rPr lang="sv-SE" sz="2400" dirty="0"/>
              <a:t> CNN </a:t>
            </a:r>
            <a:endParaRPr lang="en-GB" sz="2400" dirty="0"/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5F560EC4-8BED-4888-BC8F-4DBE59FA3FB2}"/>
              </a:ext>
            </a:extLst>
          </p:cNvPr>
          <p:cNvSpPr txBox="1"/>
          <p:nvPr/>
        </p:nvSpPr>
        <p:spPr>
          <a:xfrm>
            <a:off x="1875625" y="5557785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Mixup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either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</a:t>
            </a:r>
            <a:r>
              <a:rPr lang="sv-SE" sz="2400" dirty="0" err="1"/>
              <a:t>nothing</a:t>
            </a:r>
            <a:r>
              <a:rPr lang="sv-SE" sz="2400" dirty="0"/>
              <a:t> or is </a:t>
            </a:r>
            <a:r>
              <a:rPr lang="sv-SE" sz="2400" dirty="0" err="1"/>
              <a:t>harmful</a:t>
            </a:r>
            <a:r>
              <a:rPr lang="sv-SE" sz="2400" dirty="0"/>
              <a:t>?</a:t>
            </a:r>
            <a:endParaRPr lang="en-GB" sz="2400" dirty="0"/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7450D0CA-603A-43DF-B9C2-1874F7AB62CE}"/>
              </a:ext>
            </a:extLst>
          </p:cNvPr>
          <p:cNvSpPr txBox="1"/>
          <p:nvPr/>
        </p:nvSpPr>
        <p:spPr>
          <a:xfrm>
            <a:off x="1875625" y="5558748"/>
            <a:ext cx="871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Mixup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strike="sngStrike" dirty="0" err="1">
                <a:solidFill>
                  <a:srgbClr val="FF0000"/>
                </a:solidFill>
              </a:rPr>
              <a:t>either</a:t>
            </a:r>
            <a:r>
              <a:rPr lang="sv-SE" sz="2400" strike="sngStrike" dirty="0">
                <a:solidFill>
                  <a:srgbClr val="FF0000"/>
                </a:solidFill>
              </a:rPr>
              <a:t> </a:t>
            </a:r>
            <a:r>
              <a:rPr lang="sv-SE" sz="2400" strike="sngStrike" dirty="0" err="1">
                <a:solidFill>
                  <a:srgbClr val="FF0000"/>
                </a:solidFill>
              </a:rPr>
              <a:t>does</a:t>
            </a:r>
            <a:r>
              <a:rPr lang="sv-SE" sz="2400" strike="sngStrike" dirty="0">
                <a:solidFill>
                  <a:srgbClr val="FF0000"/>
                </a:solidFill>
              </a:rPr>
              <a:t> </a:t>
            </a:r>
            <a:r>
              <a:rPr lang="sv-SE" sz="2400" strike="sngStrike" dirty="0" err="1">
                <a:solidFill>
                  <a:srgbClr val="FF0000"/>
                </a:solidFill>
              </a:rPr>
              <a:t>nothing</a:t>
            </a:r>
            <a:r>
              <a:rPr lang="sv-SE" sz="2400" strike="sngStrike" dirty="0">
                <a:solidFill>
                  <a:srgbClr val="FF0000"/>
                </a:solidFill>
              </a:rPr>
              <a:t> or is </a:t>
            </a:r>
            <a:r>
              <a:rPr lang="sv-SE" sz="2400" strike="sngStrike" dirty="0" err="1">
                <a:solidFill>
                  <a:srgbClr val="FF0000"/>
                </a:solidFill>
              </a:rPr>
              <a:t>harmful</a:t>
            </a:r>
            <a:r>
              <a:rPr lang="sv-SE" sz="2400" strike="sngStrike" dirty="0">
                <a:solidFill>
                  <a:srgbClr val="FF0000"/>
                </a:solidFill>
              </a:rPr>
              <a:t>? </a:t>
            </a:r>
            <a:r>
              <a:rPr lang="sv-SE" sz="2400" dirty="0">
                <a:solidFill>
                  <a:srgbClr val="FF0000"/>
                </a:solidFill>
              </a:rPr>
              <a:t>  </a:t>
            </a:r>
            <a:r>
              <a:rPr lang="sv-SE" sz="2400" dirty="0" err="1"/>
              <a:t>needs</a:t>
            </a:r>
            <a:r>
              <a:rPr lang="sv-SE" sz="2400" dirty="0"/>
              <a:t> </a:t>
            </a:r>
            <a:r>
              <a:rPr lang="sv-SE" sz="2400" dirty="0" err="1"/>
              <a:t>tuning</a:t>
            </a:r>
            <a:r>
              <a:rPr lang="sv-SE" sz="2400" dirty="0"/>
              <a:t>.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</a:t>
            </a:r>
            <a:r>
              <a:rPr lang="sv-SE" sz="2400" dirty="0" err="1"/>
              <a:t>probably</a:t>
            </a:r>
            <a:r>
              <a:rPr lang="sv-SE" sz="2400" dirty="0"/>
              <a:t> </a:t>
            </a:r>
            <a:r>
              <a:rPr lang="sv-SE" sz="2400" dirty="0" err="1"/>
              <a:t>also</a:t>
            </a:r>
            <a:r>
              <a:rPr lang="sv-SE" sz="2400" dirty="0"/>
              <a:t> </a:t>
            </a:r>
            <a:r>
              <a:rPr lang="sv-SE" sz="2400" dirty="0" err="1"/>
              <a:t>apply</a:t>
            </a:r>
            <a:r>
              <a:rPr lang="sv-SE" sz="2400" dirty="0"/>
              <a:t> to Random Erasing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80997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B26F19-CA58-4D2C-B407-E71A3F99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276" y="1881792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Thank you for listening!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latshållare för innehåll 4" descr="En bild som visar utomhus, djur, gräs, fågel&#10;&#10;Automatiskt genererad beskrivning">
            <a:extLst>
              <a:ext uri="{FF2B5EF4-FFF2-40B4-BE49-F238E27FC236}">
                <a16:creationId xmlns:a16="http://schemas.microsoft.com/office/drawing/2014/main" id="{EDC5127B-C4BE-4CA1-BC18-4B2A3D09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780"/>
          <a:stretch/>
        </p:blipFill>
        <p:spPr>
          <a:xfrm>
            <a:off x="-62503" y="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pic>
        <p:nvPicPr>
          <p:cNvPr id="7" name="Bildobjekt 6" descr="En bild som visar utomhus, djur, gräs, fågel&#10;&#10;Automatiskt genererad beskrivning">
            <a:extLst>
              <a:ext uri="{FF2B5EF4-FFF2-40B4-BE49-F238E27FC236}">
                <a16:creationId xmlns:a16="http://schemas.microsoft.com/office/drawing/2014/main" id="{B39EDC6F-D85D-4539-83A2-1786703C6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464" y="-270357"/>
            <a:ext cx="6751332" cy="67513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5784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ruta 16">
            <a:extLst>
              <a:ext uri="{FF2B5EF4-FFF2-40B4-BE49-F238E27FC236}">
                <a16:creationId xmlns:a16="http://schemas.microsoft.com/office/drawing/2014/main" id="{4EC08101-595D-4652-B7AE-C9969D51715C}"/>
              </a:ext>
            </a:extLst>
          </p:cNvPr>
          <p:cNvSpPr txBox="1"/>
          <p:nvPr/>
        </p:nvSpPr>
        <p:spPr>
          <a:xfrm>
            <a:off x="3237270" y="4398890"/>
            <a:ext cx="9344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dirty="0">
                <a:latin typeface="Arial Black" panose="020B0A04020102020204" pitchFamily="34" charset="0"/>
              </a:rPr>
              <a:t>BIRDS </a:t>
            </a:r>
            <a:r>
              <a:rPr lang="sv-SE" sz="8000" dirty="0" err="1">
                <a:latin typeface="Brush Script MT" panose="03060802040406070304" pitchFamily="66" charset="0"/>
              </a:rPr>
              <a:t>dataset</a:t>
            </a:r>
            <a:endParaRPr lang="en-GB" sz="8000" dirty="0">
              <a:latin typeface="Brush Script MT" panose="03060802040406070304" pitchFamily="66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C86F6ABB-D8EC-4B45-8A8C-F27C4EDF4D26}"/>
              </a:ext>
            </a:extLst>
          </p:cNvPr>
          <p:cNvSpPr txBox="1"/>
          <p:nvPr/>
        </p:nvSpPr>
        <p:spPr>
          <a:xfrm>
            <a:off x="4730848" y="468923"/>
            <a:ext cx="674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dirty="0">
                <a:latin typeface="+mj-lt"/>
              </a:rPr>
              <a:t>Anton Stråhle, Jan Alexandersson, Fredrika Lundahl</a:t>
            </a:r>
          </a:p>
          <a:p>
            <a:r>
              <a:rPr lang="sv-SE" sz="2500" dirty="0">
                <a:latin typeface="+mj-lt"/>
              </a:rPr>
              <a:t>		        Group 118</a:t>
            </a:r>
            <a:endParaRPr lang="en-GB" sz="2500" dirty="0">
              <a:latin typeface="+mj-lt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7105A99-91B9-4A74-80F3-DCF22ABA6A21}"/>
              </a:ext>
            </a:extLst>
          </p:cNvPr>
          <p:cNvSpPr txBox="1"/>
          <p:nvPr/>
        </p:nvSpPr>
        <p:spPr>
          <a:xfrm>
            <a:off x="3311012" y="4428386"/>
            <a:ext cx="7248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mechanisms</a:t>
            </a:r>
            <a:r>
              <a:rPr lang="sv-SE" sz="3200" dirty="0"/>
              <a:t>, </a:t>
            </a:r>
            <a:r>
              <a:rPr lang="sv-SE" sz="3200" dirty="0" err="1"/>
              <a:t>powers</a:t>
            </a:r>
            <a:r>
              <a:rPr lang="sv-SE" sz="3200" dirty="0"/>
              <a:t> and limitations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Data </a:t>
            </a:r>
            <a:r>
              <a:rPr lang="sv-SE" sz="3200" dirty="0" err="1"/>
              <a:t>Augmentation</a:t>
            </a:r>
            <a:r>
              <a:rPr lang="sv-SE" sz="3200" dirty="0"/>
              <a:t> </a:t>
            </a:r>
            <a:r>
              <a:rPr lang="sv-SE" sz="3200" dirty="0" err="1"/>
              <a:t>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4109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DAF17EE2-B361-4B9C-97F6-02FDB4EF31A7}"/>
              </a:ext>
            </a:extLst>
          </p:cNvPr>
          <p:cNvSpPr/>
          <p:nvPr/>
        </p:nvSpPr>
        <p:spPr>
          <a:xfrm>
            <a:off x="2309812" y="457200"/>
            <a:ext cx="414727" cy="498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F47125C5-BF68-4831-9313-0787F83B44CE}"/>
              </a:ext>
            </a:extLst>
          </p:cNvPr>
          <p:cNvGrpSpPr/>
          <p:nvPr/>
        </p:nvGrpSpPr>
        <p:grpSpPr>
          <a:xfrm>
            <a:off x="-2484272" y="1330697"/>
            <a:ext cx="3447957" cy="1481442"/>
            <a:chOff x="1586204" y="1129004"/>
            <a:chExt cx="9461241" cy="5169159"/>
          </a:xfrm>
        </p:grpSpPr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37F54826-B278-401A-BC83-D84BB7699DCF}"/>
                </a:ext>
              </a:extLst>
            </p:cNvPr>
            <p:cNvGrpSpPr/>
            <p:nvPr/>
          </p:nvGrpSpPr>
          <p:grpSpPr>
            <a:xfrm>
              <a:off x="1586204" y="1129004"/>
              <a:ext cx="9461241" cy="5169159"/>
              <a:chOff x="1586204" y="1129004"/>
              <a:chExt cx="9461241" cy="5169159"/>
            </a:xfrm>
          </p:grpSpPr>
          <p:pic>
            <p:nvPicPr>
              <p:cNvPr id="6" name="Bildobjekt 5" descr="En bild som visar fågel, sitter, liten, uppfluget&#10;&#10;Automatiskt genererad beskrivning">
                <a:extLst>
                  <a:ext uri="{FF2B5EF4-FFF2-40B4-BE49-F238E27FC236}">
                    <a16:creationId xmlns:a16="http://schemas.microsoft.com/office/drawing/2014/main" id="{291C7666-1AF6-4F84-99C2-41630F68B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9812" y="1490662"/>
                <a:ext cx="7572375" cy="3876675"/>
              </a:xfrm>
              <a:prstGeom prst="rect">
                <a:avLst/>
              </a:prstGeom>
            </p:spPr>
          </p:pic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7E932BAB-13F9-456A-A30E-E3D040F96F3B}"/>
                  </a:ext>
                </a:extLst>
              </p:cNvPr>
              <p:cNvSpPr/>
              <p:nvPr/>
            </p:nvSpPr>
            <p:spPr>
              <a:xfrm>
                <a:off x="1586204" y="1399592"/>
                <a:ext cx="8929396" cy="158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0E7BDD8A-7A8A-4660-AD04-CA0E3818DF0D}"/>
                  </a:ext>
                </a:extLst>
              </p:cNvPr>
              <p:cNvSpPr/>
              <p:nvPr/>
            </p:nvSpPr>
            <p:spPr>
              <a:xfrm>
                <a:off x="9181322" y="1129004"/>
                <a:ext cx="1866123" cy="5169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03B43E66-A5C5-4C3E-8E3A-74F174A07093}"/>
                  </a:ext>
                </a:extLst>
              </p:cNvPr>
              <p:cNvSpPr/>
              <p:nvPr/>
            </p:nvSpPr>
            <p:spPr>
              <a:xfrm>
                <a:off x="1710612" y="5244922"/>
                <a:ext cx="8929396" cy="1586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462BAFC5-4421-411E-BC4E-D25BEC520F44}"/>
                  </a:ext>
                </a:extLst>
              </p:cNvPr>
              <p:cNvSpPr/>
              <p:nvPr/>
            </p:nvSpPr>
            <p:spPr>
              <a:xfrm>
                <a:off x="2462212" y="4161453"/>
                <a:ext cx="1055429" cy="143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40EECC6E-7FBA-46F5-B225-B1E9295E93CC}"/>
                  </a:ext>
                </a:extLst>
              </p:cNvPr>
              <p:cNvSpPr/>
              <p:nvPr/>
            </p:nvSpPr>
            <p:spPr>
              <a:xfrm>
                <a:off x="4646645" y="1558212"/>
                <a:ext cx="961053" cy="13249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CC8B2B42-9073-4AA6-BAF8-AB245FC3CF1D}"/>
                </a:ext>
              </a:extLst>
            </p:cNvPr>
            <p:cNvSpPr/>
            <p:nvPr/>
          </p:nvSpPr>
          <p:spPr>
            <a:xfrm>
              <a:off x="2000931" y="1418253"/>
              <a:ext cx="1152816" cy="4357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ruta 16">
            <a:extLst>
              <a:ext uri="{FF2B5EF4-FFF2-40B4-BE49-F238E27FC236}">
                <a16:creationId xmlns:a16="http://schemas.microsoft.com/office/drawing/2014/main" id="{4EC08101-595D-4652-B7AE-C9969D51715C}"/>
              </a:ext>
            </a:extLst>
          </p:cNvPr>
          <p:cNvSpPr txBox="1"/>
          <p:nvPr/>
        </p:nvSpPr>
        <p:spPr>
          <a:xfrm>
            <a:off x="3223260" y="4395724"/>
            <a:ext cx="9344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dirty="0">
                <a:latin typeface="Arial Black" panose="020B0A04020102020204" pitchFamily="34" charset="0"/>
              </a:rPr>
              <a:t>BIRDS </a:t>
            </a:r>
            <a:r>
              <a:rPr lang="sv-SE" sz="8000" dirty="0" err="1">
                <a:latin typeface="Brush Script MT" panose="03060802040406070304" pitchFamily="66" charset="0"/>
              </a:rPr>
              <a:t>dataset</a:t>
            </a:r>
            <a:endParaRPr lang="en-GB" sz="8000" dirty="0">
              <a:latin typeface="Brush Script MT" panose="03060802040406070304" pitchFamily="66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C86F6ABB-D8EC-4B45-8A8C-F27C4EDF4D26}"/>
              </a:ext>
            </a:extLst>
          </p:cNvPr>
          <p:cNvSpPr txBox="1"/>
          <p:nvPr/>
        </p:nvSpPr>
        <p:spPr>
          <a:xfrm>
            <a:off x="4730848" y="468923"/>
            <a:ext cx="674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dirty="0">
                <a:latin typeface="+mj-lt"/>
              </a:rPr>
              <a:t>Anton Stråhle, Jan Alexandersson, Fredrika Lundahl</a:t>
            </a:r>
          </a:p>
          <a:p>
            <a:r>
              <a:rPr lang="sv-SE" sz="2500" dirty="0">
                <a:latin typeface="+mj-lt"/>
              </a:rPr>
              <a:t>		        Group 118</a:t>
            </a:r>
            <a:endParaRPr lang="en-GB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69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0.0132 C 0.06289 0.00301 0.08568 -0.00717 0.09375 -0.00717 C 0.14466 -0.00717 0.19714 0.1507 0.19714 0.3088 C 0.19714 0.22871 0.22318 0.1507 0.24753 0.1507 C 0.27383 0.1507 0.29831 0.22986 0.29831 0.3088 C 0.29831 0.26921 0.31146 0.22871 0.32448 0.22871 C 0.33763 0.22871 0.35091 0.26783 0.35091 0.3088 C 0.35091 0.2882 0.35742 0.26921 0.36393 0.26921 C 0.37044 0.26921 0.37682 0.28912 0.37682 0.3088 C 0.37682 0.29815 0.38021 0.2882 0.38346 0.2882 C 0.3849 0.2882 0.3901 0.29838 0.3901 0.3088 C 0.3901 0.30324 0.39167 0.29815 0.39323 0.29815 C 0.39323 0.29931 0.39622 0.30301 0.39622 0.3088 C 0.39622 0.30556 0.39622 0.30324 0.39818 0.30324 C 0.39818 0.3044 0.39987 0.30579 0.39987 0.3088 C 0.39987 0.30695 0.39987 0.30556 0.39987 0.3044 C 0.40143 0.3044 0.40143 0.30556 0.40143 0.30695 C 0.40326 0.30695 0.40326 0.30579 0.40326 0.3044 C 0.40534 0.3044 0.40534 0.30556 0.40534 0.30695 " pathEditMode="relative" rAng="0" ptsTypes="AAAAAAAAAAAAAAAAAAA"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5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DAF17EE2-B361-4B9C-97F6-02FDB4EF31A7}"/>
              </a:ext>
            </a:extLst>
          </p:cNvPr>
          <p:cNvSpPr/>
          <p:nvPr/>
        </p:nvSpPr>
        <p:spPr>
          <a:xfrm>
            <a:off x="2309812" y="457200"/>
            <a:ext cx="414727" cy="498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23967388-CE99-43A2-A0E6-0CD3FA219F40}"/>
              </a:ext>
            </a:extLst>
          </p:cNvPr>
          <p:cNvGrpSpPr/>
          <p:nvPr/>
        </p:nvGrpSpPr>
        <p:grpSpPr>
          <a:xfrm>
            <a:off x="2446226" y="3434862"/>
            <a:ext cx="10121875" cy="2284301"/>
            <a:chOff x="2446226" y="3434862"/>
            <a:chExt cx="10121875" cy="2284301"/>
          </a:xfrm>
        </p:grpSpPr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0B46C9C2-9F2E-47C5-AB06-EA0E6F102020}"/>
                </a:ext>
              </a:extLst>
            </p:cNvPr>
            <p:cNvGrpSpPr/>
            <p:nvPr/>
          </p:nvGrpSpPr>
          <p:grpSpPr>
            <a:xfrm>
              <a:off x="2446226" y="3434862"/>
              <a:ext cx="3447957" cy="1481442"/>
              <a:chOff x="1586204" y="1129004"/>
              <a:chExt cx="9461241" cy="5169159"/>
            </a:xfrm>
          </p:grpSpPr>
          <p:grpSp>
            <p:nvGrpSpPr>
              <p:cNvPr id="22" name="Grupp 21">
                <a:extLst>
                  <a:ext uri="{FF2B5EF4-FFF2-40B4-BE49-F238E27FC236}">
                    <a16:creationId xmlns:a16="http://schemas.microsoft.com/office/drawing/2014/main" id="{18C5D1C1-3FBD-44FC-93F7-1FA185A9DE10}"/>
                  </a:ext>
                </a:extLst>
              </p:cNvPr>
              <p:cNvGrpSpPr/>
              <p:nvPr/>
            </p:nvGrpSpPr>
            <p:grpSpPr>
              <a:xfrm>
                <a:off x="1586204" y="1129004"/>
                <a:ext cx="9461241" cy="5169159"/>
                <a:chOff x="1586204" y="1129004"/>
                <a:chExt cx="9461241" cy="5169159"/>
              </a:xfrm>
            </p:grpSpPr>
            <p:pic>
              <p:nvPicPr>
                <p:cNvPr id="24" name="Bildobjekt 23" descr="En bild som visar fågel, sitter, liten, uppfluget&#10;&#10;Automatiskt genererad beskrivning">
                  <a:extLst>
                    <a:ext uri="{FF2B5EF4-FFF2-40B4-BE49-F238E27FC236}">
                      <a16:creationId xmlns:a16="http://schemas.microsoft.com/office/drawing/2014/main" id="{3D15D35B-2AF9-4FFE-BD0B-F255E9B1A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9812" y="1490662"/>
                  <a:ext cx="7572375" cy="3876675"/>
                </a:xfrm>
                <a:prstGeom prst="rect">
                  <a:avLst/>
                </a:prstGeom>
              </p:spPr>
            </p:pic>
            <p:sp>
              <p:nvSpPr>
                <p:cNvPr id="25" name="Rektangel 24">
                  <a:extLst>
                    <a:ext uri="{FF2B5EF4-FFF2-40B4-BE49-F238E27FC236}">
                      <a16:creationId xmlns:a16="http://schemas.microsoft.com/office/drawing/2014/main" id="{3D07BB1F-BCED-4C3D-BC7F-C95367E4EE63}"/>
                    </a:ext>
                  </a:extLst>
                </p:cNvPr>
                <p:cNvSpPr/>
                <p:nvPr/>
              </p:nvSpPr>
              <p:spPr>
                <a:xfrm>
                  <a:off x="1586204" y="1399592"/>
                  <a:ext cx="8929396" cy="158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ktangel 25">
                  <a:extLst>
                    <a:ext uri="{FF2B5EF4-FFF2-40B4-BE49-F238E27FC236}">
                      <a16:creationId xmlns:a16="http://schemas.microsoft.com/office/drawing/2014/main" id="{B54F4477-8296-4C6E-BBBA-CD91DD7970A1}"/>
                    </a:ext>
                  </a:extLst>
                </p:cNvPr>
                <p:cNvSpPr/>
                <p:nvPr/>
              </p:nvSpPr>
              <p:spPr>
                <a:xfrm>
                  <a:off x="9181322" y="1129004"/>
                  <a:ext cx="1866123" cy="51691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ktangel 26">
                  <a:extLst>
                    <a:ext uri="{FF2B5EF4-FFF2-40B4-BE49-F238E27FC236}">
                      <a16:creationId xmlns:a16="http://schemas.microsoft.com/office/drawing/2014/main" id="{35C26061-D244-4C0F-BAF7-74301101C552}"/>
                    </a:ext>
                  </a:extLst>
                </p:cNvPr>
                <p:cNvSpPr/>
                <p:nvPr/>
              </p:nvSpPr>
              <p:spPr>
                <a:xfrm>
                  <a:off x="1710612" y="5244922"/>
                  <a:ext cx="8929396" cy="158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ktangel 27">
                  <a:extLst>
                    <a:ext uri="{FF2B5EF4-FFF2-40B4-BE49-F238E27FC236}">
                      <a16:creationId xmlns:a16="http://schemas.microsoft.com/office/drawing/2014/main" id="{3B91DBEB-490B-44D9-92FA-5E03C69632C0}"/>
                    </a:ext>
                  </a:extLst>
                </p:cNvPr>
                <p:cNvSpPr/>
                <p:nvPr/>
              </p:nvSpPr>
              <p:spPr>
                <a:xfrm>
                  <a:off x="2462212" y="4161453"/>
                  <a:ext cx="1055429" cy="14306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ktangel 28">
                  <a:extLst>
                    <a:ext uri="{FF2B5EF4-FFF2-40B4-BE49-F238E27FC236}">
                      <a16:creationId xmlns:a16="http://schemas.microsoft.com/office/drawing/2014/main" id="{CA13164D-8B68-464F-B89C-E6874748D795}"/>
                    </a:ext>
                  </a:extLst>
                </p:cNvPr>
                <p:cNvSpPr/>
                <p:nvPr/>
              </p:nvSpPr>
              <p:spPr>
                <a:xfrm>
                  <a:off x="4646645" y="1558212"/>
                  <a:ext cx="961053" cy="1324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30C872A2-6540-4924-90DE-C56068B701EF}"/>
                  </a:ext>
                </a:extLst>
              </p:cNvPr>
              <p:cNvSpPr/>
              <p:nvPr/>
            </p:nvSpPr>
            <p:spPr>
              <a:xfrm>
                <a:off x="2000931" y="1418253"/>
                <a:ext cx="1152816" cy="43573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ruta 19">
              <a:extLst>
                <a:ext uri="{FF2B5EF4-FFF2-40B4-BE49-F238E27FC236}">
                  <a16:creationId xmlns:a16="http://schemas.microsoft.com/office/drawing/2014/main" id="{25547B9E-6342-428B-82EB-6D768FF446E1}"/>
                </a:ext>
              </a:extLst>
            </p:cNvPr>
            <p:cNvSpPr txBox="1"/>
            <p:nvPr/>
          </p:nvSpPr>
          <p:spPr>
            <a:xfrm>
              <a:off x="3223260" y="4395724"/>
              <a:ext cx="93448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0" dirty="0">
                  <a:latin typeface="Arial Black" panose="020B0A04020102020204" pitchFamily="34" charset="0"/>
                </a:rPr>
                <a:t>BIRDS </a:t>
              </a:r>
              <a:r>
                <a:rPr lang="sv-SE" sz="8000" dirty="0" err="1">
                  <a:latin typeface="Brush Script MT" panose="03060802040406070304" pitchFamily="66" charset="0"/>
                </a:rPr>
                <a:t>dataset</a:t>
              </a:r>
              <a:endParaRPr lang="en-GB" sz="8000" dirty="0">
                <a:latin typeface="Brush Script MT" panose="03060802040406070304" pitchFamily="66" charset="0"/>
              </a:endParaRPr>
            </a:p>
          </p:txBody>
        </p:sp>
      </p:grpSp>
      <p:sp>
        <p:nvSpPr>
          <p:cNvPr id="18" name="textruta 17">
            <a:extLst>
              <a:ext uri="{FF2B5EF4-FFF2-40B4-BE49-F238E27FC236}">
                <a16:creationId xmlns:a16="http://schemas.microsoft.com/office/drawing/2014/main" id="{A8A6A1B4-A6A5-4A93-96EC-74C445C20B32}"/>
              </a:ext>
            </a:extLst>
          </p:cNvPr>
          <p:cNvSpPr txBox="1"/>
          <p:nvPr/>
        </p:nvSpPr>
        <p:spPr>
          <a:xfrm>
            <a:off x="4730848" y="468923"/>
            <a:ext cx="674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dirty="0">
                <a:latin typeface="+mj-lt"/>
              </a:rPr>
              <a:t>Anton Stråhle, Jan Alexandersson, Fredrika Lundahl</a:t>
            </a:r>
          </a:p>
          <a:p>
            <a:r>
              <a:rPr lang="sv-SE" sz="2500" dirty="0">
                <a:latin typeface="+mj-lt"/>
              </a:rPr>
              <a:t>		        Group 118</a:t>
            </a:r>
            <a:endParaRPr lang="en-GB" sz="2500" dirty="0">
              <a:latin typeface="+mj-lt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3ECABB2-023A-49ED-AAD2-4E285BABE177}"/>
              </a:ext>
            </a:extLst>
          </p:cNvPr>
          <p:cNvSpPr txBox="1"/>
          <p:nvPr/>
        </p:nvSpPr>
        <p:spPr>
          <a:xfrm>
            <a:off x="3271106" y="2334753"/>
            <a:ext cx="63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- 200 </a:t>
            </a:r>
            <a:r>
              <a:rPr lang="sv-SE" sz="2800" dirty="0" err="1">
                <a:latin typeface="Arial Black" panose="020B0A04020102020204" pitchFamily="34" charset="0"/>
              </a:rPr>
              <a:t>bird</a:t>
            </a:r>
            <a:r>
              <a:rPr lang="sv-SE" sz="2800" dirty="0">
                <a:latin typeface="Arial Black" panose="020B0A04020102020204" pitchFamily="34" charset="0"/>
              </a:rPr>
              <a:t> species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C90A168-76A4-4958-8F46-BCF70FD440F5}"/>
              </a:ext>
            </a:extLst>
          </p:cNvPr>
          <p:cNvSpPr txBox="1"/>
          <p:nvPr/>
        </p:nvSpPr>
        <p:spPr>
          <a:xfrm>
            <a:off x="3271106" y="2928805"/>
            <a:ext cx="63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- 25 000 images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EA88E1AC-3973-4AD6-B364-E946B843FFFE}"/>
              </a:ext>
            </a:extLst>
          </p:cNvPr>
          <p:cNvGrpSpPr/>
          <p:nvPr/>
        </p:nvGrpSpPr>
        <p:grpSpPr>
          <a:xfrm>
            <a:off x="-45396" y="2028993"/>
            <a:ext cx="12237397" cy="1971036"/>
            <a:chOff x="-531295" y="2056256"/>
            <a:chExt cx="12738197" cy="2140075"/>
          </a:xfrm>
        </p:grpSpPr>
        <p:pic>
          <p:nvPicPr>
            <p:cNvPr id="32" name="Bildobjekt 31" descr="En bild som visar sitter, fågel, röd, liten&#10;&#10;Automatiskt genererad beskrivning">
              <a:extLst>
                <a:ext uri="{FF2B5EF4-FFF2-40B4-BE49-F238E27FC236}">
                  <a16:creationId xmlns:a16="http://schemas.microsoft.com/office/drawing/2014/main" id="{FCA1CBEA-9E06-465B-A4F5-90F013DD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3302" y="2056256"/>
              <a:ext cx="2133600" cy="2133600"/>
            </a:xfrm>
            <a:prstGeom prst="rect">
              <a:avLst/>
            </a:prstGeom>
          </p:spPr>
        </p:pic>
        <p:pic>
          <p:nvPicPr>
            <p:cNvPr id="33" name="Bildobjekt 32" descr="En bild som visar gräs, utomhus, fågel, röd&#10;&#10;Automatiskt genererad beskrivning">
              <a:extLst>
                <a:ext uri="{FF2B5EF4-FFF2-40B4-BE49-F238E27FC236}">
                  <a16:creationId xmlns:a16="http://schemas.microsoft.com/office/drawing/2014/main" id="{A5282CA9-61F3-4B02-9520-5C5B22FB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52" y="2058249"/>
              <a:ext cx="2133600" cy="2133600"/>
            </a:xfrm>
            <a:prstGeom prst="rect">
              <a:avLst/>
            </a:prstGeom>
          </p:spPr>
        </p:pic>
        <p:pic>
          <p:nvPicPr>
            <p:cNvPr id="34" name="Bildobjekt 33" descr="En bild som visar gräs, utomhus, djur, fågel&#10;&#10;Automatiskt genererad beskrivning">
              <a:extLst>
                <a:ext uri="{FF2B5EF4-FFF2-40B4-BE49-F238E27FC236}">
                  <a16:creationId xmlns:a16="http://schemas.microsoft.com/office/drawing/2014/main" id="{5FECADFA-7F12-4AC4-A6FE-A53D39EF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102" y="2062731"/>
              <a:ext cx="2133600" cy="2133600"/>
            </a:xfrm>
            <a:prstGeom prst="rect">
              <a:avLst/>
            </a:prstGeom>
          </p:spPr>
        </p:pic>
        <p:pic>
          <p:nvPicPr>
            <p:cNvPr id="35" name="Bildobjekt 34" descr="En bild som visar utomhus, gräs, djur, fågel&#10;&#10;Automatiskt genererad beskrivning">
              <a:extLst>
                <a:ext uri="{FF2B5EF4-FFF2-40B4-BE49-F238E27FC236}">
                  <a16:creationId xmlns:a16="http://schemas.microsoft.com/office/drawing/2014/main" id="{07F25960-774D-4108-9F6F-4A9A6F2B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702" y="2056256"/>
              <a:ext cx="2133600" cy="2133600"/>
            </a:xfrm>
            <a:prstGeom prst="rect">
              <a:avLst/>
            </a:prstGeom>
          </p:spPr>
        </p:pic>
        <p:pic>
          <p:nvPicPr>
            <p:cNvPr id="36" name="Bildobjekt 35" descr="En bild som visar gren, fågel, sitter, uppfluget&#10;&#10;Automatiskt genererad beskrivning">
              <a:extLst>
                <a:ext uri="{FF2B5EF4-FFF2-40B4-BE49-F238E27FC236}">
                  <a16:creationId xmlns:a16="http://schemas.microsoft.com/office/drawing/2014/main" id="{CD9CB585-BD6B-4BB3-8200-0F563FA1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827" y="2056256"/>
              <a:ext cx="2133600" cy="2133600"/>
            </a:xfrm>
            <a:prstGeom prst="rect">
              <a:avLst/>
            </a:prstGeom>
          </p:spPr>
        </p:pic>
        <p:pic>
          <p:nvPicPr>
            <p:cNvPr id="37" name="Bildobjekt 36" descr="En bild som visar fågel, utomhus, djur, svart&#10;&#10;Automatiskt genererad beskrivning">
              <a:extLst>
                <a:ext uri="{FF2B5EF4-FFF2-40B4-BE49-F238E27FC236}">
                  <a16:creationId xmlns:a16="http://schemas.microsoft.com/office/drawing/2014/main" id="{3763C8A9-7664-40C5-B570-DBA8A7A6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1295" y="2056256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75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00221 -0.5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5C261003-C6D5-4AA0-B9DC-A96AA5AAB5A9}"/>
              </a:ext>
            </a:extLst>
          </p:cNvPr>
          <p:cNvGrpSpPr/>
          <p:nvPr/>
        </p:nvGrpSpPr>
        <p:grpSpPr>
          <a:xfrm>
            <a:off x="2473944" y="13079"/>
            <a:ext cx="10121875" cy="2284301"/>
            <a:chOff x="2446226" y="3434862"/>
            <a:chExt cx="10121875" cy="2284301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E0006489-B952-4A8B-B5DC-46CCEF2DE2D7}"/>
                </a:ext>
              </a:extLst>
            </p:cNvPr>
            <p:cNvGrpSpPr/>
            <p:nvPr/>
          </p:nvGrpSpPr>
          <p:grpSpPr>
            <a:xfrm>
              <a:off x="2446226" y="3434862"/>
              <a:ext cx="3447957" cy="1481442"/>
              <a:chOff x="1586204" y="1129004"/>
              <a:chExt cx="9461241" cy="5169159"/>
            </a:xfrm>
          </p:grpSpPr>
          <p:grpSp>
            <p:nvGrpSpPr>
              <p:cNvPr id="7" name="Grupp 6">
                <a:extLst>
                  <a:ext uri="{FF2B5EF4-FFF2-40B4-BE49-F238E27FC236}">
                    <a16:creationId xmlns:a16="http://schemas.microsoft.com/office/drawing/2014/main" id="{42B4091D-BB36-46D8-8E83-D5A66696F6DB}"/>
                  </a:ext>
                </a:extLst>
              </p:cNvPr>
              <p:cNvGrpSpPr/>
              <p:nvPr/>
            </p:nvGrpSpPr>
            <p:grpSpPr>
              <a:xfrm>
                <a:off x="1586204" y="1129004"/>
                <a:ext cx="9461241" cy="5169159"/>
                <a:chOff x="1586204" y="1129004"/>
                <a:chExt cx="9461241" cy="5169159"/>
              </a:xfrm>
            </p:grpSpPr>
            <p:pic>
              <p:nvPicPr>
                <p:cNvPr id="9" name="Bildobjekt 8" descr="En bild som visar fågel, sitter, liten, uppfluget&#10;&#10;Automatiskt genererad beskrivning">
                  <a:extLst>
                    <a:ext uri="{FF2B5EF4-FFF2-40B4-BE49-F238E27FC236}">
                      <a16:creationId xmlns:a16="http://schemas.microsoft.com/office/drawing/2014/main" id="{58778496-9433-4420-B914-0B48FD72DA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9812" y="1490662"/>
                  <a:ext cx="7572375" cy="3876675"/>
                </a:xfrm>
                <a:prstGeom prst="rect">
                  <a:avLst/>
                </a:prstGeom>
              </p:spPr>
            </p:pic>
            <p:sp>
              <p:nvSpPr>
                <p:cNvPr id="10" name="Rektangel 9">
                  <a:extLst>
                    <a:ext uri="{FF2B5EF4-FFF2-40B4-BE49-F238E27FC236}">
                      <a16:creationId xmlns:a16="http://schemas.microsoft.com/office/drawing/2014/main" id="{FC8504A4-4405-4237-B4A8-8F7A4644A1C7}"/>
                    </a:ext>
                  </a:extLst>
                </p:cNvPr>
                <p:cNvSpPr/>
                <p:nvPr/>
              </p:nvSpPr>
              <p:spPr>
                <a:xfrm>
                  <a:off x="1586204" y="1399592"/>
                  <a:ext cx="8929396" cy="158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ktangel 10">
                  <a:extLst>
                    <a:ext uri="{FF2B5EF4-FFF2-40B4-BE49-F238E27FC236}">
                      <a16:creationId xmlns:a16="http://schemas.microsoft.com/office/drawing/2014/main" id="{E1DC1DF0-F84C-49B0-9B05-3451648118D1}"/>
                    </a:ext>
                  </a:extLst>
                </p:cNvPr>
                <p:cNvSpPr/>
                <p:nvPr/>
              </p:nvSpPr>
              <p:spPr>
                <a:xfrm>
                  <a:off x="9181322" y="1129004"/>
                  <a:ext cx="1866123" cy="51691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ktangel 11">
                  <a:extLst>
                    <a:ext uri="{FF2B5EF4-FFF2-40B4-BE49-F238E27FC236}">
                      <a16:creationId xmlns:a16="http://schemas.microsoft.com/office/drawing/2014/main" id="{6211FD2C-9AC7-45F4-8361-A251B4CA58B0}"/>
                    </a:ext>
                  </a:extLst>
                </p:cNvPr>
                <p:cNvSpPr/>
                <p:nvPr/>
              </p:nvSpPr>
              <p:spPr>
                <a:xfrm>
                  <a:off x="1710612" y="5244922"/>
                  <a:ext cx="8929396" cy="158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ktangel 12">
                  <a:extLst>
                    <a:ext uri="{FF2B5EF4-FFF2-40B4-BE49-F238E27FC236}">
                      <a16:creationId xmlns:a16="http://schemas.microsoft.com/office/drawing/2014/main" id="{37F4DAB1-40A0-446D-B231-4F73991EFC84}"/>
                    </a:ext>
                  </a:extLst>
                </p:cNvPr>
                <p:cNvSpPr/>
                <p:nvPr/>
              </p:nvSpPr>
              <p:spPr>
                <a:xfrm>
                  <a:off x="2462212" y="4161453"/>
                  <a:ext cx="1055429" cy="14306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ktangel 13">
                  <a:extLst>
                    <a:ext uri="{FF2B5EF4-FFF2-40B4-BE49-F238E27FC236}">
                      <a16:creationId xmlns:a16="http://schemas.microsoft.com/office/drawing/2014/main" id="{1F1C1984-1352-44D0-93E5-8849292BA42F}"/>
                    </a:ext>
                  </a:extLst>
                </p:cNvPr>
                <p:cNvSpPr/>
                <p:nvPr/>
              </p:nvSpPr>
              <p:spPr>
                <a:xfrm>
                  <a:off x="4646645" y="1558212"/>
                  <a:ext cx="961053" cy="1324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51C64D82-C582-458F-9731-7157F53B067B}"/>
                  </a:ext>
                </a:extLst>
              </p:cNvPr>
              <p:cNvSpPr/>
              <p:nvPr/>
            </p:nvSpPr>
            <p:spPr>
              <a:xfrm>
                <a:off x="2000931" y="1418253"/>
                <a:ext cx="1152816" cy="43573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D40797AD-6422-41E5-BF52-CF30B05331AC}"/>
                </a:ext>
              </a:extLst>
            </p:cNvPr>
            <p:cNvSpPr txBox="1"/>
            <p:nvPr/>
          </p:nvSpPr>
          <p:spPr>
            <a:xfrm>
              <a:off x="3223260" y="4395724"/>
              <a:ext cx="93448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0" dirty="0">
                  <a:latin typeface="Arial Black" panose="020B0A04020102020204" pitchFamily="34" charset="0"/>
                </a:rPr>
                <a:t>BIRDS </a:t>
              </a:r>
              <a:r>
                <a:rPr lang="sv-SE" sz="8000" dirty="0" err="1">
                  <a:latin typeface="Brush Script MT" panose="03060802040406070304" pitchFamily="66" charset="0"/>
                </a:rPr>
                <a:t>dataset</a:t>
              </a:r>
              <a:endParaRPr lang="en-GB" sz="8000" dirty="0">
                <a:latin typeface="Brush Script MT" panose="03060802040406070304" pitchFamily="66" charset="0"/>
              </a:endParaRPr>
            </a:p>
          </p:txBody>
        </p:sp>
      </p:grpSp>
      <p:sp>
        <p:nvSpPr>
          <p:cNvPr id="15" name="textruta 14">
            <a:extLst>
              <a:ext uri="{FF2B5EF4-FFF2-40B4-BE49-F238E27FC236}">
                <a16:creationId xmlns:a16="http://schemas.microsoft.com/office/drawing/2014/main" id="{E3C62A19-50FF-4A8C-B2E2-C01E1E101B17}"/>
              </a:ext>
            </a:extLst>
          </p:cNvPr>
          <p:cNvSpPr txBox="1"/>
          <p:nvPr/>
        </p:nvSpPr>
        <p:spPr>
          <a:xfrm>
            <a:off x="4730848" y="468923"/>
            <a:ext cx="674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dirty="0">
                <a:latin typeface="+mj-lt"/>
              </a:rPr>
              <a:t>Anton Stråhle, Jan Alexandersson, Fredrika Lundahl</a:t>
            </a:r>
          </a:p>
          <a:p>
            <a:r>
              <a:rPr lang="sv-SE" sz="2500" dirty="0">
                <a:latin typeface="+mj-lt"/>
              </a:rPr>
              <a:t>		        Group 118</a:t>
            </a:r>
            <a:endParaRPr lang="en-GB" sz="2500" dirty="0">
              <a:latin typeface="+mj-lt"/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E5146CFB-4610-4C8C-AB18-F0C0545699F0}"/>
              </a:ext>
            </a:extLst>
          </p:cNvPr>
          <p:cNvSpPr txBox="1"/>
          <p:nvPr/>
        </p:nvSpPr>
        <p:spPr>
          <a:xfrm>
            <a:off x="3271106" y="2334753"/>
            <a:ext cx="63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- 200 </a:t>
            </a:r>
            <a:r>
              <a:rPr lang="sv-SE" sz="2800" dirty="0" err="1">
                <a:latin typeface="Arial Black" panose="020B0A04020102020204" pitchFamily="34" charset="0"/>
              </a:rPr>
              <a:t>bird</a:t>
            </a:r>
            <a:r>
              <a:rPr lang="sv-SE" sz="2800" dirty="0">
                <a:latin typeface="Arial Black" panose="020B0A04020102020204" pitchFamily="34" charset="0"/>
              </a:rPr>
              <a:t> species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F00F92D7-24A0-4B6D-89B2-C4E797F18692}"/>
              </a:ext>
            </a:extLst>
          </p:cNvPr>
          <p:cNvSpPr txBox="1"/>
          <p:nvPr/>
        </p:nvSpPr>
        <p:spPr>
          <a:xfrm>
            <a:off x="3271106" y="2928805"/>
            <a:ext cx="63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- 25 000 images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7ABA831F-1C80-4CC3-AB40-FB3BB6C7B90E}"/>
              </a:ext>
            </a:extLst>
          </p:cNvPr>
          <p:cNvSpPr txBox="1"/>
          <p:nvPr/>
        </p:nvSpPr>
        <p:spPr>
          <a:xfrm rot="5400000">
            <a:off x="-2862242" y="2990360"/>
            <a:ext cx="61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5400" dirty="0">
                <a:latin typeface="Arial Black" panose="020B0A04020102020204" pitchFamily="34" charset="0"/>
              </a:rPr>
              <a:t>TASK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F55BE268-502C-4418-AB56-2FB0A05DD448}"/>
              </a:ext>
            </a:extLst>
          </p:cNvPr>
          <p:cNvSpPr txBox="1"/>
          <p:nvPr/>
        </p:nvSpPr>
        <p:spPr>
          <a:xfrm>
            <a:off x="1605663" y="5093845"/>
            <a:ext cx="943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>
                <a:latin typeface="Arial Black" panose="020B0A04020102020204" pitchFamily="34" charset="0"/>
              </a:rPr>
              <a:t>Investigate</a:t>
            </a:r>
            <a:r>
              <a:rPr lang="sv-SE" sz="2800" dirty="0">
                <a:latin typeface="Arial Black" panose="020B0A04020102020204" pitchFamily="34" charset="0"/>
              </a:rPr>
              <a:t> the </a:t>
            </a:r>
            <a:r>
              <a:rPr lang="sv-SE" sz="2800" dirty="0" err="1">
                <a:latin typeface="Arial Black" panose="020B0A04020102020204" pitchFamily="34" charset="0"/>
              </a:rPr>
              <a:t>performance</a:t>
            </a:r>
            <a:r>
              <a:rPr lang="sv-SE" sz="2800" dirty="0">
                <a:latin typeface="Arial Black" panose="020B0A04020102020204" pitchFamily="34" charset="0"/>
              </a:rPr>
              <a:t> </a:t>
            </a:r>
            <a:r>
              <a:rPr lang="sv-SE" sz="2800" dirty="0" err="1">
                <a:latin typeface="Arial Black" panose="020B0A04020102020204" pitchFamily="34" charset="0"/>
              </a:rPr>
              <a:t>of</a:t>
            </a:r>
            <a:r>
              <a:rPr lang="sv-SE" sz="2800" dirty="0">
                <a:latin typeface="Arial Black" panose="020B0A04020102020204" pitchFamily="34" charset="0"/>
              </a:rPr>
              <a:t> different data </a:t>
            </a:r>
            <a:r>
              <a:rPr lang="sv-SE" sz="2800" dirty="0" err="1">
                <a:latin typeface="Arial Black" panose="020B0A04020102020204" pitchFamily="34" charset="0"/>
              </a:rPr>
              <a:t>augmentation</a:t>
            </a:r>
            <a:r>
              <a:rPr lang="sv-SE" sz="2800" dirty="0">
                <a:latin typeface="Arial Black" panose="020B0A04020102020204" pitchFamily="34" charset="0"/>
              </a:rPr>
              <a:t> </a:t>
            </a:r>
            <a:r>
              <a:rPr lang="sv-SE" sz="2800" dirty="0" err="1">
                <a:latin typeface="Arial Black" panose="020B0A04020102020204" pitchFamily="34" charset="0"/>
              </a:rPr>
              <a:t>techniques</a:t>
            </a:r>
            <a:r>
              <a:rPr lang="sv-SE" sz="2800" dirty="0">
                <a:latin typeface="Arial Black" panose="020B0A04020102020204" pitchFamily="34" charset="0"/>
              </a:rPr>
              <a:t> on 2 CNNs 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473271DE-39C6-4108-BB75-D555E57998E5}"/>
              </a:ext>
            </a:extLst>
          </p:cNvPr>
          <p:cNvGrpSpPr/>
          <p:nvPr/>
        </p:nvGrpSpPr>
        <p:grpSpPr>
          <a:xfrm>
            <a:off x="-45396" y="2028993"/>
            <a:ext cx="12237397" cy="1971036"/>
            <a:chOff x="-531295" y="2056256"/>
            <a:chExt cx="12738197" cy="2140075"/>
          </a:xfrm>
        </p:grpSpPr>
        <p:pic>
          <p:nvPicPr>
            <p:cNvPr id="35" name="Bildobjekt 34" descr="En bild som visar sitter, fågel, röd, liten&#10;&#10;Automatiskt genererad beskrivning">
              <a:extLst>
                <a:ext uri="{FF2B5EF4-FFF2-40B4-BE49-F238E27FC236}">
                  <a16:creationId xmlns:a16="http://schemas.microsoft.com/office/drawing/2014/main" id="{BB7BCE4D-4323-463B-AFCD-A711D80BD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3302" y="2056256"/>
              <a:ext cx="2133600" cy="2133600"/>
            </a:xfrm>
            <a:prstGeom prst="rect">
              <a:avLst/>
            </a:prstGeom>
          </p:spPr>
        </p:pic>
        <p:pic>
          <p:nvPicPr>
            <p:cNvPr id="36" name="Bildobjekt 35" descr="En bild som visar gräs, utomhus, fågel, röd&#10;&#10;Automatiskt genererad beskrivning">
              <a:extLst>
                <a:ext uri="{FF2B5EF4-FFF2-40B4-BE49-F238E27FC236}">
                  <a16:creationId xmlns:a16="http://schemas.microsoft.com/office/drawing/2014/main" id="{8E9EBC23-3A0C-4395-9787-6A15F107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52" y="2058249"/>
              <a:ext cx="2133600" cy="2133600"/>
            </a:xfrm>
            <a:prstGeom prst="rect">
              <a:avLst/>
            </a:prstGeom>
          </p:spPr>
        </p:pic>
        <p:pic>
          <p:nvPicPr>
            <p:cNvPr id="37" name="Bildobjekt 36" descr="En bild som visar gräs, utomhus, djur, fågel&#10;&#10;Automatiskt genererad beskrivning">
              <a:extLst>
                <a:ext uri="{FF2B5EF4-FFF2-40B4-BE49-F238E27FC236}">
                  <a16:creationId xmlns:a16="http://schemas.microsoft.com/office/drawing/2014/main" id="{52845CF6-B45A-4129-93A4-600E9411D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102" y="2062731"/>
              <a:ext cx="2133600" cy="2133600"/>
            </a:xfrm>
            <a:prstGeom prst="rect">
              <a:avLst/>
            </a:prstGeom>
          </p:spPr>
        </p:pic>
        <p:pic>
          <p:nvPicPr>
            <p:cNvPr id="38" name="Bildobjekt 37" descr="En bild som visar utomhus, gräs, djur, fågel&#10;&#10;Automatiskt genererad beskrivning">
              <a:extLst>
                <a:ext uri="{FF2B5EF4-FFF2-40B4-BE49-F238E27FC236}">
                  <a16:creationId xmlns:a16="http://schemas.microsoft.com/office/drawing/2014/main" id="{E68D02E5-F278-4405-B0CC-E9E5BF6D8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702" y="2056256"/>
              <a:ext cx="2133600" cy="2133600"/>
            </a:xfrm>
            <a:prstGeom prst="rect">
              <a:avLst/>
            </a:prstGeom>
          </p:spPr>
        </p:pic>
        <p:pic>
          <p:nvPicPr>
            <p:cNvPr id="39" name="Bildobjekt 38" descr="En bild som visar gren, fågel, sitter, uppfluget&#10;&#10;Automatiskt genererad beskrivning">
              <a:extLst>
                <a:ext uri="{FF2B5EF4-FFF2-40B4-BE49-F238E27FC236}">
                  <a16:creationId xmlns:a16="http://schemas.microsoft.com/office/drawing/2014/main" id="{A7B66C6E-B60F-4168-AC26-D5F24CFC6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827" y="2056256"/>
              <a:ext cx="2133600" cy="2133600"/>
            </a:xfrm>
            <a:prstGeom prst="rect">
              <a:avLst/>
            </a:prstGeom>
          </p:spPr>
        </p:pic>
        <p:pic>
          <p:nvPicPr>
            <p:cNvPr id="40" name="Bildobjekt 39" descr="En bild som visar fågel, utomhus, djur, svart&#10;&#10;Automatiskt genererad beskrivning">
              <a:extLst>
                <a:ext uri="{FF2B5EF4-FFF2-40B4-BE49-F238E27FC236}">
                  <a16:creationId xmlns:a16="http://schemas.microsoft.com/office/drawing/2014/main" id="{9FCD2402-FF80-4FE3-A053-E8A404F2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1295" y="2056256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7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BFDCC8C-BDE1-41A8-8F4C-F492BC4FC0AA}"/>
              </a:ext>
            </a:extLst>
          </p:cNvPr>
          <p:cNvSpPr txBox="1"/>
          <p:nvPr/>
        </p:nvSpPr>
        <p:spPr>
          <a:xfrm rot="5400000">
            <a:off x="-3335138" y="3107444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>
                <a:latin typeface="Arial Black" panose="020B0A04020102020204" pitchFamily="34" charset="0"/>
              </a:rPr>
              <a:t>CNN NETWORKS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1E602E7-8B8E-433E-A18E-20CFD1B9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88" y="1002317"/>
            <a:ext cx="7102455" cy="2213802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B950966-922A-474A-B906-FA0D2C1A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53261" y="-94400"/>
            <a:ext cx="1980926" cy="9563910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238511E-3BAB-4695-A66F-BAA27F408008}"/>
              </a:ext>
            </a:extLst>
          </p:cNvPr>
          <p:cNvSpPr txBox="1"/>
          <p:nvPr/>
        </p:nvSpPr>
        <p:spPr>
          <a:xfrm>
            <a:off x="1927808" y="479097"/>
            <a:ext cx="503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Basic CNN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931038FE-5B86-406A-AE84-4FC794A94A0B}"/>
              </a:ext>
            </a:extLst>
          </p:cNvPr>
          <p:cNvSpPr txBox="1"/>
          <p:nvPr/>
        </p:nvSpPr>
        <p:spPr>
          <a:xfrm>
            <a:off x="695638" y="3797907"/>
            <a:ext cx="30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Arial Black" panose="020B0A04020102020204" pitchFamily="34" charset="0"/>
              </a:rPr>
              <a:t>ResNet50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4EE38F3B-DA9E-48A5-B9DD-C1AB7BD63282}"/>
              </a:ext>
            </a:extLst>
          </p:cNvPr>
          <p:cNvGrpSpPr/>
          <p:nvPr/>
        </p:nvGrpSpPr>
        <p:grpSpPr>
          <a:xfrm>
            <a:off x="566321" y="1179982"/>
            <a:ext cx="3473899" cy="2328461"/>
            <a:chOff x="695637" y="1265409"/>
            <a:chExt cx="3416214" cy="2645110"/>
          </a:xfrm>
        </p:grpSpPr>
        <p:sp>
          <p:nvSpPr>
            <p:cNvPr id="10" name="textruta 9">
              <a:extLst>
                <a:ext uri="{FF2B5EF4-FFF2-40B4-BE49-F238E27FC236}">
                  <a16:creationId xmlns:a16="http://schemas.microsoft.com/office/drawing/2014/main" id="{F96C45CF-4D9C-4AA8-81C7-74532D7D9F48}"/>
                </a:ext>
              </a:extLst>
            </p:cNvPr>
            <p:cNvSpPr txBox="1"/>
            <p:nvPr/>
          </p:nvSpPr>
          <p:spPr>
            <a:xfrm>
              <a:off x="695637" y="1265409"/>
              <a:ext cx="3416214" cy="172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700" dirty="0" err="1">
                  <a:latin typeface="+mj-lt"/>
                </a:rPr>
                <a:t>Baseline</a:t>
              </a:r>
              <a:r>
                <a:rPr lang="sv-SE" sz="2700" dirty="0">
                  <a:latin typeface="+mj-lt"/>
                </a:rPr>
                <a:t> </a:t>
              </a:r>
              <a:r>
                <a:rPr lang="sv-SE" sz="2700" dirty="0" err="1">
                  <a:latin typeface="+mj-lt"/>
                </a:rPr>
                <a:t>accuracy</a:t>
              </a:r>
              <a:r>
                <a:rPr lang="sv-SE" sz="2700" dirty="0">
                  <a:latin typeface="+mj-lt"/>
                </a:rPr>
                <a:t> on the </a:t>
              </a:r>
              <a:r>
                <a:rPr lang="sv-SE" sz="2700" dirty="0" err="1">
                  <a:latin typeface="+mj-lt"/>
                </a:rPr>
                <a:t>whole</a:t>
              </a:r>
              <a:r>
                <a:rPr lang="sv-SE" sz="2700" dirty="0">
                  <a:latin typeface="+mj-lt"/>
                </a:rPr>
                <a:t> </a:t>
              </a:r>
              <a:r>
                <a:rPr lang="sv-SE" sz="2700" dirty="0" err="1">
                  <a:latin typeface="+mj-lt"/>
                </a:rPr>
                <a:t>dataset</a:t>
              </a:r>
              <a:r>
                <a:rPr lang="sv-SE" sz="2700" dirty="0">
                  <a:latin typeface="+mj-lt"/>
                </a:rPr>
                <a:t>(no augmentations): 65% &amp; 95%</a:t>
              </a:r>
              <a:endParaRPr lang="en-GB" sz="2700" dirty="0">
                <a:latin typeface="+mj-lt"/>
              </a:endParaRPr>
            </a:p>
          </p:txBody>
        </p:sp>
        <p:cxnSp>
          <p:nvCxnSpPr>
            <p:cNvPr id="26" name="Koppling: böjd 25">
              <a:extLst>
                <a:ext uri="{FF2B5EF4-FFF2-40B4-BE49-F238E27FC236}">
                  <a16:creationId xmlns:a16="http://schemas.microsoft.com/office/drawing/2014/main" id="{52F3F55E-D28D-4C7D-B403-54EC7D3914C0}"/>
                </a:ext>
              </a:extLst>
            </p:cNvPr>
            <p:cNvCxnSpPr>
              <a:cxnSpLocks/>
            </p:cNvCxnSpPr>
            <p:nvPr/>
          </p:nvCxnSpPr>
          <p:spPr>
            <a:xfrm>
              <a:off x="3239752" y="2693663"/>
              <a:ext cx="564204" cy="21400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Koppling: böjd 36">
              <a:extLst>
                <a:ext uri="{FF2B5EF4-FFF2-40B4-BE49-F238E27FC236}">
                  <a16:creationId xmlns:a16="http://schemas.microsoft.com/office/drawing/2014/main" id="{DB39E885-2A07-4539-97ED-9DEFF516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336577" y="3249467"/>
              <a:ext cx="673806" cy="6610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51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BFDCC8C-BDE1-41A8-8F4C-F492BC4FC0AA}"/>
              </a:ext>
            </a:extLst>
          </p:cNvPr>
          <p:cNvSpPr txBox="1"/>
          <p:nvPr/>
        </p:nvSpPr>
        <p:spPr>
          <a:xfrm rot="5400000">
            <a:off x="-3335139" y="3107443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AUGMENTATIONS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49FD4D8-0B82-45B1-BAED-EF6E50DF128D}"/>
              </a:ext>
            </a:extLst>
          </p:cNvPr>
          <p:cNvSpPr txBox="1"/>
          <p:nvPr/>
        </p:nvSpPr>
        <p:spPr>
          <a:xfrm>
            <a:off x="998707" y="447472"/>
            <a:ext cx="897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Arial Black" panose="020B0A04020102020204" pitchFamily="34" charset="0"/>
              </a:rPr>
              <a:t>Basic Data Augmentations:</a:t>
            </a:r>
            <a:endParaRPr lang="en-GB" sz="3200" dirty="0">
              <a:latin typeface="Arial Black" panose="020B0A04020102020204" pitchFamily="34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49D2B154-60C6-42AF-B155-F2E0AD0A0942}"/>
              </a:ext>
            </a:extLst>
          </p:cNvPr>
          <p:cNvSpPr txBox="1"/>
          <p:nvPr/>
        </p:nvSpPr>
        <p:spPr>
          <a:xfrm>
            <a:off x="1297022" y="1182502"/>
            <a:ext cx="1062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latin typeface="+mj-lt"/>
              </a:rPr>
              <a:t>Increase</a:t>
            </a:r>
            <a:r>
              <a:rPr lang="sv-SE" sz="3200" dirty="0">
                <a:latin typeface="+mj-lt"/>
              </a:rPr>
              <a:t> the </a:t>
            </a:r>
            <a:r>
              <a:rPr lang="sv-SE" sz="3200" dirty="0" err="1">
                <a:latin typeface="+mj-lt"/>
              </a:rPr>
              <a:t>number</a:t>
            </a:r>
            <a:r>
              <a:rPr lang="sv-SE" sz="3200" dirty="0">
                <a:latin typeface="+mj-lt"/>
              </a:rPr>
              <a:t> </a:t>
            </a:r>
            <a:r>
              <a:rPr lang="sv-SE" sz="3200" dirty="0" err="1">
                <a:latin typeface="+mj-lt"/>
              </a:rPr>
              <a:t>of</a:t>
            </a:r>
            <a:r>
              <a:rPr lang="sv-SE" sz="3200" dirty="0">
                <a:latin typeface="+mj-lt"/>
              </a:rPr>
              <a:t> relevant </a:t>
            </a:r>
            <a:r>
              <a:rPr lang="sv-SE" sz="3200" dirty="0" err="1">
                <a:latin typeface="+mj-lt"/>
              </a:rPr>
              <a:t>pictures</a:t>
            </a:r>
            <a:r>
              <a:rPr lang="sv-SE" sz="3200" dirty="0">
                <a:latin typeface="+mj-lt"/>
              </a:rPr>
              <a:t> </a:t>
            </a:r>
            <a:r>
              <a:rPr lang="sv-SE" sz="3200" dirty="0" err="1">
                <a:latin typeface="+mj-lt"/>
              </a:rPr>
              <a:t>e.g</a:t>
            </a:r>
            <a:r>
              <a:rPr lang="sv-SE" sz="3200" dirty="0">
                <a:latin typeface="+mj-lt"/>
              </a:rPr>
              <a:t>. by</a:t>
            </a:r>
            <a:endParaRPr lang="en-GB" sz="3200" dirty="0">
              <a:latin typeface="+mj-lt"/>
            </a:endParaRPr>
          </a:p>
        </p:txBody>
      </p:sp>
      <p:pic>
        <p:nvPicPr>
          <p:cNvPr id="16" name="Bildobjekt 15" descr="En bild som visar fågel, djur, utomhus, liten&#10;&#10;Automatiskt genererad beskrivning">
            <a:extLst>
              <a:ext uri="{FF2B5EF4-FFF2-40B4-BE49-F238E27FC236}">
                <a16:creationId xmlns:a16="http://schemas.microsoft.com/office/drawing/2014/main" id="{ADEA86EF-E812-43E6-84C3-1B6DC9C7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9" y="1917532"/>
            <a:ext cx="3796944" cy="3796944"/>
          </a:xfrm>
          <a:prstGeom prst="rect">
            <a:avLst/>
          </a:prstGeom>
        </p:spPr>
      </p:pic>
      <p:pic>
        <p:nvPicPr>
          <p:cNvPr id="18" name="Bildobjekt 17" descr="En bild som visar fågel, utomhus, liten, djur&#10;&#10;Automatiskt genererad beskrivning">
            <a:extLst>
              <a:ext uri="{FF2B5EF4-FFF2-40B4-BE49-F238E27FC236}">
                <a16:creationId xmlns:a16="http://schemas.microsoft.com/office/drawing/2014/main" id="{40FD7F81-CDF4-4091-AAD8-3C2FF2D90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8" y="1926778"/>
            <a:ext cx="3796943" cy="3796943"/>
          </a:xfrm>
          <a:prstGeom prst="rect">
            <a:avLst/>
          </a:prstGeom>
        </p:spPr>
      </p:pic>
      <p:pic>
        <p:nvPicPr>
          <p:cNvPr id="20" name="Bildobjekt 19" descr="En bild som visar fågel, utomhus, liten, sitter&#10;&#10;Automatiskt genererad beskrivning">
            <a:extLst>
              <a:ext uri="{FF2B5EF4-FFF2-40B4-BE49-F238E27FC236}">
                <a16:creationId xmlns:a16="http://schemas.microsoft.com/office/drawing/2014/main" id="{BE4B05B6-14AC-4BF2-AC80-F5AE70B1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6" y="1918005"/>
            <a:ext cx="3805716" cy="3805716"/>
          </a:xfrm>
          <a:prstGeom prst="rect">
            <a:avLst/>
          </a:prstGeom>
        </p:spPr>
      </p:pic>
      <p:sp>
        <p:nvSpPr>
          <p:cNvPr id="22" name="textruta 21">
            <a:extLst>
              <a:ext uri="{FF2B5EF4-FFF2-40B4-BE49-F238E27FC236}">
                <a16:creationId xmlns:a16="http://schemas.microsoft.com/office/drawing/2014/main" id="{013F6610-5CA9-4B47-9E35-AB0EE35F72F3}"/>
              </a:ext>
            </a:extLst>
          </p:cNvPr>
          <p:cNvSpPr txBox="1"/>
          <p:nvPr/>
        </p:nvSpPr>
        <p:spPr>
          <a:xfrm>
            <a:off x="5270541" y="1780822"/>
            <a:ext cx="571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+mj-lt"/>
              </a:rPr>
              <a:t>- </a:t>
            </a:r>
            <a:r>
              <a:rPr lang="sv-SE" sz="5400" dirty="0" err="1">
                <a:latin typeface="+mj-lt"/>
              </a:rPr>
              <a:t>flipping</a:t>
            </a:r>
            <a:endParaRPr lang="en-GB" sz="5400" dirty="0">
              <a:latin typeface="+mj-lt"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D1579B30-89B0-4996-8D44-889F48996BA8}"/>
              </a:ext>
            </a:extLst>
          </p:cNvPr>
          <p:cNvSpPr txBox="1"/>
          <p:nvPr/>
        </p:nvSpPr>
        <p:spPr>
          <a:xfrm>
            <a:off x="5297642" y="2645779"/>
            <a:ext cx="499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+mj-lt"/>
              </a:rPr>
              <a:t>-</a:t>
            </a:r>
            <a:r>
              <a:rPr lang="sv-SE" sz="5400" dirty="0">
                <a:latin typeface="Brush Script MT" panose="03060802040406070304" pitchFamily="66" charset="0"/>
              </a:rPr>
              <a:t> </a:t>
            </a:r>
            <a:r>
              <a:rPr lang="sv-SE" sz="5400" dirty="0" err="1">
                <a:latin typeface="+mj-lt"/>
              </a:rPr>
              <a:t>rotating</a:t>
            </a:r>
            <a:endParaRPr lang="en-GB" sz="5400" dirty="0">
              <a:latin typeface="+mj-lt"/>
            </a:endParaRPr>
          </a:p>
        </p:txBody>
      </p:sp>
      <p:pic>
        <p:nvPicPr>
          <p:cNvPr id="14" name="Bildobjekt 13" descr="En bild som visar fågel, liten, djur, utomhus&#10;&#10;Automatiskt genererad beskrivning">
            <a:extLst>
              <a:ext uri="{FF2B5EF4-FFF2-40B4-BE49-F238E27FC236}">
                <a16:creationId xmlns:a16="http://schemas.microsoft.com/office/drawing/2014/main" id="{31D37C19-EBC8-47D1-9405-67FD9200A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96" y="1926777"/>
            <a:ext cx="3796943" cy="3796943"/>
          </a:xfrm>
          <a:prstGeom prst="rect">
            <a:avLst/>
          </a:prstGeom>
        </p:spPr>
      </p:pic>
      <p:sp>
        <p:nvSpPr>
          <p:cNvPr id="24" name="textruta 23">
            <a:extLst>
              <a:ext uri="{FF2B5EF4-FFF2-40B4-BE49-F238E27FC236}">
                <a16:creationId xmlns:a16="http://schemas.microsoft.com/office/drawing/2014/main" id="{F6DAA886-B48F-4B69-9507-677C37B9EFAC}"/>
              </a:ext>
            </a:extLst>
          </p:cNvPr>
          <p:cNvSpPr txBox="1"/>
          <p:nvPr/>
        </p:nvSpPr>
        <p:spPr>
          <a:xfrm>
            <a:off x="5322067" y="3450142"/>
            <a:ext cx="760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+mj-lt"/>
              </a:rPr>
              <a:t>- </a:t>
            </a:r>
            <a:r>
              <a:rPr lang="sv-SE" sz="5400" dirty="0" err="1">
                <a:latin typeface="+mj-lt"/>
              </a:rPr>
              <a:t>brightness</a:t>
            </a:r>
            <a:r>
              <a:rPr lang="sv-SE" sz="5400" dirty="0">
                <a:latin typeface="+mj-lt"/>
              </a:rPr>
              <a:t> </a:t>
            </a:r>
            <a:r>
              <a:rPr lang="sv-SE" sz="5400" dirty="0" err="1">
                <a:latin typeface="+mj-lt"/>
              </a:rPr>
              <a:t>adjustments</a:t>
            </a:r>
            <a:endParaRPr lang="en-GB" sz="5400" dirty="0">
              <a:latin typeface="+mj-lt"/>
            </a:endParaRPr>
          </a:p>
        </p:txBody>
      </p:sp>
      <p:pic>
        <p:nvPicPr>
          <p:cNvPr id="25" name="Bildobjekt 24" descr="En bild som visar fågel, liten, djur, utomhus&#10;&#10;Automatiskt genererad beskrivning">
            <a:extLst>
              <a:ext uri="{FF2B5EF4-FFF2-40B4-BE49-F238E27FC236}">
                <a16:creationId xmlns:a16="http://schemas.microsoft.com/office/drawing/2014/main" id="{83C0777C-7D82-4E9D-9FA5-E774A5F4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3539" y="1945676"/>
            <a:ext cx="3796943" cy="3796943"/>
          </a:xfrm>
          <a:prstGeom prst="rect">
            <a:avLst/>
          </a:prstGeom>
        </p:spPr>
      </p:pic>
      <p:sp>
        <p:nvSpPr>
          <p:cNvPr id="26" name="textruta 25">
            <a:extLst>
              <a:ext uri="{FF2B5EF4-FFF2-40B4-BE49-F238E27FC236}">
                <a16:creationId xmlns:a16="http://schemas.microsoft.com/office/drawing/2014/main" id="{3C7B47F2-68F6-4DF4-9F49-6CBA179C0416}"/>
              </a:ext>
            </a:extLst>
          </p:cNvPr>
          <p:cNvSpPr txBox="1"/>
          <p:nvPr/>
        </p:nvSpPr>
        <p:spPr>
          <a:xfrm>
            <a:off x="5495169" y="4387017"/>
            <a:ext cx="621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+mj-lt"/>
              </a:rPr>
              <a:t>-</a:t>
            </a:r>
            <a:r>
              <a:rPr lang="sv-SE" sz="5400" dirty="0" err="1">
                <a:latin typeface="+mj-lt"/>
              </a:rPr>
              <a:t>horizontal</a:t>
            </a:r>
            <a:r>
              <a:rPr lang="sv-SE" sz="5400" dirty="0">
                <a:latin typeface="+mj-lt"/>
              </a:rPr>
              <a:t> </a:t>
            </a:r>
            <a:r>
              <a:rPr lang="sv-SE" sz="5400" dirty="0" err="1">
                <a:latin typeface="+mj-lt"/>
              </a:rPr>
              <a:t>flips</a:t>
            </a:r>
            <a:endParaRPr lang="en-GB" sz="5400" dirty="0">
              <a:latin typeface="+mj-lt"/>
            </a:endParaRPr>
          </a:p>
        </p:txBody>
      </p:sp>
      <p:sp>
        <p:nvSpPr>
          <p:cNvPr id="29" name="Minustecken 28">
            <a:extLst>
              <a:ext uri="{FF2B5EF4-FFF2-40B4-BE49-F238E27FC236}">
                <a16:creationId xmlns:a16="http://schemas.microsoft.com/office/drawing/2014/main" id="{B34E1F61-97A3-4AC8-B680-89DF45F8B43A}"/>
              </a:ext>
            </a:extLst>
          </p:cNvPr>
          <p:cNvSpPr/>
          <p:nvPr/>
        </p:nvSpPr>
        <p:spPr>
          <a:xfrm rot="2638020">
            <a:off x="-490997" y="3205450"/>
            <a:ext cx="7000175" cy="1248009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inustecken 29">
            <a:extLst>
              <a:ext uri="{FF2B5EF4-FFF2-40B4-BE49-F238E27FC236}">
                <a16:creationId xmlns:a16="http://schemas.microsoft.com/office/drawing/2014/main" id="{77E2B59D-A262-4015-BA42-4D0E3555BD6D}"/>
              </a:ext>
            </a:extLst>
          </p:cNvPr>
          <p:cNvSpPr/>
          <p:nvPr/>
        </p:nvSpPr>
        <p:spPr>
          <a:xfrm rot="8045464">
            <a:off x="-430400" y="3192000"/>
            <a:ext cx="7000175" cy="1248009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2FCE8FE9-3A20-421B-B074-5EF4EA131456}"/>
              </a:ext>
            </a:extLst>
          </p:cNvPr>
          <p:cNvSpPr txBox="1"/>
          <p:nvPr/>
        </p:nvSpPr>
        <p:spPr>
          <a:xfrm>
            <a:off x="5486398" y="4387017"/>
            <a:ext cx="621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strike="sngStrike" dirty="0">
                <a:solidFill>
                  <a:srgbClr val="FF0000"/>
                </a:solidFill>
                <a:latin typeface="+mj-lt"/>
              </a:rPr>
              <a:t>-</a:t>
            </a:r>
            <a:r>
              <a:rPr lang="sv-SE" sz="5400" strike="sngStrike" dirty="0" err="1">
                <a:solidFill>
                  <a:srgbClr val="FF0000"/>
                </a:solidFill>
                <a:latin typeface="+mj-lt"/>
              </a:rPr>
              <a:t>horizontal</a:t>
            </a:r>
            <a:r>
              <a:rPr lang="sv-SE" sz="5400" strike="sngStrike" dirty="0">
                <a:solidFill>
                  <a:srgbClr val="FF0000"/>
                </a:solidFill>
                <a:latin typeface="+mj-lt"/>
              </a:rPr>
              <a:t> </a:t>
            </a:r>
            <a:r>
              <a:rPr lang="sv-SE" sz="5400" strike="sngStrike" dirty="0" err="1">
                <a:solidFill>
                  <a:srgbClr val="FF0000"/>
                </a:solidFill>
                <a:latin typeface="+mj-lt"/>
              </a:rPr>
              <a:t>flips</a:t>
            </a:r>
            <a:endParaRPr lang="en-GB" sz="5400" strike="sngStrik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36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FBF4D7E-8F84-4909-8DCB-93AD2F9323DA}"/>
              </a:ext>
            </a:extLst>
          </p:cNvPr>
          <p:cNvSpPr txBox="1"/>
          <p:nvPr/>
        </p:nvSpPr>
        <p:spPr>
          <a:xfrm rot="5400000">
            <a:off x="-3341870" y="3838211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EXPERIMENTS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79F1D3B-7A37-49D9-8C21-AB2720D9F108}"/>
              </a:ext>
            </a:extLst>
          </p:cNvPr>
          <p:cNvSpPr txBox="1"/>
          <p:nvPr/>
        </p:nvSpPr>
        <p:spPr>
          <a:xfrm rot="5400000">
            <a:off x="149225" y="1335889"/>
            <a:ext cx="15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15 species per</a:t>
            </a:r>
          </a:p>
          <a:p>
            <a:pPr algn="ctr"/>
            <a:r>
              <a:rPr lang="sv-SE" dirty="0"/>
              <a:t>subset</a:t>
            </a:r>
            <a:endParaRPr lang="en-GB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8FB963A-879E-4CF4-AF20-997283F467F9}"/>
              </a:ext>
            </a:extLst>
          </p:cNvPr>
          <p:cNvSpPr txBox="1"/>
          <p:nvPr/>
        </p:nvSpPr>
        <p:spPr>
          <a:xfrm rot="5400000">
            <a:off x="34587" y="5130975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Medium = 50 training images</a:t>
            </a:r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D565E7E-46EB-4F0F-AD91-C41E424E7603}"/>
              </a:ext>
            </a:extLst>
          </p:cNvPr>
          <p:cNvSpPr txBox="1"/>
          <p:nvPr/>
        </p:nvSpPr>
        <p:spPr>
          <a:xfrm rot="5400000">
            <a:off x="34588" y="3138223"/>
            <a:ext cx="17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Small = 5 training images</a:t>
            </a:r>
            <a:endParaRPr lang="en-GB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DE76577-7B66-4054-9A4C-EC91FB8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2" y="95076"/>
            <a:ext cx="3172890" cy="4082944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C34F011D-42E4-4A28-8596-04417F9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45" y="51267"/>
            <a:ext cx="2082466" cy="4246918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FF708D5-4378-4608-8314-3740DF89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55" y="681527"/>
            <a:ext cx="1262761" cy="38282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A997DDD-A751-485C-879A-D4DF103E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32" y="165047"/>
            <a:ext cx="4100757" cy="76840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46F6A70-A6D4-4AFA-A192-F85E0692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49" y="933449"/>
            <a:ext cx="1115280" cy="4140176"/>
          </a:xfrm>
          <a:prstGeom prst="rect">
            <a:avLst/>
          </a:prstGeom>
        </p:spPr>
      </p:pic>
      <p:sp>
        <p:nvSpPr>
          <p:cNvPr id="19" name="Pil: nedåtböjd 18">
            <a:extLst>
              <a:ext uri="{FF2B5EF4-FFF2-40B4-BE49-F238E27FC236}">
                <a16:creationId xmlns:a16="http://schemas.microsoft.com/office/drawing/2014/main" id="{D6BCDD91-4CCE-4629-87CD-35364C384034}"/>
              </a:ext>
            </a:extLst>
          </p:cNvPr>
          <p:cNvSpPr/>
          <p:nvPr/>
        </p:nvSpPr>
        <p:spPr>
          <a:xfrm>
            <a:off x="3343097" y="9303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Pil: nedåtböjd 19">
            <a:extLst>
              <a:ext uri="{FF2B5EF4-FFF2-40B4-BE49-F238E27FC236}">
                <a16:creationId xmlns:a16="http://schemas.microsoft.com/office/drawing/2014/main" id="{E9ED1136-29EF-442C-9F41-2F9C1803B131}"/>
              </a:ext>
            </a:extLst>
          </p:cNvPr>
          <p:cNvSpPr/>
          <p:nvPr/>
        </p:nvSpPr>
        <p:spPr>
          <a:xfrm>
            <a:off x="4367797" y="3114768"/>
            <a:ext cx="1598047" cy="213101"/>
          </a:xfrm>
          <a:prstGeom prst="curvedDown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0E69F017-2771-4612-86A9-21E5C72CD529}"/>
              </a:ext>
            </a:extLst>
          </p:cNvPr>
          <p:cNvSpPr txBox="1"/>
          <p:nvPr/>
        </p:nvSpPr>
        <p:spPr>
          <a:xfrm>
            <a:off x="1838436" y="4831013"/>
            <a:ext cx="87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 Basic Augmentations </a:t>
            </a:r>
            <a:r>
              <a:rPr lang="sv-SE" sz="2400" dirty="0" err="1"/>
              <a:t>always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</a:t>
            </a:r>
            <a:r>
              <a:rPr lang="sv-SE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975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048E8D00-724E-4A30-A0A0-2C0A1281735F}"/>
              </a:ext>
            </a:extLst>
          </p:cNvPr>
          <p:cNvSpPr txBox="1"/>
          <p:nvPr/>
        </p:nvSpPr>
        <p:spPr>
          <a:xfrm rot="5400000">
            <a:off x="-3335138" y="3107444"/>
            <a:ext cx="71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>
                <a:latin typeface="Arial Black" panose="020B0A04020102020204" pitchFamily="34" charset="0"/>
              </a:rPr>
              <a:t>AUGMENTATIONS</a:t>
            </a:r>
            <a:endParaRPr lang="en-GB" sz="5400" dirty="0">
              <a:latin typeface="Arial Black" panose="020B0A04020102020204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1A7478C-6DAF-43B1-A52A-3EE89BE239A0}"/>
              </a:ext>
            </a:extLst>
          </p:cNvPr>
          <p:cNvSpPr txBox="1"/>
          <p:nvPr/>
        </p:nvSpPr>
        <p:spPr>
          <a:xfrm>
            <a:off x="998707" y="447472"/>
            <a:ext cx="897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latin typeface="Arial Black" panose="020B0A04020102020204" pitchFamily="34" charset="0"/>
              </a:rPr>
              <a:t>Photometric</a:t>
            </a:r>
            <a:r>
              <a:rPr lang="sv-SE" sz="3200" dirty="0">
                <a:latin typeface="Arial Black" panose="020B0A04020102020204" pitchFamily="34" charset="0"/>
              </a:rPr>
              <a:t> Data Augmentations:</a:t>
            </a:r>
            <a:endParaRPr lang="en-GB" sz="3200" dirty="0">
              <a:latin typeface="Arial Black" panose="020B0A04020102020204" pitchFamily="34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4927555-67CB-4F26-87A5-8CF581A034E0}"/>
              </a:ext>
            </a:extLst>
          </p:cNvPr>
          <p:cNvSpPr txBox="1"/>
          <p:nvPr/>
        </p:nvSpPr>
        <p:spPr>
          <a:xfrm>
            <a:off x="1050586" y="1173804"/>
            <a:ext cx="96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latin typeface="+mj-lt"/>
              </a:rPr>
              <a:t>Confuse</a:t>
            </a:r>
            <a:r>
              <a:rPr lang="sv-SE" sz="2400" dirty="0">
                <a:latin typeface="+mj-lt"/>
              </a:rPr>
              <a:t> the </a:t>
            </a:r>
            <a:r>
              <a:rPr lang="sv-SE" sz="2400" dirty="0" err="1">
                <a:latin typeface="+mj-lt"/>
              </a:rPr>
              <a:t>network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enough</a:t>
            </a:r>
            <a:r>
              <a:rPr lang="sv-SE" sz="2400" dirty="0">
                <a:latin typeface="+mj-lt"/>
              </a:rPr>
              <a:t> for it to </a:t>
            </a:r>
            <a:r>
              <a:rPr lang="sv-SE" sz="2400" dirty="0" err="1">
                <a:latin typeface="+mj-lt"/>
              </a:rPr>
              <a:t>memorize</a:t>
            </a:r>
            <a:r>
              <a:rPr lang="sv-SE" sz="2400" dirty="0">
                <a:latin typeface="+mj-lt"/>
              </a:rPr>
              <a:t> less and be </a:t>
            </a:r>
            <a:r>
              <a:rPr lang="sv-SE" sz="2400" dirty="0" err="1">
                <a:latin typeface="+mj-lt"/>
              </a:rPr>
              <a:t>more</a:t>
            </a:r>
            <a:r>
              <a:rPr lang="sv-SE" sz="2400" dirty="0">
                <a:latin typeface="+mj-lt"/>
              </a:rPr>
              <a:t> general by</a:t>
            </a:r>
            <a:endParaRPr lang="en-GB" sz="2400" dirty="0">
              <a:latin typeface="+mj-lt"/>
            </a:endParaRPr>
          </a:p>
        </p:txBody>
      </p:sp>
      <p:pic>
        <p:nvPicPr>
          <p:cNvPr id="15" name="Bildobjekt 14" descr="En bild som visar djur, fågel, utomhus, gräs&#10;&#10;Automatiskt genererad beskrivning">
            <a:extLst>
              <a:ext uri="{FF2B5EF4-FFF2-40B4-BE49-F238E27FC236}">
                <a16:creationId xmlns:a16="http://schemas.microsoft.com/office/drawing/2014/main" id="{0010B149-CD71-4DF6-A895-84D9AC5D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16" y="4830911"/>
            <a:ext cx="9239250" cy="1724025"/>
          </a:xfrm>
          <a:prstGeom prst="rect">
            <a:avLst/>
          </a:prstGeom>
        </p:spPr>
      </p:pic>
      <p:sp>
        <p:nvSpPr>
          <p:cNvPr id="18" name="textruta 17">
            <a:extLst>
              <a:ext uri="{FF2B5EF4-FFF2-40B4-BE49-F238E27FC236}">
                <a16:creationId xmlns:a16="http://schemas.microsoft.com/office/drawing/2014/main" id="{9148896D-BEAA-4DBE-ABF4-724AD2F588F3}"/>
              </a:ext>
            </a:extLst>
          </p:cNvPr>
          <p:cNvSpPr txBox="1"/>
          <p:nvPr/>
        </p:nvSpPr>
        <p:spPr>
          <a:xfrm>
            <a:off x="978613" y="1587575"/>
            <a:ext cx="946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Arial Black" panose="020B0A04020102020204" pitchFamily="34" charset="0"/>
              </a:rPr>
              <a:t>Random Erasing: </a:t>
            </a:r>
            <a:r>
              <a:rPr lang="sv-SE" sz="2400" dirty="0" err="1">
                <a:latin typeface="+mj-lt"/>
              </a:rPr>
              <a:t>removing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random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rectangles</a:t>
            </a:r>
            <a:r>
              <a:rPr lang="sv-SE" sz="2400" dirty="0">
                <a:latin typeface="+mj-lt"/>
              </a:rPr>
              <a:t> </a:t>
            </a:r>
            <a:r>
              <a:rPr lang="sv-SE" sz="2400" dirty="0" err="1">
                <a:latin typeface="+mj-lt"/>
              </a:rPr>
              <a:t>of</a:t>
            </a:r>
            <a:r>
              <a:rPr lang="sv-SE" sz="2400" dirty="0">
                <a:latin typeface="+mj-lt"/>
              </a:rPr>
              <a:t> the </a:t>
            </a:r>
            <a:r>
              <a:rPr lang="sv-SE" sz="2400" dirty="0" err="1">
                <a:latin typeface="+mj-lt"/>
              </a:rPr>
              <a:t>pictures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grpSp>
        <p:nvGrpSpPr>
          <p:cNvPr id="39" name="Grupp 38">
            <a:extLst>
              <a:ext uri="{FF2B5EF4-FFF2-40B4-BE49-F238E27FC236}">
                <a16:creationId xmlns:a16="http://schemas.microsoft.com/office/drawing/2014/main" id="{46C65C71-AAC1-4186-B7B0-97AB3479CDD2}"/>
              </a:ext>
            </a:extLst>
          </p:cNvPr>
          <p:cNvGrpSpPr/>
          <p:nvPr/>
        </p:nvGrpSpPr>
        <p:grpSpPr>
          <a:xfrm>
            <a:off x="1137870" y="2190797"/>
            <a:ext cx="9309000" cy="1761212"/>
            <a:chOff x="1165089" y="4848209"/>
            <a:chExt cx="9309000" cy="1761212"/>
          </a:xfrm>
        </p:grpSpPr>
        <p:pic>
          <p:nvPicPr>
            <p:cNvPr id="22" name="Bildobjekt 21" descr="En bild som visar fågel, djur, sitter, utomhus&#10;&#10;Automatiskt genererad beskrivning">
              <a:extLst>
                <a:ext uri="{FF2B5EF4-FFF2-40B4-BE49-F238E27FC236}">
                  <a16:creationId xmlns:a16="http://schemas.microsoft.com/office/drawing/2014/main" id="{6D0EADC4-DA50-4235-9F3E-AFFFDCBD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9" y="4858440"/>
              <a:ext cx="1750979" cy="1750979"/>
            </a:xfrm>
            <a:prstGeom prst="rect">
              <a:avLst/>
            </a:prstGeom>
          </p:spPr>
        </p:pic>
        <p:pic>
          <p:nvPicPr>
            <p:cNvPr id="26" name="Bildobjekt 25" descr="En bild som visar fågel, djur, utomhus, grön&#10;&#10;Automatiskt genererad beskrivning">
              <a:extLst>
                <a:ext uri="{FF2B5EF4-FFF2-40B4-BE49-F238E27FC236}">
                  <a16:creationId xmlns:a16="http://schemas.microsoft.com/office/drawing/2014/main" id="{CC6C0624-2FF0-4259-8A8B-A96C47DC7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24" y="4858441"/>
              <a:ext cx="1750979" cy="1750979"/>
            </a:xfrm>
            <a:prstGeom prst="rect">
              <a:avLst/>
            </a:prstGeom>
          </p:spPr>
        </p:pic>
        <p:pic>
          <p:nvPicPr>
            <p:cNvPr id="30" name="Bildobjekt 29" descr="En bild som visar utomhus, fågel, djur, gren&#10;&#10;Automatiskt genererad beskrivning">
              <a:extLst>
                <a:ext uri="{FF2B5EF4-FFF2-40B4-BE49-F238E27FC236}">
                  <a16:creationId xmlns:a16="http://schemas.microsoft.com/office/drawing/2014/main" id="{2BBC2A1A-705A-42DC-B065-2CCC912D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89" y="4858442"/>
              <a:ext cx="1750979" cy="1750979"/>
            </a:xfrm>
            <a:prstGeom prst="rect">
              <a:avLst/>
            </a:prstGeom>
          </p:spPr>
        </p:pic>
        <p:pic>
          <p:nvPicPr>
            <p:cNvPr id="32" name="Bildobjekt 31" descr="En bild som visar djur, fågel, gräs, grön&#10;&#10;Automatiskt genererad beskrivning">
              <a:extLst>
                <a:ext uri="{FF2B5EF4-FFF2-40B4-BE49-F238E27FC236}">
                  <a16:creationId xmlns:a16="http://schemas.microsoft.com/office/drawing/2014/main" id="{1A47B454-1672-43A1-824A-1C3B41A0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674" y="4848209"/>
              <a:ext cx="1750979" cy="1750979"/>
            </a:xfrm>
            <a:prstGeom prst="rect">
              <a:avLst/>
            </a:prstGeom>
          </p:spPr>
        </p:pic>
        <p:pic>
          <p:nvPicPr>
            <p:cNvPr id="38" name="Bildobjekt 37" descr="En bild som visar fågel, utomhus, stängsel, djur&#10;&#10;Automatiskt genererad beskrivning">
              <a:extLst>
                <a:ext uri="{FF2B5EF4-FFF2-40B4-BE49-F238E27FC236}">
                  <a16:creationId xmlns:a16="http://schemas.microsoft.com/office/drawing/2014/main" id="{9AC56C5E-A0EC-4B64-8133-F4C0FBD6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109" y="4858439"/>
              <a:ext cx="1750980" cy="1750980"/>
            </a:xfrm>
            <a:prstGeom prst="rect">
              <a:avLst/>
            </a:prstGeom>
          </p:spPr>
        </p:pic>
      </p:grpSp>
      <p:grpSp>
        <p:nvGrpSpPr>
          <p:cNvPr id="40" name="Grupp 39">
            <a:extLst>
              <a:ext uri="{FF2B5EF4-FFF2-40B4-BE49-F238E27FC236}">
                <a16:creationId xmlns:a16="http://schemas.microsoft.com/office/drawing/2014/main" id="{49899412-A41A-4D79-9904-930E413651C8}"/>
              </a:ext>
            </a:extLst>
          </p:cNvPr>
          <p:cNvGrpSpPr/>
          <p:nvPr/>
        </p:nvGrpSpPr>
        <p:grpSpPr>
          <a:xfrm>
            <a:off x="1150266" y="2193726"/>
            <a:ext cx="9316861" cy="1768815"/>
            <a:chOff x="1165089" y="4848209"/>
            <a:chExt cx="9316861" cy="1768815"/>
          </a:xfrm>
        </p:grpSpPr>
        <p:pic>
          <p:nvPicPr>
            <p:cNvPr id="20" name="Bildobjekt 19" descr="En bild som visar fågel, utomhus, djur, gren&#10;&#10;Automatiskt genererad beskrivning">
              <a:extLst>
                <a:ext uri="{FF2B5EF4-FFF2-40B4-BE49-F238E27FC236}">
                  <a16:creationId xmlns:a16="http://schemas.microsoft.com/office/drawing/2014/main" id="{05B6AC9C-5925-49C6-A641-CA5187A14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89" y="4848209"/>
              <a:ext cx="1750979" cy="1743155"/>
            </a:xfrm>
            <a:prstGeom prst="rect">
              <a:avLst/>
            </a:prstGeom>
          </p:spPr>
        </p:pic>
        <p:pic>
          <p:nvPicPr>
            <p:cNvPr id="28" name="Bildobjekt 27" descr="En bild som visar djur, fågel&#10;&#10;Automatiskt genererad beskrivning">
              <a:extLst>
                <a:ext uri="{FF2B5EF4-FFF2-40B4-BE49-F238E27FC236}">
                  <a16:creationId xmlns:a16="http://schemas.microsoft.com/office/drawing/2014/main" id="{63B69837-899D-4E14-8BC4-06A78E005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24" y="4857258"/>
              <a:ext cx="1734597" cy="1753341"/>
            </a:xfrm>
            <a:prstGeom prst="rect">
              <a:avLst/>
            </a:prstGeom>
          </p:spPr>
        </p:pic>
        <p:pic>
          <p:nvPicPr>
            <p:cNvPr id="24" name="Bildobjekt 23" descr="En bild som visar fågel, djur, sitter, liten&#10;&#10;Automatiskt genererad beskrivning">
              <a:extLst>
                <a:ext uri="{FF2B5EF4-FFF2-40B4-BE49-F238E27FC236}">
                  <a16:creationId xmlns:a16="http://schemas.microsoft.com/office/drawing/2014/main" id="{236B93DA-4437-4B12-B5FD-192B78A7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099" y="4857258"/>
              <a:ext cx="1758839" cy="1750980"/>
            </a:xfrm>
            <a:prstGeom prst="rect">
              <a:avLst/>
            </a:prstGeom>
          </p:spPr>
        </p:pic>
        <p:pic>
          <p:nvPicPr>
            <p:cNvPr id="34" name="Bildobjekt 33" descr="En bild som visar djur, gräs, fågel, grön&#10;&#10;Automatiskt genererad beskrivning">
              <a:extLst>
                <a:ext uri="{FF2B5EF4-FFF2-40B4-BE49-F238E27FC236}">
                  <a16:creationId xmlns:a16="http://schemas.microsoft.com/office/drawing/2014/main" id="{256D1004-A478-419D-A045-EF627DF2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152" y="4848209"/>
              <a:ext cx="1758839" cy="1750980"/>
            </a:xfrm>
            <a:prstGeom prst="rect">
              <a:avLst/>
            </a:prstGeom>
          </p:spPr>
        </p:pic>
        <p:pic>
          <p:nvPicPr>
            <p:cNvPr id="36" name="Bildobjekt 35" descr="En bild som visar stängsel, djur, fågel, sitter&#10;&#10;Automatiskt genererad beskrivning">
              <a:extLst>
                <a:ext uri="{FF2B5EF4-FFF2-40B4-BE49-F238E27FC236}">
                  <a16:creationId xmlns:a16="http://schemas.microsoft.com/office/drawing/2014/main" id="{B71EB370-705F-49CB-A1DD-A7337722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969" y="4873867"/>
              <a:ext cx="1750981" cy="174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53628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418</Words>
  <Application>Microsoft Office PowerPoint</Application>
  <PresentationFormat>Bredbild</PresentationFormat>
  <Paragraphs>83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Brush Script MT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Fredrika Lundahl</dc:creator>
  <cp:lastModifiedBy>Fredrika Lundahl</cp:lastModifiedBy>
  <cp:revision>2</cp:revision>
  <dcterms:created xsi:type="dcterms:W3CDTF">2020-05-18T12:13:47Z</dcterms:created>
  <dcterms:modified xsi:type="dcterms:W3CDTF">2020-05-18T12:35:49Z</dcterms:modified>
</cp:coreProperties>
</file>