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304" r:id="rId11"/>
    <p:sldId id="302" r:id="rId12"/>
    <p:sldId id="265" r:id="rId13"/>
    <p:sldId id="303" r:id="rId14"/>
    <p:sldId id="266" r:id="rId15"/>
    <p:sldId id="300" r:id="rId16"/>
    <p:sldId id="267" r:id="rId17"/>
    <p:sldId id="298" r:id="rId18"/>
    <p:sldId id="299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306" r:id="rId33"/>
    <p:sldId id="308" r:id="rId34"/>
    <p:sldId id="307" r:id="rId35"/>
    <p:sldId id="311" r:id="rId36"/>
    <p:sldId id="309" r:id="rId37"/>
    <p:sldId id="312" r:id="rId38"/>
    <p:sldId id="313" r:id="rId39"/>
    <p:sldId id="286" r:id="rId40"/>
    <p:sldId id="287" r:id="rId41"/>
    <p:sldId id="289" r:id="rId42"/>
    <p:sldId id="288" r:id="rId43"/>
    <p:sldId id="305" r:id="rId44"/>
    <p:sldId id="293" r:id="rId45"/>
    <p:sldId id="295" r:id="rId46"/>
    <p:sldId id="296" r:id="rId47"/>
    <p:sldId id="297" r:id="rId48"/>
    <p:sldId id="30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6" y="5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Performance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smtClean="0"/>
              <a:t>C 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687722" cy="4525963"/>
          </a:xfrm>
        </p:spPr>
        <p:txBody>
          <a:bodyPr/>
          <a:lstStyle/>
          <a:p>
            <a:r>
              <a:rPr lang="en-US" dirty="0" smtClean="0"/>
              <a:t>Convert slow Python code to C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30340" y="1600201"/>
            <a:ext cx="5163312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766560" y="2034382"/>
            <a:ext cx="1545336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python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2592" y="2372710"/>
            <a:ext cx="804672" cy="429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022592" y="2372710"/>
            <a:ext cx="804672" cy="429768"/>
          </a:xfrm>
          <a:prstGeom prst="rect">
            <a:avLst/>
          </a:prstGeom>
          <a:ln>
            <a:solidFill>
              <a:srgbClr val="979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13674" y="2372710"/>
            <a:ext cx="804672" cy="429768"/>
          </a:xfrm>
          <a:prstGeom prst="rect">
            <a:avLst/>
          </a:prstGeom>
          <a:solidFill>
            <a:srgbClr val="527086"/>
          </a:solidFill>
          <a:ln>
            <a:solidFill>
              <a:srgbClr val="979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004044" y="2310595"/>
            <a:ext cx="1444244" cy="491883"/>
            <a:chOff x="9848596" y="2342757"/>
            <a:chExt cx="1444244" cy="491883"/>
          </a:xfrm>
        </p:grpSpPr>
        <p:sp>
          <p:nvSpPr>
            <p:cNvPr id="11" name="Rectangle 10"/>
            <p:cNvSpPr/>
            <p:nvPr/>
          </p:nvSpPr>
          <p:spPr>
            <a:xfrm>
              <a:off x="10488168" y="2404872"/>
              <a:ext cx="804672" cy="4297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979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Lib</a:t>
              </a:r>
              <a:endParaRPr lang="en-GB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9848596" y="2619756"/>
              <a:ext cx="520700" cy="68580"/>
            </a:xfrm>
            <a:prstGeom prst="rightArrow">
              <a:avLst/>
            </a:prstGeom>
            <a:ln>
              <a:solidFill>
                <a:srgbClr val="979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66884" y="2342757"/>
              <a:ext cx="5618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build</a:t>
              </a:r>
              <a:endParaRPr lang="en-GB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24928" y="2802478"/>
            <a:ext cx="3685032" cy="748911"/>
            <a:chOff x="7269480" y="2834640"/>
            <a:chExt cx="3685032" cy="748911"/>
          </a:xfrm>
        </p:grpSpPr>
        <p:sp>
          <p:nvSpPr>
            <p:cNvPr id="14" name="Curved Up Arrow 13"/>
            <p:cNvSpPr/>
            <p:nvPr/>
          </p:nvSpPr>
          <p:spPr>
            <a:xfrm flipH="1">
              <a:off x="7269480" y="2834640"/>
              <a:ext cx="3685032" cy="53035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93821" y="3306552"/>
              <a:ext cx="1601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Imported &amp; executed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16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17253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smtClean="0"/>
              <a:t>C 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687722" cy="4525963"/>
          </a:xfrm>
        </p:spPr>
        <p:txBody>
          <a:bodyPr/>
          <a:lstStyle/>
          <a:p>
            <a:r>
              <a:rPr lang="en-US" dirty="0" smtClean="0"/>
              <a:t>Convert slow Python code to C</a:t>
            </a:r>
          </a:p>
          <a:p>
            <a:endParaRPr lang="en-US" dirty="0" smtClean="0"/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Invented by Greg Ewing (UC)</a:t>
            </a:r>
          </a:p>
          <a:p>
            <a:pPr lvl="1"/>
            <a:r>
              <a:rPr lang="en-US" dirty="0" smtClean="0"/>
              <a:t>Easy to make C extensions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30340" y="1600201"/>
            <a:ext cx="5163312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766560" y="2034382"/>
            <a:ext cx="1545336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python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2592" y="2372710"/>
            <a:ext cx="804672" cy="429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022592" y="2372710"/>
            <a:ext cx="804672" cy="429768"/>
          </a:xfrm>
          <a:prstGeom prst="rect">
            <a:avLst/>
          </a:prstGeom>
          <a:ln>
            <a:solidFill>
              <a:srgbClr val="979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13674" y="2372710"/>
            <a:ext cx="804672" cy="429768"/>
          </a:xfrm>
          <a:prstGeom prst="rect">
            <a:avLst/>
          </a:prstGeom>
          <a:gradFill flip="none" rotWithShape="1">
            <a:gsLst>
              <a:gs pos="0">
                <a:srgbClr val="CED9E1">
                  <a:shade val="30000"/>
                  <a:satMod val="115000"/>
                </a:srgbClr>
              </a:gs>
              <a:gs pos="50000">
                <a:srgbClr val="CED9E1">
                  <a:shade val="67500"/>
                  <a:satMod val="115000"/>
                </a:srgbClr>
              </a:gs>
              <a:gs pos="100000">
                <a:srgbClr val="CED9E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979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pyx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7424928" y="2802478"/>
            <a:ext cx="3685032" cy="748911"/>
            <a:chOff x="7269480" y="2834640"/>
            <a:chExt cx="3685032" cy="748911"/>
          </a:xfrm>
        </p:grpSpPr>
        <p:sp>
          <p:nvSpPr>
            <p:cNvPr id="14" name="Curved Up Arrow 13"/>
            <p:cNvSpPr/>
            <p:nvPr/>
          </p:nvSpPr>
          <p:spPr>
            <a:xfrm flipH="1">
              <a:off x="7269480" y="2834640"/>
              <a:ext cx="3685032" cy="53035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93821" y="3306552"/>
              <a:ext cx="1601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Imported &amp; executed</a:t>
              </a:r>
              <a:endParaRPr lang="en-GB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929700" y="1600201"/>
            <a:ext cx="1518588" cy="1202277"/>
            <a:chOff x="9929700" y="1600201"/>
            <a:chExt cx="1518588" cy="1202277"/>
          </a:xfrm>
        </p:grpSpPr>
        <p:sp>
          <p:nvSpPr>
            <p:cNvPr id="11" name="Rectangle 10"/>
            <p:cNvSpPr/>
            <p:nvPr/>
          </p:nvSpPr>
          <p:spPr>
            <a:xfrm>
              <a:off x="10643616" y="2372710"/>
              <a:ext cx="804672" cy="4297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979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Lib</a:t>
              </a:r>
              <a:endParaRPr lang="en-GB" dirty="0"/>
            </a:p>
          </p:txBody>
        </p:sp>
        <p:sp>
          <p:nvSpPr>
            <p:cNvPr id="12" name="Right Arrow 11"/>
            <p:cNvSpPr/>
            <p:nvPr/>
          </p:nvSpPr>
          <p:spPr>
            <a:xfrm rot="19458144" flipV="1">
              <a:off x="9929700" y="2082409"/>
              <a:ext cx="724487" cy="197056"/>
            </a:xfrm>
            <a:prstGeom prst="rightArrow">
              <a:avLst/>
            </a:prstGeom>
            <a:ln>
              <a:solidFill>
                <a:srgbClr val="979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22332" y="2310595"/>
              <a:ext cx="5618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build</a:t>
              </a:r>
              <a:endParaRPr lang="en-GB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43616" y="1600201"/>
              <a:ext cx="804672" cy="4297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979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GB" dirty="0"/>
            </a:p>
          </p:txBody>
        </p:sp>
        <p:sp>
          <p:nvSpPr>
            <p:cNvPr id="4" name="Down Arrow 3"/>
            <p:cNvSpPr/>
            <p:nvPr/>
          </p:nvSpPr>
          <p:spPr>
            <a:xfrm>
              <a:off x="10962212" y="2085719"/>
              <a:ext cx="167480" cy="2744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50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17253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Cython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6463666" cy="4525963"/>
          </a:xfrm>
        </p:spPr>
        <p:txBody>
          <a:bodyPr/>
          <a:lstStyle/>
          <a:p>
            <a:r>
              <a:rPr lang="en-US" dirty="0" smtClean="0"/>
              <a:t>Try HANDS ON example on Page 8.</a:t>
            </a:r>
          </a:p>
          <a:p>
            <a:endParaRPr lang="en-US" dirty="0" smtClean="0"/>
          </a:p>
          <a:p>
            <a:r>
              <a:rPr lang="en-US" dirty="0" smtClean="0"/>
              <a:t>Step 1 : Select</a:t>
            </a:r>
          </a:p>
          <a:p>
            <a:r>
              <a:rPr lang="en-US" dirty="0" smtClean="0"/>
              <a:t>Step 2 : Create .</a:t>
            </a:r>
            <a:r>
              <a:rPr lang="en-US" dirty="0" err="1" smtClean="0"/>
              <a:t>pyx</a:t>
            </a:r>
            <a:endParaRPr lang="en-US" dirty="0" smtClean="0"/>
          </a:p>
          <a:p>
            <a:r>
              <a:rPr lang="en-US" dirty="0" smtClean="0"/>
              <a:t>Step 3 : Modify .</a:t>
            </a:r>
            <a:r>
              <a:rPr lang="en-US" dirty="0" err="1" smtClean="0"/>
              <a:t>py</a:t>
            </a:r>
            <a:endParaRPr lang="en-US" dirty="0" smtClean="0"/>
          </a:p>
          <a:p>
            <a:r>
              <a:rPr lang="en-US" dirty="0" smtClean="0"/>
              <a:t>Step 4 : Write setup.py</a:t>
            </a:r>
          </a:p>
          <a:p>
            <a:r>
              <a:rPr lang="en-US" dirty="0" smtClean="0"/>
              <a:t>Step 5 : Build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785731" y="1980628"/>
            <a:ext cx="804189" cy="5345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setup.py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84666" y="4249863"/>
            <a:ext cx="840340" cy="3783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100" kern="1200" dirty="0">
                <a:solidFill>
                  <a:schemeClr val="tx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x.c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42401" y="5137720"/>
            <a:ext cx="1570863" cy="558991"/>
          </a:xfrm>
          <a:prstGeom prst="rect">
            <a:avLst/>
          </a:prstGeom>
          <a:solidFill>
            <a:srgbClr val="527086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100" kern="1200" dirty="0">
                <a:solidFill>
                  <a:schemeClr val="tx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x.so (or </a:t>
            </a:r>
            <a:r>
              <a:rPr lang="en-US" sz="1100" kern="1200" dirty="0" err="1">
                <a:solidFill>
                  <a:schemeClr val="tx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x.pyd</a:t>
            </a:r>
            <a:r>
              <a:rPr lang="en-US" sz="1100" kern="1200" dirty="0">
                <a:solidFill>
                  <a:schemeClr val="tx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12481" y="1981898"/>
            <a:ext cx="804189" cy="53348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x.pyx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87360" y="3154743"/>
            <a:ext cx="3553711" cy="62275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 hangingPunct="0">
              <a:spcAft>
                <a:spcPts val="0"/>
              </a:spcAft>
            </a:pPr>
            <a:r>
              <a:rPr lang="en-NZ" sz="1100" b="1" kern="1200">
                <a:solidFill>
                  <a:srgbClr val="000000"/>
                </a:solidFill>
                <a:effectLst/>
                <a:ea typeface="DejaVu Sans" panose="020B0603030804020204" pitchFamily="34" charset="0"/>
                <a:cs typeface="Courier New" panose="02070309020205020404" pitchFamily="49" charset="0"/>
              </a:rPr>
              <a:t>$ python setup.py  build_ext  --inplace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263001" y="2645346"/>
            <a:ext cx="115274" cy="312440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10118471" y="2645346"/>
            <a:ext cx="115274" cy="312440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9222486" y="3887660"/>
            <a:ext cx="115274" cy="312440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Down Arrow 17"/>
          <p:cNvSpPr/>
          <p:nvPr/>
        </p:nvSpPr>
        <p:spPr>
          <a:xfrm>
            <a:off x="9222486" y="4726622"/>
            <a:ext cx="115274" cy="312440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/>
              <a:t>Cython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#pi.py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359162" y="1452215"/>
          <a:ext cx="4524426" cy="20686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NZ" sz="140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cython_pi.pyx</a:t>
                      </a: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034146"/>
            <a:ext cx="3453098" cy="1163054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graphicFrame>
        <p:nvGraphicFramePr>
          <p:cNvPr id="11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02986"/>
              </p:ext>
            </p:extLst>
          </p:nvPr>
        </p:nvGraphicFramePr>
        <p:xfrm>
          <a:off x="6354531" y="4005458"/>
          <a:ext cx="4535640" cy="23841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238419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#pi.py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1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cpi.loop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/>
              <a:t>Cython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898782"/>
              </p:ext>
            </p:extLst>
          </p:nvPr>
        </p:nvGraphicFramePr>
        <p:xfrm>
          <a:off x="609600" y="1600200"/>
          <a:ext cx="659972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72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#setup.py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distutils.core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setup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distutils.extension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Extension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Cython.Distutils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build_ext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ext_modules</a:t>
                      </a:r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[Extension("</a:t>
                      </a:r>
                      <a:r>
                        <a:rPr lang="en-NZ" sz="14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", ["</a:t>
                      </a:r>
                      <a:r>
                        <a:rPr lang="en-NZ" sz="14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cython_pi.pyx</a:t>
                      </a:r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"])]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setup(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name = '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Cython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 approximation app',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cmdclass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={'build_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ext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':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build_ext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},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ext_modules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ext_modules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1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6331" marR="186331">
                    <a:solidFill>
                      <a:srgbClr val="CED9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/>
                          </a:solidFill>
                          <a:latin typeface="+mn-lt"/>
                          <a:cs typeface="Courier New" panose="02070309020205020404" pitchFamily="49" charset="0"/>
                        </a:rPr>
                        <a:t>Build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python setup.py </a:t>
                      </a:r>
                      <a:r>
                        <a:rPr lang="en-GB" sz="1800" b="1" kern="1200" dirty="0" err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build_ext</a:t>
                      </a:r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r>
                        <a:rPr lang="en-GB" sz="1800" b="1" kern="1200" dirty="0" err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inplace</a:t>
                      </a:r>
                      <a:endParaRPr lang="en-GB" sz="1800" b="0" dirty="0">
                        <a:solidFill>
                          <a:schemeClr val="tx2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186331" marR="18633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035989" y="1537866"/>
            <a:ext cx="830305" cy="4530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setup.py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34924" y="3807101"/>
            <a:ext cx="867630" cy="3206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100" kern="1200" dirty="0">
                <a:solidFill>
                  <a:schemeClr val="tx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x.c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2659" y="4694959"/>
            <a:ext cx="1621877" cy="473808"/>
          </a:xfrm>
          <a:prstGeom prst="rect">
            <a:avLst/>
          </a:prstGeom>
          <a:solidFill>
            <a:srgbClr val="527086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100" kern="1200" dirty="0">
                <a:solidFill>
                  <a:schemeClr val="tx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x.so (or </a:t>
            </a:r>
            <a:r>
              <a:rPr lang="en-US" sz="1100" kern="1200" dirty="0" err="1">
                <a:solidFill>
                  <a:schemeClr val="tx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x.pyd</a:t>
            </a:r>
            <a:r>
              <a:rPr lang="en-US" sz="1100" kern="1200" dirty="0">
                <a:solidFill>
                  <a:schemeClr val="tx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62739" y="1539136"/>
            <a:ext cx="830305" cy="4521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100" kern="1200">
                <a:solidFill>
                  <a:srgbClr val="000000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x.pyx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7618" y="2711981"/>
            <a:ext cx="3669118" cy="52785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 hangingPunct="0">
              <a:spcAft>
                <a:spcPts val="0"/>
              </a:spcAft>
            </a:pPr>
            <a:r>
              <a:rPr lang="en-NZ" sz="1100" b="1" kern="1200">
                <a:solidFill>
                  <a:srgbClr val="000000"/>
                </a:solidFill>
                <a:effectLst/>
                <a:ea typeface="DejaVu Sans" panose="020B0603030804020204" pitchFamily="34" charset="0"/>
                <a:cs typeface="Courier New" panose="02070309020205020404" pitchFamily="49" charset="0"/>
              </a:rPr>
              <a:t>$ python setup.py  build_ext  --inplace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513259" y="2202584"/>
            <a:ext cx="119018" cy="264828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10368729" y="2202584"/>
            <a:ext cx="119018" cy="264828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9472744" y="3444898"/>
            <a:ext cx="119018" cy="264828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9472744" y="4283860"/>
            <a:ext cx="119018" cy="264828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5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/>
              <a:t>Cython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#pi.py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02077"/>
              </p:ext>
            </p:extLst>
          </p:nvPr>
        </p:nvGraphicFramePr>
        <p:xfrm>
          <a:off x="6359162" y="1452215"/>
          <a:ext cx="4524426" cy="20686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NZ" sz="140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cython_pi.pyx</a:t>
                      </a: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017520"/>
            <a:ext cx="3453098" cy="1179679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graphicFrame>
        <p:nvGraphicFramePr>
          <p:cNvPr id="11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143142"/>
              </p:ext>
            </p:extLst>
          </p:nvPr>
        </p:nvGraphicFramePr>
        <p:xfrm>
          <a:off x="6354531" y="4005458"/>
          <a:ext cx="4535640" cy="23841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238419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#pi.py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1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cpi.loop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31.10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94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/>
              <a:t>Cython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#pi.py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359162" y="1452215"/>
          <a:ext cx="4524426" cy="24384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NZ" sz="140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cython_pi.pyx</a:t>
                      </a: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 sum, step, x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996799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graphicFrame>
        <p:nvGraphicFramePr>
          <p:cNvPr id="11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95837"/>
              </p:ext>
            </p:extLst>
          </p:nvPr>
        </p:nvGraphicFramePr>
        <p:xfrm>
          <a:off x="6354531" y="4005458"/>
          <a:ext cx="4535640" cy="240496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2404967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#pi.py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1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cpi.loop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1.18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11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grpSp>
        <p:nvGrpSpPr>
          <p:cNvPr id="3" name="Canvas 40"/>
          <p:cNvGrpSpPr/>
          <p:nvPr/>
        </p:nvGrpSpPr>
        <p:grpSpPr>
          <a:xfrm>
            <a:off x="3107712" y="1892077"/>
            <a:ext cx="6301624" cy="3945465"/>
            <a:chOff x="37357" y="228600"/>
            <a:chExt cx="5633500" cy="3104050"/>
          </a:xfrm>
        </p:grpSpPr>
        <p:sp>
          <p:nvSpPr>
            <p:cNvPr id="4" name="Freeform 3"/>
            <p:cNvSpPr/>
            <p:nvPr/>
          </p:nvSpPr>
          <p:spPr>
            <a:xfrm>
              <a:off x="37357" y="342900"/>
              <a:ext cx="1578198" cy="8331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Get your code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working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120497" y="2230148"/>
              <a:ext cx="1550360" cy="11025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US" sz="1200" kern="120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Compute in C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4379649" y="1234563"/>
              <a:ext cx="919966" cy="6831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27086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Parallel</a:t>
              </a:r>
              <a:endParaRPr lang="en-GB" sz="1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4531089" y="228600"/>
              <a:ext cx="665832" cy="5798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HPC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164555" y="2283764"/>
              <a:ext cx="1186671" cy="793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Better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Algorithm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265197" y="2727713"/>
              <a:ext cx="747067" cy="628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19868" y="2674959"/>
              <a:ext cx="551337" cy="628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10393" y="1408905"/>
              <a:ext cx="69078" cy="68566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4783156" y="1908594"/>
              <a:ext cx="79090" cy="31644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783156" y="890654"/>
              <a:ext cx="79090" cy="31644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1180" y="2336518"/>
              <a:ext cx="843637" cy="676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Profile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196553" y="3105243"/>
              <a:ext cx="2925092" cy="733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Right Arrow 15"/>
            <p:cNvSpPr/>
            <p:nvPr/>
          </p:nvSpPr>
          <p:spPr>
            <a:xfrm rot="20452601">
              <a:off x="1214428" y="2026621"/>
              <a:ext cx="2977382" cy="7318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Right Arrow 16"/>
            <p:cNvSpPr/>
            <p:nvPr/>
          </p:nvSpPr>
          <p:spPr>
            <a:xfrm rot="20452601">
              <a:off x="3252834" y="2104602"/>
              <a:ext cx="1095496" cy="69159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829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096366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8599744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4780547" cy="4525963"/>
          </a:xfrm>
        </p:spPr>
        <p:txBody>
          <a:bodyPr/>
          <a:lstStyle/>
          <a:p>
            <a:r>
              <a:rPr lang="en-US" dirty="0" smtClean="0"/>
              <a:t>Batch processing photos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4658659"/>
              </p:ext>
            </p:extLst>
          </p:nvPr>
        </p:nvGraphicFramePr>
        <p:xfrm>
          <a:off x="5503024" y="1600200"/>
          <a:ext cx="61275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75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sys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Image,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ImageFilter,ImageEnhance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photos = ['bridge.jpg','airplane.jpg','swan.jpg','winery.jpg']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imgProcess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img.filter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ImageFilter.FIND_EDGES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ImageEnhance.Brightness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).enhance(5.0)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 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begin=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photo in photos: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Image.open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/'+photo)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im1=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imgProcess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im1.save('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new_'+photo,'JPEG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"Took %f seconds"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()-begin)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3254" y="2533099"/>
            <a:ext cx="1948369" cy="1462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0938" y="2533098"/>
            <a:ext cx="1948369" cy="146262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26372" y="3264409"/>
            <a:ext cx="319505" cy="312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60" y="1417638"/>
            <a:ext cx="1460082" cy="971692"/>
          </a:xfr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434" y="2770064"/>
            <a:ext cx="1432408" cy="953275"/>
          </a:xfrm>
        </p:spPr>
      </p:pic>
      <p:sp>
        <p:nvSpPr>
          <p:cNvPr id="5" name="Rounded Rectangle 4"/>
          <p:cNvSpPr/>
          <p:nvPr/>
        </p:nvSpPr>
        <p:spPr>
          <a:xfrm>
            <a:off x="2680238" y="1869784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680238" y="3197195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680238" y="4538351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680238" y="5762251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3147826" y="1734558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3147826" y="3091018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3147826" y="4413753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3147826" y="5640516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20519" y="1443617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820519" y="280007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2820519" y="4122811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2820519" y="5349572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34" y="4122811"/>
            <a:ext cx="1432408" cy="9518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34" y="5322997"/>
            <a:ext cx="1432408" cy="1075294"/>
          </a:xfrm>
          <a:prstGeom prst="rect">
            <a:avLst/>
          </a:prstGeom>
        </p:spPr>
      </p:pic>
      <p:graphicFrame>
        <p:nvGraphicFramePr>
          <p:cNvPr id="2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11254"/>
              </p:ext>
            </p:extLst>
          </p:nvPr>
        </p:nvGraphicFramePr>
        <p:xfrm>
          <a:off x="5510465" y="1600199"/>
          <a:ext cx="6120063" cy="468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63"/>
              </a:tblGrid>
              <a:tr h="4681597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sys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Image,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ImageFilter,ImageEnhance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mpi4py import MPI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photos = ['bridge.jpg','airplane.jpg','swan.jpg','winery.jpg']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parallel() 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4!!!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begin=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      DO SOMETHING HERE!!!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      complete one line here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photo = photos[rank]</a:t>
                      </a:r>
                      <a:r>
                        <a:rPr lang="en-GB" sz="12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Image.open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/'+photo)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im1=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imgProcess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im1.save('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new_'+photo,'JPEG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"Took %f seconds"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()-begin)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parallel() 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0777" y="173949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778" y="306611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778" y="4322784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778" y="5594279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92515" y="4571998"/>
            <a:ext cx="2707105" cy="2138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  <a:endParaRPr lang="en-GB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76" y="2765577"/>
            <a:ext cx="1429236" cy="9511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22" y="1420981"/>
            <a:ext cx="1455058" cy="9683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76" y="4122811"/>
            <a:ext cx="1432004" cy="9515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76" y="5318242"/>
            <a:ext cx="1432407" cy="10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4982856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4657501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0928575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8827684"/>
              </p:ext>
            </p:extLst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1896451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3806266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87456" y="1895047"/>
            <a:ext cx="1925054" cy="41365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306510"/>
            <a:ext cx="1948771" cy="435411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215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63134"/>
            <a:ext cx="1948771" cy="435411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82988"/>
            <a:ext cx="1948771" cy="435411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6821113" y="120657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send(10,dest=0)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41845" y="151987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rot="16200000" flipH="1">
            <a:off x="6292471" y="1279396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1" grpId="0"/>
      <p:bldP spid="54" grpId="0"/>
      <p:bldP spid="9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6573272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092607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87456" y="1895047"/>
            <a:ext cx="1925054" cy="41365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306510"/>
            <a:ext cx="1948771" cy="435411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215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63134"/>
            <a:ext cx="1948771" cy="435411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82988"/>
            <a:ext cx="1948771" cy="435411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6821113" y="120657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send(10,dest=0)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41845" y="151987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rot="16200000" flipH="1">
            <a:off x="6292471" y="1279396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1798400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stCxn id="14" idx="0"/>
            <a:endCxn id="13" idx="3"/>
          </p:cNvCxnSpPr>
          <p:nvPr/>
        </p:nvCxnSpPr>
        <p:spPr>
          <a:xfrm flipV="1">
            <a:off x="2105615" y="2186129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13" idx="4"/>
          </p:cNvCxnSpPr>
          <p:nvPr/>
        </p:nvCxnSpPr>
        <p:spPr>
          <a:xfrm flipV="1">
            <a:off x="2848989" y="2268355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 flipH="1" flipV="1">
            <a:off x="3290503" y="2268355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7555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send(10,0)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3506" y="2034192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0832" y="2386528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83889" y="237057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3021" y="201933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04825" y="3086502"/>
            <a:ext cx="2831700" cy="581965"/>
            <a:chOff x="1804825" y="3086502"/>
            <a:chExt cx="2831700" cy="581965"/>
          </a:xfrm>
        </p:grpSpPr>
        <p:sp>
          <p:nvSpPr>
            <p:cNvPr id="14" name="Oval 13"/>
            <p:cNvSpPr/>
            <p:nvPr/>
          </p:nvSpPr>
          <p:spPr>
            <a:xfrm>
              <a:off x="1804825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32516" y="340093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249920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#pi.py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21778"/>
              </p:ext>
            </p:extLst>
          </p:nvPr>
        </p:nvGraphicFramePr>
        <p:xfrm>
          <a:off x="6359162" y="1452215"/>
          <a:ext cx="4524426" cy="24384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NZ" sz="140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cython_pi.pyx</a:t>
                      </a: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 sum, step, x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996799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graphicFrame>
        <p:nvGraphicFramePr>
          <p:cNvPr id="11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902072"/>
              </p:ext>
            </p:extLst>
          </p:nvPr>
        </p:nvGraphicFramePr>
        <p:xfrm>
          <a:off x="6354531" y="4005458"/>
          <a:ext cx="4535640" cy="23841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238419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#pi.py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1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cpi.loop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1.18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543"/>
              </p:ext>
            </p:extLst>
          </p:nvPr>
        </p:nvGraphicFramePr>
        <p:xfrm>
          <a:off x="6359162" y="1452215"/>
          <a:ext cx="4524426" cy="24384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NZ" sz="140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cython_pi.pyx</a:t>
                      </a: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 sum, step, x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8099"/>
              </p:ext>
            </p:extLst>
          </p:nvPr>
        </p:nvGraphicFramePr>
        <p:xfrm>
          <a:off x="6354531" y="4005458"/>
          <a:ext cx="4535640" cy="23841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238419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#pi.py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1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cpi.loop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23152"/>
              </p:ext>
            </p:extLst>
          </p:nvPr>
        </p:nvGraphicFramePr>
        <p:xfrm>
          <a:off x="6359162" y="1452215"/>
          <a:ext cx="4524426" cy="24384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NZ" sz="140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cython_pi.pyx</a:t>
                      </a: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 sum, step, x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494318"/>
              </p:ext>
            </p:extLst>
          </p:nvPr>
        </p:nvGraphicFramePr>
        <p:xfrm>
          <a:off x="6354531" y="4005458"/>
          <a:ext cx="4535640" cy="23841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238419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#pi.py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1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cpi.loop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72070"/>
              </p:ext>
            </p:extLst>
          </p:nvPr>
        </p:nvGraphicFramePr>
        <p:xfrm>
          <a:off x="6325911" y="1392699"/>
          <a:ext cx="4663514" cy="24384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63514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NZ" sz="140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cython_pi.pyx</a:t>
                      </a: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GB" altLang="ko-KR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ko-KR" alt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begin,int</a:t>
                      </a:r>
                      <a:r>
                        <a:rPr lang="en-US" altLang="ko-KR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 sum, step, x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 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19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499635"/>
              </p:ext>
            </p:extLst>
          </p:nvPr>
        </p:nvGraphicFramePr>
        <p:xfrm>
          <a:off x="6921870" y="1590892"/>
          <a:ext cx="4535640" cy="30175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238419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6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6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NZ" sz="16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</a:t>
                      </a:r>
                      <a:endParaRPr lang="en-NZ" sz="16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6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6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endParaRPr lang="en-NZ" sz="16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6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6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6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6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6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</a:t>
                      </a:r>
                      <a:r>
                        <a:rPr lang="en-NZ" sz="16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cpi.loop</a:t>
                      </a: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6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6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6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6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30" name="Right Arrow 29"/>
          <p:cNvSpPr/>
          <p:nvPr/>
        </p:nvSpPr>
        <p:spPr>
          <a:xfrm flipH="1">
            <a:off x="6432288" y="2947714"/>
            <a:ext cx="411275" cy="228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graphicFrame>
        <p:nvGraphicFramePr>
          <p:cNvPr id="3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775552"/>
              </p:ext>
            </p:extLst>
          </p:nvPr>
        </p:nvGraphicFramePr>
        <p:xfrm>
          <a:off x="609601" y="1600200"/>
          <a:ext cx="578216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1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altLang="ko-KR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ko-KR" altLang="en-US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GB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GB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GB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GB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GB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GB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start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##(to be continued)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2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7962072"/>
              </p:ext>
            </p:extLst>
          </p:nvPr>
        </p:nvGraphicFramePr>
        <p:xfrm>
          <a:off x="609601" y="1600200"/>
          <a:ext cx="578216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1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altLang="ko-KR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ko-KR" altLang="en-US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start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num_steps2 = </a:t>
                      </a:r>
                      <a:r>
                        <a:rPr lang="en-GB" sz="16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6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cpi.loop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##(to be continued)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810190" y="4875151"/>
            <a:ext cx="5041988" cy="1815882"/>
            <a:chOff x="1125411" y="6079082"/>
            <a:chExt cx="5041988" cy="1815882"/>
          </a:xfrm>
        </p:grpSpPr>
        <p:sp>
          <p:nvSpPr>
            <p:cNvPr id="29" name="TextBox 28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5593442" y="6112551"/>
              <a:ext cx="573957" cy="1494263"/>
            </a:xfrm>
            <a:prstGeom prst="leftBrace">
              <a:avLst>
                <a:gd name="adj1" fmla="val 8333"/>
                <a:gd name="adj2" fmla="val 39804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883509" y="4127290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2852007" y="4384425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623414" y="548647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3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7154" y="1866082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4" name="Rectangle 23"/>
          <p:cNvSpPr/>
          <p:nvPr/>
        </p:nvSpPr>
        <p:spPr>
          <a:xfrm>
            <a:off x="7319474" y="1953712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17009" y="1958157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514544" y="1953712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112079" y="1953712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4" name="Text Box 375"/>
          <p:cNvSpPr txBox="1"/>
          <p:nvPr/>
        </p:nvSpPr>
        <p:spPr>
          <a:xfrm>
            <a:off x="7336619" y="5185227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5" name="Text Box 360"/>
          <p:cNvSpPr txBox="1"/>
          <p:nvPr/>
        </p:nvSpPr>
        <p:spPr>
          <a:xfrm>
            <a:off x="7925264" y="5185227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6" name="Text Box 360"/>
          <p:cNvSpPr txBox="1"/>
          <p:nvPr/>
        </p:nvSpPr>
        <p:spPr>
          <a:xfrm>
            <a:off x="8514544" y="5184592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60"/>
          <p:cNvSpPr txBox="1"/>
          <p:nvPr/>
        </p:nvSpPr>
        <p:spPr>
          <a:xfrm>
            <a:off x="9112079" y="5182052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7398214" y="2287087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9" name="Text Box 380"/>
          <p:cNvSpPr txBox="1"/>
          <p:nvPr/>
        </p:nvSpPr>
        <p:spPr>
          <a:xfrm rot="10800000">
            <a:off x="7995749" y="2309947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0" name="Text Box 380"/>
          <p:cNvSpPr txBox="1"/>
          <p:nvPr/>
        </p:nvSpPr>
        <p:spPr>
          <a:xfrm rot="10800000">
            <a:off x="8563439" y="2309947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1" name="Text Box 380"/>
          <p:cNvSpPr txBox="1"/>
          <p:nvPr/>
        </p:nvSpPr>
        <p:spPr>
          <a:xfrm rot="10800000">
            <a:off x="9196534" y="2309947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" name="Curved Left Arrow 1"/>
          <p:cNvSpPr/>
          <p:nvPr/>
        </p:nvSpPr>
        <p:spPr>
          <a:xfrm flipV="1">
            <a:off x="5852179" y="4127290"/>
            <a:ext cx="950216" cy="1495722"/>
          </a:xfrm>
          <a:prstGeom prst="curvedLeftArrow">
            <a:avLst>
              <a:gd name="adj1" fmla="val 25000"/>
              <a:gd name="adj2" fmla="val 50000"/>
              <a:gd name="adj3" fmla="val 27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23601"/>
              </p:ext>
            </p:extLst>
          </p:nvPr>
        </p:nvGraphicFramePr>
        <p:xfrm>
          <a:off x="4527079" y="1277196"/>
          <a:ext cx="3511108" cy="17678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11108"/>
              </a:tblGrid>
              <a:tr h="174528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00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NZ" sz="100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cython_pi.pyx</a:t>
                      </a:r>
                      <a:endParaRPr lang="en-NZ" sz="10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0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0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0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0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0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GB" altLang="ko-KR" sz="10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ko-KR" altLang="en-US" sz="10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0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begin,int</a:t>
                      </a:r>
                      <a:r>
                        <a:rPr lang="en-US" altLang="ko-KR" sz="10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0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0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0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0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NZ" sz="10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0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0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 sum, step, x</a:t>
                      </a:r>
                      <a:endParaRPr lang="en-NZ" sz="10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0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0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0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0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0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 end</a:t>
                      </a: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0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7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9115389"/>
              </p:ext>
            </p:extLst>
          </p:nvPr>
        </p:nvGraphicFramePr>
        <p:xfrm>
          <a:off x="609599" y="1600200"/>
          <a:ext cx="581526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2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altLang="ko-KR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ko-KR" altLang="en-US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start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num_steps2 = </a:t>
                      </a:r>
                      <a:r>
                        <a:rPr lang="en-GB" sz="1600" b="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 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cpi.loop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if rank == 0: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pi = sum /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 "Pi with %d steps is %.20f in %f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3414" y="548647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12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7154" y="1866082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3" name="Rectangle 12"/>
          <p:cNvSpPr/>
          <p:nvPr/>
        </p:nvSpPr>
        <p:spPr>
          <a:xfrm>
            <a:off x="7319474" y="1953712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17009" y="1958157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514544" y="1953712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112079" y="1953712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7" name="Text Box 375"/>
          <p:cNvSpPr txBox="1"/>
          <p:nvPr/>
        </p:nvSpPr>
        <p:spPr>
          <a:xfrm>
            <a:off x="7336619" y="5185227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18" name="Text Box 360"/>
          <p:cNvSpPr txBox="1"/>
          <p:nvPr/>
        </p:nvSpPr>
        <p:spPr>
          <a:xfrm>
            <a:off x="7925264" y="5185227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Text Box 360"/>
          <p:cNvSpPr txBox="1"/>
          <p:nvPr/>
        </p:nvSpPr>
        <p:spPr>
          <a:xfrm>
            <a:off x="8514544" y="5184592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0" name="Text Box 360"/>
          <p:cNvSpPr txBox="1"/>
          <p:nvPr/>
        </p:nvSpPr>
        <p:spPr>
          <a:xfrm>
            <a:off x="9112079" y="5182052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1" name="Text Box 380"/>
          <p:cNvSpPr txBox="1"/>
          <p:nvPr/>
        </p:nvSpPr>
        <p:spPr>
          <a:xfrm rot="10800000">
            <a:off x="7398214" y="2287087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2" name="Text Box 380"/>
          <p:cNvSpPr txBox="1"/>
          <p:nvPr/>
        </p:nvSpPr>
        <p:spPr>
          <a:xfrm rot="10800000">
            <a:off x="7995749" y="2309947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3" name="Text Box 380"/>
          <p:cNvSpPr txBox="1"/>
          <p:nvPr/>
        </p:nvSpPr>
        <p:spPr>
          <a:xfrm rot="10800000">
            <a:off x="8563439" y="2309947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4" name="Text Box 380"/>
          <p:cNvSpPr txBox="1"/>
          <p:nvPr/>
        </p:nvSpPr>
        <p:spPr>
          <a:xfrm rot="10800000">
            <a:off x="9196534" y="2309947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605224" y="1488257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5" idx="3"/>
          </p:cNvCxnSpPr>
          <p:nvPr/>
        </p:nvCxnSpPr>
        <p:spPr>
          <a:xfrm flipH="1" flipV="1">
            <a:off x="8831178" y="1436945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5" idx="2"/>
          </p:cNvCxnSpPr>
          <p:nvPr/>
        </p:nvCxnSpPr>
        <p:spPr>
          <a:xfrm flipV="1">
            <a:off x="8202759" y="1580075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2"/>
          </p:cNvCxnSpPr>
          <p:nvPr/>
        </p:nvCxnSpPr>
        <p:spPr>
          <a:xfrm flipH="1" flipV="1">
            <a:off x="8578246" y="1580075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90"/>
          <p:cNvSpPr txBox="1"/>
          <p:nvPr/>
        </p:nvSpPr>
        <p:spPr>
          <a:xfrm>
            <a:off x="8325314" y="1293815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45199" y="4595841"/>
            <a:ext cx="3494420" cy="180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5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658119"/>
              </p:ext>
            </p:extLst>
          </p:nvPr>
        </p:nvGraphicFramePr>
        <p:xfrm>
          <a:off x="609599" y="1600200"/>
          <a:ext cx="581526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2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altLang="ko-KR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ko-KR" altLang="en-US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start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num_steps2 = </a:t>
                      </a:r>
                      <a:r>
                        <a:rPr lang="en-GB" sz="1600" b="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 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cpi.loop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if rank == 0: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pi = sum /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 "Pi with %d steps is %.20f in %f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445198" y="4595841"/>
            <a:ext cx="3589841" cy="226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7464218" y="2245769"/>
            <a:ext cx="2831700" cy="1955659"/>
            <a:chOff x="5493446" y="2894122"/>
            <a:chExt cx="2831700" cy="1955659"/>
          </a:xfrm>
        </p:grpSpPr>
        <p:sp>
          <p:nvSpPr>
            <p:cNvPr id="29" name="Oval 28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0" idx="0"/>
            <a:endCxn id="29" idx="3"/>
          </p:cNvCxnSpPr>
          <p:nvPr/>
        </p:nvCxnSpPr>
        <p:spPr>
          <a:xfrm flipV="1">
            <a:off x="7765008" y="2725017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0"/>
            <a:endCxn id="29" idx="4"/>
          </p:cNvCxnSpPr>
          <p:nvPr/>
        </p:nvCxnSpPr>
        <p:spPr>
          <a:xfrm flipV="1">
            <a:off x="8508382" y="2807243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0"/>
          </p:cNvCxnSpPr>
          <p:nvPr/>
        </p:nvCxnSpPr>
        <p:spPr>
          <a:xfrm flipH="1" flipV="1">
            <a:off x="8949896" y="2807243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0"/>
            <a:endCxn id="29" idx="5"/>
          </p:cNvCxnSpPr>
          <p:nvPr/>
        </p:nvCxnSpPr>
        <p:spPr>
          <a:xfrm flipH="1" flipV="1">
            <a:off x="9144315" y="2725017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58344" y="2979037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26355" y="1999604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524489" y="2377510"/>
            <a:ext cx="2771429" cy="1820019"/>
            <a:chOff x="5577780" y="2344074"/>
            <a:chExt cx="2771429" cy="1820019"/>
          </a:xfrm>
        </p:grpSpPr>
        <p:sp>
          <p:nvSpPr>
            <p:cNvPr id="44" name="TextBox 43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04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/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651882"/>
              </p:ext>
            </p:extLst>
          </p:nvPr>
        </p:nvGraphicFramePr>
        <p:xfrm>
          <a:off x="609599" y="1600200"/>
          <a:ext cx="5815263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2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cython_pi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altLang="ko-KR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ko-KR" altLang="en-US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="0" kern="1200" baseline="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start =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num_steps2 = </a:t>
                      </a:r>
                      <a:r>
                        <a:rPr lang="en-GB" sz="1600" b="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 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cpi.loop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if rank == 0: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pi = sum /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 "Pi with %d steps is %.20f in %f 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6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NZ" sz="16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69929"/>
              </p:ext>
            </p:extLst>
          </p:nvPr>
        </p:nvGraphicFramePr>
        <p:xfrm>
          <a:off x="6635889" y="1644721"/>
          <a:ext cx="4524426" cy="26517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NZ" sz="140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cython_pi.pyx</a:t>
                      </a: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altLang="ko-KR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ko-KR" alt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 </a:t>
                      </a:r>
                      <a:r>
                        <a:rPr lang="en-US" altLang="ko-KR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ko-KR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cdef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 sum, step, x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(begin, end):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16-Point Star 14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0.30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Cython+MPI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84400" y="2784763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58.02sec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20972" y="2784763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0.30 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Cython+MPI</a:t>
              </a:r>
              <a:r>
                <a:rPr lang="en-US" dirty="0" smtClean="0">
                  <a:solidFill>
                    <a:schemeClr val="tx2"/>
                  </a:solidFill>
                </a:rPr>
                <a:t> 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4533892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353138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5003646" y="2784763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1.18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Cython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58.02sec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1.06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4792133" y="2109550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9359527" y="4508375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9649414" y="3242916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18814" y="1964267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171613" y="4576524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65593" y="5140815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8687664" y="5073761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5" name="Down Arrow 34"/>
          <p:cNvSpPr/>
          <p:nvPr/>
        </p:nvSpPr>
        <p:spPr>
          <a:xfrm>
            <a:off x="5433130" y="3464517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6" name="Up Arrow 35"/>
          <p:cNvSpPr/>
          <p:nvPr/>
        </p:nvSpPr>
        <p:spPr>
          <a:xfrm>
            <a:off x="10100776" y="4099657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7" name="Up Arrow 36"/>
          <p:cNvSpPr/>
          <p:nvPr/>
        </p:nvSpPr>
        <p:spPr>
          <a:xfrm>
            <a:off x="10100776" y="2805784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4953013" y="4643578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088808" y="5620682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20452601">
            <a:off x="6108803" y="4249678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20452601">
            <a:off x="8388960" y="4348797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969264" y="2249424"/>
            <a:ext cx="2569464" cy="272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Just-In-Time Compilers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91" y="3040563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78" y="3814092"/>
            <a:ext cx="1249680" cy="3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4525963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r>
              <a:rPr lang="en-US" dirty="0" smtClean="0"/>
              <a:t>Run by:</a:t>
            </a:r>
          </a:p>
          <a:p>
            <a:pPr marL="0" lvl="0" indent="0" algn="ctr">
              <a:buNone/>
            </a:pPr>
            <a:r>
              <a:rPr lang="en-GB" dirty="0" smtClean="0">
                <a:solidFill>
                  <a:schemeClr val="tx2"/>
                </a:solidFill>
              </a:rPr>
              <a:t>python </a:t>
            </a:r>
            <a:r>
              <a:rPr lang="en-GB" dirty="0">
                <a:solidFill>
                  <a:schemeClr val="tx2"/>
                </a:solidFill>
              </a:rPr>
              <a:t>kernprof.py –l –v </a:t>
            </a:r>
            <a:r>
              <a:rPr lang="en-GB" dirty="0" smtClean="0">
                <a:solidFill>
                  <a:schemeClr val="tx2"/>
                </a:solidFill>
              </a:rPr>
              <a:t>pi.py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350499"/>
              </p:ext>
            </p:extLst>
          </p:nvPr>
        </p:nvGraphicFramePr>
        <p:xfrm>
          <a:off x="609600" y="1600200"/>
          <a:ext cx="10972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13.541438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6.54915 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 5      5.0      0.0     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4      4.0      0.0     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2      2.0      0.0     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14   1000001      1986655      2.0     30.3     for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2189274      2.2     33.4        x= (i+0.5)*step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2373071      2.4     36.2        sum = sum + 4.0/(1.0+x*x)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      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6      6.0      0.0        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128    128.0      0.0        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9261</TotalTime>
  <Words>7695</Words>
  <Application>Microsoft Office PowerPoint</Application>
  <PresentationFormat>Widescreen</PresentationFormat>
  <Paragraphs>1907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Malgun Gothic</vt:lpstr>
      <vt:lpstr>StarSymbol</vt:lpstr>
      <vt:lpstr>Whitney HTF</vt:lpstr>
      <vt:lpstr>Arial</vt:lpstr>
      <vt:lpstr>Cambria Math</vt:lpstr>
      <vt:lpstr>Courier New</vt:lpstr>
      <vt:lpstr>DejaVu Sans</vt:lpstr>
      <vt:lpstr>Segoe UI Semibold</vt:lpstr>
      <vt:lpstr>Segoe UI Semilight</vt:lpstr>
      <vt:lpstr>Times New Roman</vt:lpstr>
      <vt:lpstr>Wingdings</vt:lpstr>
      <vt:lpstr>NeSI Presentations v201306</vt:lpstr>
      <vt:lpstr>A “Hands-on” Intro to Performance Python</vt:lpstr>
      <vt:lpstr>Questions</vt:lpstr>
      <vt:lpstr>Introduction : Is Python slow?</vt:lpstr>
      <vt:lpstr>Introduction : Is Python slow?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C extensions</vt:lpstr>
      <vt:lpstr>Speed-up Example: C extensions</vt:lpstr>
      <vt:lpstr>Speed-up Example: Cython</vt:lpstr>
      <vt:lpstr>Speed-up Example: Cython</vt:lpstr>
      <vt:lpstr>Speed-up Example: Cython</vt:lpstr>
      <vt:lpstr>Speed-up Example: Cython</vt:lpstr>
      <vt:lpstr>Speed-up Example: Cython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Cython+MPI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Bae</cp:lastModifiedBy>
  <cp:revision>141</cp:revision>
  <dcterms:created xsi:type="dcterms:W3CDTF">2013-06-19T12:50:46Z</dcterms:created>
  <dcterms:modified xsi:type="dcterms:W3CDTF">2013-07-01T10:20:21Z</dcterms:modified>
</cp:coreProperties>
</file>