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6"/>
  </p:handoutMasterIdLst>
  <p:sldIdLst>
    <p:sldId id="256" r:id="rId2"/>
    <p:sldId id="257" r:id="rId3"/>
    <p:sldId id="329" r:id="rId4"/>
    <p:sldId id="258" r:id="rId5"/>
    <p:sldId id="259" r:id="rId6"/>
    <p:sldId id="260" r:id="rId7"/>
    <p:sldId id="333" r:id="rId8"/>
    <p:sldId id="331" r:id="rId9"/>
    <p:sldId id="330" r:id="rId10"/>
    <p:sldId id="325" r:id="rId11"/>
    <p:sldId id="262" r:id="rId12"/>
    <p:sldId id="264" r:id="rId13"/>
    <p:sldId id="263" r:id="rId14"/>
    <p:sldId id="304" r:id="rId15"/>
    <p:sldId id="302" r:id="rId16"/>
    <p:sldId id="314" r:id="rId17"/>
    <p:sldId id="315" r:id="rId18"/>
    <p:sldId id="316" r:id="rId19"/>
    <p:sldId id="327" r:id="rId20"/>
    <p:sldId id="332" r:id="rId21"/>
    <p:sldId id="326" r:id="rId22"/>
    <p:sldId id="272" r:id="rId23"/>
    <p:sldId id="274" r:id="rId24"/>
    <p:sldId id="273" r:id="rId25"/>
    <p:sldId id="275" r:id="rId26"/>
    <p:sldId id="317" r:id="rId27"/>
    <p:sldId id="276" r:id="rId28"/>
    <p:sldId id="277" r:id="rId29"/>
    <p:sldId id="318" r:id="rId30"/>
    <p:sldId id="278" r:id="rId31"/>
    <p:sldId id="279" r:id="rId32"/>
    <p:sldId id="281" r:id="rId33"/>
    <p:sldId id="328" r:id="rId34"/>
    <p:sldId id="282" r:id="rId35"/>
    <p:sldId id="283" r:id="rId36"/>
    <p:sldId id="284" r:id="rId37"/>
    <p:sldId id="306" r:id="rId38"/>
    <p:sldId id="308" r:id="rId39"/>
    <p:sldId id="307" r:id="rId40"/>
    <p:sldId id="311" r:id="rId41"/>
    <p:sldId id="309" r:id="rId42"/>
    <p:sldId id="312" r:id="rId43"/>
    <p:sldId id="313" r:id="rId44"/>
    <p:sldId id="319" r:id="rId45"/>
    <p:sldId id="287" r:id="rId46"/>
    <p:sldId id="289" r:id="rId47"/>
    <p:sldId id="288" r:id="rId48"/>
    <p:sldId id="320" r:id="rId49"/>
    <p:sldId id="321" r:id="rId50"/>
    <p:sldId id="322" r:id="rId51"/>
    <p:sldId id="323" r:id="rId52"/>
    <p:sldId id="324" r:id="rId53"/>
    <p:sldId id="297" r:id="rId54"/>
    <p:sldId id="301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7086"/>
    <a:srgbClr val="CED9E1"/>
    <a:srgbClr val="A9B1B8"/>
    <a:srgbClr val="979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>
        <p:scale>
          <a:sx n="75" d="100"/>
          <a:sy n="75" d="100"/>
        </p:scale>
        <p:origin x="54" y="3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8F9A7-D092-4156-8B03-0FC5F6F167FD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F53F8-61BD-44D0-BD23-3B30F3399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2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52736"/>
            <a:ext cx="10363200" cy="16170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Talk title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924944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Name, Employer</a:t>
            </a:r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42" y="4797152"/>
            <a:ext cx="3709652" cy="1268934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112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0" i="0" baseline="0">
                <a:latin typeface="Whitney HTF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288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77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4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1820416"/>
            <a:ext cx="8534400" cy="1752600"/>
          </a:xfrm>
        </p:spPr>
        <p:txBody>
          <a:bodyPr/>
          <a:lstStyle>
            <a:lvl1pPr marL="0" indent="0" algn="ctr">
              <a:spcBef>
                <a:spcPts val="268"/>
              </a:spcBef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Title Name</a:t>
            </a:r>
          </a:p>
          <a:p>
            <a:r>
              <a:rPr lang="en-US" dirty="0" smtClean="0"/>
              <a:t>Email</a:t>
            </a:r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175" y="4365104"/>
            <a:ext cx="3709652" cy="12689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91611" y="861392"/>
            <a:ext cx="70087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Z" sz="4400" dirty="0" smtClean="0"/>
              <a:t>Questions &amp; Answers</a:t>
            </a:r>
            <a:endParaRPr lang="en-NZ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2639616" y="5518394"/>
            <a:ext cx="70087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Z" sz="2200" dirty="0" smtClean="0">
                <a:solidFill>
                  <a:schemeClr val="tx2"/>
                </a:solidFill>
              </a:rPr>
              <a:t>www.nesi.org.nz</a:t>
            </a:r>
            <a:endParaRPr lang="en-NZ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91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017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636913"/>
            <a:ext cx="10363200" cy="1362075"/>
          </a:xfrm>
        </p:spPr>
        <p:txBody>
          <a:bodyPr anchor="b"/>
          <a:lstStyle>
            <a:lvl1pPr algn="l"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05064"/>
            <a:ext cx="10363200" cy="936104"/>
          </a:xfrm>
        </p:spPr>
        <p:txBody>
          <a:bodyPr anchor="t"/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451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00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4"/>
            <a:ext cx="5386917" cy="741759"/>
          </a:xfrm>
        </p:spPr>
        <p:txBody>
          <a:bodyPr anchor="b">
            <a:noAutofit/>
          </a:bodyPr>
          <a:lstStyle>
            <a:lvl1pPr marL="0" indent="0">
              <a:buNone/>
              <a:defRPr sz="26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276873"/>
            <a:ext cx="5386917" cy="38492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741759"/>
          </a:xfrm>
        </p:spPr>
        <p:txBody>
          <a:bodyPr anchor="b"/>
          <a:lstStyle>
            <a:lvl1pPr marL="0" indent="0">
              <a:buNone/>
              <a:defRPr sz="24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276873"/>
            <a:ext cx="5389033" cy="38492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57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111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879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>
            <a:normAutofit/>
          </a:bodyPr>
          <a:lstStyle>
            <a:lvl1pPr algn="l">
              <a:defRPr sz="2400" b="0" i="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06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68783-A1D9-451E-9873-F49C00701D15}" type="datetimeFigureOut">
              <a:rPr lang="en-GB" smtClean="0"/>
              <a:t>30/04/2014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F64BC-3F18-40FB-9FDA-B8B14C615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19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nesi.eduXX@login.uoa.nesi.org.nz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altLang="ko-KR" dirty="0"/>
              <a:t>A “Hands-on” Intro to </a:t>
            </a:r>
            <a:r>
              <a:rPr lang="en-NZ" altLang="ko-KR" dirty="0" smtClean="0"/>
              <a:t>MPI Python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NZ" altLang="ko-KR" dirty="0">
                <a:latin typeface="Segoe UI Semibold" panose="020B0702040204020203" pitchFamily="34" charset="0"/>
              </a:rPr>
              <a:t>Sung Bae, </a:t>
            </a:r>
            <a:r>
              <a:rPr lang="en-NZ" altLang="ko-KR" dirty="0" err="1">
                <a:latin typeface="Segoe UI Semibold" panose="020B0702040204020203" pitchFamily="34" charset="0"/>
              </a:rPr>
              <a:t>Ph.D</a:t>
            </a:r>
            <a:endParaRPr lang="en-NZ" altLang="ko-KR" dirty="0">
              <a:latin typeface="Segoe UI Semibold" panose="020B0702040204020203" pitchFamily="34" charset="0"/>
            </a:endParaRPr>
          </a:p>
          <a:p>
            <a:pPr lvl="0"/>
            <a:r>
              <a:rPr lang="en-NZ" altLang="ko-KR" dirty="0">
                <a:latin typeface="Segoe UI Semibold" panose="020B0702040204020203" pitchFamily="34" charset="0"/>
              </a:rPr>
              <a:t>New Zealand </a:t>
            </a:r>
            <a:r>
              <a:rPr lang="en-NZ" altLang="ko-KR" dirty="0" err="1" smtClean="0">
                <a:latin typeface="Segoe UI Semibold" panose="020B0702040204020203" pitchFamily="34" charset="0"/>
              </a:rPr>
              <a:t>eScience</a:t>
            </a:r>
            <a:r>
              <a:rPr lang="en-NZ" altLang="ko-KR" dirty="0" smtClean="0">
                <a:latin typeface="Segoe UI Semibold" panose="020B0702040204020203" pitchFamily="34" charset="0"/>
              </a:rPr>
              <a:t> </a:t>
            </a:r>
            <a:r>
              <a:rPr lang="en-NZ" altLang="ko-KR" dirty="0">
                <a:latin typeface="Segoe UI Semibold" panose="020B0702040204020203" pitchFamily="34" charset="0"/>
              </a:rPr>
              <a:t>Infrastructure</a:t>
            </a:r>
          </a:p>
          <a:p>
            <a:endParaRPr lang="ko-KR" altLang="en-US" dirty="0">
              <a:latin typeface="Segoe UI Semibold" panose="020B0702040204020203" pitchFamily="34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27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Speed-up Options</a:t>
            </a:r>
            <a:endParaRPr lang="en-GB" dirty="0"/>
          </a:p>
        </p:txBody>
      </p:sp>
      <p:sp>
        <p:nvSpPr>
          <p:cNvPr id="28" name="Freeform 27"/>
          <p:cNvSpPr/>
          <p:nvPr/>
        </p:nvSpPr>
        <p:spPr>
          <a:xfrm>
            <a:off x="609409" y="3177915"/>
            <a:ext cx="1765370" cy="10589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Get your code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working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5563838" y="5435940"/>
            <a:ext cx="1128125" cy="98449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US" sz="1200" kern="120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Rewrite in C</a:t>
            </a:r>
            <a:endParaRPr lang="en-GB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8374618" y="3277219"/>
            <a:ext cx="1029072" cy="8683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Parallel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0533732" y="3345061"/>
            <a:ext cx="744799" cy="7370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HPC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5464197" y="1269106"/>
            <a:ext cx="1327408" cy="10087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Better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Algorithm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2417702" y="3585639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8" name="Freeform 37"/>
          <p:cNvSpPr/>
          <p:nvPr/>
        </p:nvSpPr>
        <p:spPr>
          <a:xfrm>
            <a:off x="3073990" y="3277219"/>
            <a:ext cx="943691" cy="8603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Profile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pic>
        <p:nvPicPr>
          <p:cNvPr id="42" name="Pictur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280" y="3277219"/>
            <a:ext cx="1538605" cy="532130"/>
          </a:xfrm>
          <a:prstGeom prst="rect">
            <a:avLst/>
          </a:prstGeom>
        </p:spPr>
      </p:pic>
      <p:pic>
        <p:nvPicPr>
          <p:cNvPr id="43" name="Picture 4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894" y="4742478"/>
            <a:ext cx="1331822" cy="48119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752" y="3977945"/>
            <a:ext cx="1413964" cy="6442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49" y="2486312"/>
            <a:ext cx="1608036" cy="544945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4103773" y="3580035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3" name="Right Arrow 22"/>
          <p:cNvSpPr/>
          <p:nvPr/>
        </p:nvSpPr>
        <p:spPr>
          <a:xfrm>
            <a:off x="7676455" y="3570731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4" name="Right Arrow 23"/>
          <p:cNvSpPr/>
          <p:nvPr/>
        </p:nvSpPr>
        <p:spPr>
          <a:xfrm>
            <a:off x="9702110" y="3586241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6" name="Left Bracket 5"/>
          <p:cNvSpPr/>
          <p:nvPr/>
        </p:nvSpPr>
        <p:spPr>
          <a:xfrm>
            <a:off x="4984876" y="1775670"/>
            <a:ext cx="373876" cy="437980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>
            <a:off x="6960654" y="1775670"/>
            <a:ext cx="209034" cy="441687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4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8" grpId="0" animBg="1"/>
      <p:bldP spid="22" grpId="0" animBg="1"/>
      <p:bldP spid="23" grpId="0" animBg="1"/>
      <p:bldP spid="24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Speed-up Example: Profiling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600202"/>
            <a:ext cx="5825067" cy="2843461"/>
          </a:xfrm>
        </p:spPr>
        <p:txBody>
          <a:bodyPr/>
          <a:lstStyle/>
          <a:p>
            <a:pPr lvl="0"/>
            <a:r>
              <a:rPr lang="en-NZ" dirty="0">
                <a:cs typeface="Segoe UI Semilight" panose="020B0402040204020203" pitchFamily="34" charset="0"/>
              </a:rPr>
              <a:t>Find what is slowing you down</a:t>
            </a:r>
          </a:p>
          <a:p>
            <a:pPr lvl="0"/>
            <a:r>
              <a:rPr lang="en-US" dirty="0" smtClean="0"/>
              <a:t>Put </a:t>
            </a:r>
            <a:r>
              <a:rPr lang="en-US" dirty="0"/>
              <a:t>@profile above the function 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 smtClean="0"/>
              <a:t>Run </a:t>
            </a:r>
            <a:r>
              <a:rPr lang="en-US" dirty="0" smtClean="0"/>
              <a:t>by:</a:t>
            </a:r>
          </a:p>
          <a:p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14435623"/>
              </p:ext>
            </p:extLst>
          </p:nvPr>
        </p:nvGraphicFramePr>
        <p:xfrm>
          <a:off x="6841066" y="1600200"/>
          <a:ext cx="4741333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333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@profile</a:t>
                      </a:r>
                      <a:endParaRPr lang="en-GB" sz="14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0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x= (i+0.5)*step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sum = sum + 4.0/(1.0+x*x)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…..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506335"/>
              </p:ext>
            </p:extLst>
          </p:nvPr>
        </p:nvGraphicFramePr>
        <p:xfrm>
          <a:off x="1085515" y="4473518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tx2"/>
                          </a:solidFill>
                        </a:rPr>
                        <a:t>interactive –A uoa00243 –c 1 –e “python kernprof.py –l –v pi.py”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4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</a:t>
            </a:r>
            <a:r>
              <a:rPr lang="en-US" dirty="0" smtClean="0"/>
              <a:t>: Profiling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3754"/>
              </p:ext>
            </p:extLst>
          </p:nvPr>
        </p:nvGraphicFramePr>
        <p:xfrm>
          <a:off x="609600" y="1600200"/>
          <a:ext cx="109728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[sbae335@login-01 profiling]$ interactive -A uoa00243 -c 1 -e "python kernprof.py -l -v pi.py"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 with 1000000 steps is 3.14159265358976425020 in 6.438980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Wrote profile results to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pi.py.lprof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Timer unit: 1e-06 s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File: pi.py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Function: Pi at line 8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 time: 3.16501 s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Line #      Hits         Time  Per Hit   % Time  Line Contents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==============================================================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8                                           @profile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9                           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10         1           10     10.0      0.0  	start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11         1            3      3.0      0.0  	step = 1.0/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12                                           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13         1            1      1.0      0.0  	sum = 0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14   1000001       945845      0.9     29.9  	for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15   1000000      1070908      1.1     33.8  		x= (i+0.5)*step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16   1000000      1148150      1.1     36.3  		sum = sum + 4.0/(1.0+x*x)    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17                                               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18         1            5      5.0      0.0  	pi = step * sum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19                                           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20         1            3      3.0      0.0  	end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21         1           88     88.0      0.0  	print "Pi with %d steps is %.20f in %f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GB" sz="10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sp>
        <p:nvSpPr>
          <p:cNvPr id="8" name="16-Point Star 7"/>
          <p:cNvSpPr/>
          <p:nvPr/>
        </p:nvSpPr>
        <p:spPr>
          <a:xfrm>
            <a:off x="6942668" y="4047066"/>
            <a:ext cx="4775200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Loop is very slow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048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Speed-up Example: </a:t>
            </a:r>
            <a:r>
              <a:rPr lang="en-US" dirty="0" smtClean="0"/>
              <a:t>Compute in C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7"/>
          <p:cNvSpPr/>
          <p:nvPr/>
        </p:nvSpPr>
        <p:spPr>
          <a:xfrm>
            <a:off x="3083913" y="2079405"/>
            <a:ext cx="1765370" cy="10589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Get your code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working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651307" y="4478230"/>
            <a:ext cx="1734230" cy="140135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527086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US" sz="1200" kern="120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Compute in C</a:t>
            </a:r>
            <a:endParaRPr lang="en-GB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941194" y="3212771"/>
            <a:ext cx="1029072" cy="8683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Parallel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110594" y="1934122"/>
            <a:ext cx="744799" cy="7370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HPC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5463393" y="4546379"/>
            <a:ext cx="1327408" cy="10087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Better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Algorithm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457373" y="5110670"/>
            <a:ext cx="835668" cy="7989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4" name="Right Arrow 13"/>
          <p:cNvSpPr/>
          <p:nvPr/>
        </p:nvSpPr>
        <p:spPr>
          <a:xfrm>
            <a:off x="6979444" y="5043616"/>
            <a:ext cx="616725" cy="7989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5" name="Down Arrow 14"/>
          <p:cNvSpPr/>
          <p:nvPr/>
        </p:nvSpPr>
        <p:spPr>
          <a:xfrm>
            <a:off x="3724910" y="3434372"/>
            <a:ext cx="77271" cy="8715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6" name="Up Arrow 15"/>
          <p:cNvSpPr/>
          <p:nvPr/>
        </p:nvSpPr>
        <p:spPr>
          <a:xfrm>
            <a:off x="8392556" y="4069512"/>
            <a:ext cx="88470" cy="40222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7" name="Up Arrow 16"/>
          <p:cNvSpPr/>
          <p:nvPr/>
        </p:nvSpPr>
        <p:spPr>
          <a:xfrm>
            <a:off x="8392556" y="2775639"/>
            <a:ext cx="88470" cy="402220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8" name="Freeform 17"/>
          <p:cNvSpPr/>
          <p:nvPr/>
        </p:nvSpPr>
        <p:spPr>
          <a:xfrm>
            <a:off x="3244793" y="4613433"/>
            <a:ext cx="943691" cy="8603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Profile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380588" y="5590537"/>
            <a:ext cx="3272003" cy="9317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0" name="Right Arrow 19"/>
          <p:cNvSpPr/>
          <p:nvPr/>
        </p:nvSpPr>
        <p:spPr>
          <a:xfrm rot="20452601">
            <a:off x="4400583" y="4219533"/>
            <a:ext cx="3330495" cy="9302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1" name="Right Arrow 20"/>
          <p:cNvSpPr/>
          <p:nvPr/>
        </p:nvSpPr>
        <p:spPr>
          <a:xfrm rot="20452601">
            <a:off x="6680740" y="4318652"/>
            <a:ext cx="1225420" cy="8790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4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Speed-up Example: </a:t>
            </a:r>
            <a:r>
              <a:rPr lang="en-GB" altLang="ko-KR" dirty="0" err="1" smtClean="0"/>
              <a:t>NumPy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609600" y="1600200"/>
          <a:ext cx="53848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from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*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(10)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array([0, 1, 2, 3, 4, 5, 6, 7, 8, 9])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i+0.5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array([ 0.5,  1.5,  2.5,  3.5,  4.5,  5.5,  6.5,  7.5,  8.5,  9.5])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x=(i+0.5)*10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5.,  15.,  25.,  35.,  45.,  55.,  65.,  75.,  85.,  95.])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500.0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x*x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 25.,   225.,   625.,  1225.,  2025.,  3025.,  4225.,  5625., 7225.,  9025.])</a:t>
                      </a:r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197600" y="1600200"/>
          <a:ext cx="53848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36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Speed-up Example: </a:t>
            </a:r>
            <a:r>
              <a:rPr lang="en-GB" altLang="ko-KR" dirty="0" err="1" smtClean="0"/>
              <a:t>NumPy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609600" y="1600200"/>
          <a:ext cx="53848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from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*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(10)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array([0, 1, 2, 3, 4, 5, 6, 7, 8, 9])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i+0.5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array([ 0.5,  1.5,  2.5,  3.5,  4.5,  5.5,  6.5,  7.5,  8.5,  9.5])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x=(i+0.5)*10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5.,  15.,  25.,  35.,  45.,  55.,  65.,  75.,  85.,  95.])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500.0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&gt;&gt;&gt; x*x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array([   25.,   225.,   625.,  1225.,  2025.,  3025.,  4225.,  5625., 7225.,  9025.])</a:t>
                      </a:r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6379781"/>
              </p:ext>
            </p:extLst>
          </p:nvPr>
        </p:nvGraphicFramePr>
        <p:xfrm>
          <a:off x="6197600" y="1600200"/>
          <a:ext cx="53848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time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*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x=(i+0.5)*step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(4.0/(1.0+x*x)).sum()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pi = step * sum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  <a:endParaRPr lang="en-GB" sz="14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Pi(100000000)</a:t>
                      </a:r>
                      <a:endParaRPr lang="en-GB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673457" y="2933780"/>
            <a:ext cx="2944368" cy="6126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 (3 lines)</a:t>
            </a:r>
            <a:endParaRPr lang="en-GB" dirty="0"/>
          </a:p>
        </p:txBody>
      </p:sp>
      <p:sp>
        <p:nvSpPr>
          <p:cNvPr id="8" name="16-Point Star 7"/>
          <p:cNvSpPr/>
          <p:nvPr/>
        </p:nvSpPr>
        <p:spPr>
          <a:xfrm>
            <a:off x="9071526" y="1688930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2.77sec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010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Example: </a:t>
            </a:r>
            <a:r>
              <a:rPr lang="en-US" dirty="0" err="1" smtClean="0"/>
              <a:t>Numba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928777"/>
              </p:ext>
            </p:extLst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941895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76102" y="3200400"/>
            <a:ext cx="3453098" cy="714777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8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Example: </a:t>
            </a:r>
            <a:r>
              <a:rPr lang="en-US" dirty="0" err="1" smtClean="0"/>
              <a:t>Numba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/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899923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76102" y="3200400"/>
            <a:ext cx="3453098" cy="714777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33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Example: </a:t>
            </a:r>
            <a:r>
              <a:rPr lang="en-US" dirty="0" err="1" smtClean="0"/>
              <a:t>Numba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/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493576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1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464097" y="5392531"/>
            <a:ext cx="845830" cy="249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0" name="16-Point Star 9"/>
          <p:cNvSpPr/>
          <p:nvPr/>
        </p:nvSpPr>
        <p:spPr>
          <a:xfrm>
            <a:off x="9228667" y="4532491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0.84 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48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</a:t>
            </a:r>
            <a:r>
              <a:rPr lang="en-US" dirty="0" err="1" smtClean="0"/>
              <a:t>Numba</a:t>
            </a:r>
            <a:r>
              <a:rPr lang="en-US" dirty="0" smtClean="0"/>
              <a:t> faster?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9049555" cy="4525963"/>
          </a:xfrm>
        </p:spPr>
        <p:txBody>
          <a:bodyPr/>
          <a:lstStyle/>
          <a:p>
            <a:r>
              <a:rPr lang="en-US" dirty="0" smtClean="0"/>
              <a:t>It is a Just-In-Time (JIT) compiler: It uses LLVM compiler infrastructure to compile Python to </a:t>
            </a:r>
            <a:r>
              <a:rPr lang="en-US" b="1" dirty="0" smtClean="0"/>
              <a:t>native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handle </a:t>
            </a:r>
            <a:r>
              <a:rPr lang="en-US" dirty="0" err="1" smtClean="0"/>
              <a:t>NumPy</a:t>
            </a:r>
            <a:r>
              <a:rPr lang="en-US" dirty="0" smtClean="0"/>
              <a:t> (unlike </a:t>
            </a:r>
            <a:r>
              <a:rPr lang="en-US" dirty="0" err="1" smtClean="0"/>
              <a:t>PyPy</a:t>
            </a:r>
            <a:r>
              <a:rPr lang="en-US" dirty="0" smtClean="0"/>
              <a:t>)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196" y="1818974"/>
            <a:ext cx="1977336" cy="85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6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Questions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>
                <a:cs typeface="Segoe UI Semilight" panose="020B0402040204020203" pitchFamily="34" charset="0"/>
              </a:rPr>
              <a:t>Are you a </a:t>
            </a:r>
            <a:r>
              <a:rPr lang="en-NZ" dirty="0">
                <a:cs typeface="Segoe UI Semilight" panose="020B0402040204020203" pitchFamily="34" charset="0"/>
              </a:rPr>
              <a:t>Python programmer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cs typeface="Segoe UI Semilight" panose="020B0402040204020203" pitchFamily="34" charset="0"/>
              </a:rPr>
              <a:t>Advanced/Intermediate/Beginner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>
                <a:cs typeface="Segoe UI Semilight" panose="020B0402040204020203" pitchFamily="34" charset="0"/>
                <a:sym typeface="Wingdings" pitchFamily="2" charset="2"/>
              </a:rPr>
              <a:t>Frustrated by Python’s </a:t>
            </a:r>
            <a:r>
              <a:rPr lang="en-US" dirty="0">
                <a:cs typeface="Segoe UI Semilight" panose="020B0402040204020203" pitchFamily="34" charset="0"/>
                <a:sym typeface="Wingdings" pitchFamily="2" charset="2"/>
              </a:rPr>
              <a:t>speed?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477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Python vs </a:t>
            </a:r>
            <a:r>
              <a:rPr lang="en-US" dirty="0" err="1" smtClean="0"/>
              <a:t>Numba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3708400" y="1822236"/>
            <a:ext cx="2353733" cy="1876805"/>
            <a:chOff x="2184400" y="2784763"/>
            <a:chExt cx="2353733" cy="1876805"/>
          </a:xfrm>
        </p:grpSpPr>
        <p:sp>
          <p:nvSpPr>
            <p:cNvPr id="4" name="16-Point Star 3"/>
            <p:cNvSpPr/>
            <p:nvPr/>
          </p:nvSpPr>
          <p:spPr>
            <a:xfrm>
              <a:off x="2184400" y="3222235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31.95sec</a:t>
              </a:r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34144" y="2784763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Pure Python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Right Arrow 6"/>
          <p:cNvSpPr/>
          <p:nvPr/>
        </p:nvSpPr>
        <p:spPr>
          <a:xfrm>
            <a:off x="6412408" y="2818647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7234758" y="1822236"/>
            <a:ext cx="2353733" cy="1876804"/>
            <a:chOff x="5003646" y="2784763"/>
            <a:chExt cx="2353733" cy="1876804"/>
          </a:xfrm>
        </p:grpSpPr>
        <p:sp>
          <p:nvSpPr>
            <p:cNvPr id="8" name="16-Point Star 7"/>
            <p:cNvSpPr/>
            <p:nvPr/>
          </p:nvSpPr>
          <p:spPr>
            <a:xfrm>
              <a:off x="5003646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0.84 sec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182" y="2784763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Numba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28390" y="2862994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n</a:t>
            </a:r>
            <a:r>
              <a:rPr lang="en-US" dirty="0" err="1" smtClean="0">
                <a:solidFill>
                  <a:schemeClr val="tx2"/>
                </a:solidFill>
              </a:rPr>
              <a:t>um_steps</a:t>
            </a:r>
            <a:r>
              <a:rPr lang="en-US" dirty="0" smtClean="0">
                <a:solidFill>
                  <a:schemeClr val="tx2"/>
                </a:solidFill>
              </a:rPr>
              <a:t>=100,000,000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689610" y="3931773"/>
            <a:ext cx="2502643" cy="1876805"/>
            <a:chOff x="2184400" y="2784763"/>
            <a:chExt cx="2502643" cy="1876805"/>
          </a:xfrm>
        </p:grpSpPr>
        <p:sp>
          <p:nvSpPr>
            <p:cNvPr id="16" name="16-Point Star 15"/>
            <p:cNvSpPr/>
            <p:nvPr/>
          </p:nvSpPr>
          <p:spPr>
            <a:xfrm>
              <a:off x="2184400" y="3222235"/>
              <a:ext cx="250264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325.60sec</a:t>
              </a:r>
              <a:endParaRPr lang="en-GB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34144" y="2784763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Pure Python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6393618" y="4928184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/>
          <p:cNvGrpSpPr/>
          <p:nvPr/>
        </p:nvGrpSpPr>
        <p:grpSpPr>
          <a:xfrm>
            <a:off x="7215968" y="3931773"/>
            <a:ext cx="2353733" cy="1876804"/>
            <a:chOff x="5003646" y="2784763"/>
            <a:chExt cx="2353733" cy="1876804"/>
          </a:xfrm>
        </p:grpSpPr>
        <p:sp>
          <p:nvSpPr>
            <p:cNvPr id="20" name="16-Point Star 19"/>
            <p:cNvSpPr/>
            <p:nvPr/>
          </p:nvSpPr>
          <p:spPr>
            <a:xfrm>
              <a:off x="5003646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7.93 </a:t>
              </a:r>
              <a:r>
                <a:rPr lang="en-US" dirty="0" smtClean="0"/>
                <a:t>sec</a:t>
              </a:r>
              <a:endParaRPr lang="en-GB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38182" y="2784763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Numba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09600" y="4972531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num_steps</a:t>
            </a:r>
            <a:r>
              <a:rPr lang="en-US" dirty="0" smtClean="0">
                <a:solidFill>
                  <a:schemeClr val="tx2"/>
                </a:solidFill>
              </a:rPr>
              <a:t>=1,000,000,000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9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18" grpId="0" animBg="1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Programming</a:t>
            </a:r>
            <a:endParaRPr lang="en-GB" dirty="0"/>
          </a:p>
        </p:txBody>
      </p:sp>
      <p:sp>
        <p:nvSpPr>
          <p:cNvPr id="28" name="Freeform 27"/>
          <p:cNvSpPr/>
          <p:nvPr/>
        </p:nvSpPr>
        <p:spPr>
          <a:xfrm>
            <a:off x="609409" y="3177915"/>
            <a:ext cx="1765370" cy="10589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Get your code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working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5563838" y="5435940"/>
            <a:ext cx="1128125" cy="98449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US" sz="1200" kern="120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Rewrite in C</a:t>
            </a:r>
            <a:endParaRPr lang="en-GB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8374618" y="3277219"/>
            <a:ext cx="1029072" cy="86831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tx2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Parallel</a:t>
            </a:r>
            <a:endParaRPr lang="en-GB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0533732" y="3345061"/>
            <a:ext cx="744799" cy="73705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HPC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5464197" y="1269106"/>
            <a:ext cx="1327408" cy="10087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Better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  <a:p>
            <a:pPr algn="ctr" hangingPunct="0">
              <a:spcAft>
                <a:spcPts val="0"/>
              </a:spcAft>
            </a:pPr>
            <a:r>
              <a:rPr lang="en-NZ" sz="1200" kern="12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Algorithm</a:t>
            </a:r>
            <a:endParaRPr lang="en-GB" sz="1200" dirty="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2417702" y="3585639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8" name="Freeform 37"/>
          <p:cNvSpPr/>
          <p:nvPr/>
        </p:nvSpPr>
        <p:spPr>
          <a:xfrm>
            <a:off x="3073990" y="3277219"/>
            <a:ext cx="943691" cy="8603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5001" rIns="90000" bIns="45001" anchor="ctr" anchorCtr="0" compatLnSpc="0">
            <a:noAutofit/>
          </a:bodyPr>
          <a:lstStyle/>
          <a:p>
            <a:pPr algn="ctr" hangingPunct="0">
              <a:spcAft>
                <a:spcPts val="0"/>
              </a:spcAft>
            </a:pPr>
            <a:r>
              <a:rPr lang="en-NZ" sz="1200" kern="12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ea typeface="DejaVu Sans" panose="020B0603030804020204" pitchFamily="34" charset="0"/>
              </a:rPr>
              <a:t>Profile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pic>
        <p:nvPicPr>
          <p:cNvPr id="42" name="Pictur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280" y="3277219"/>
            <a:ext cx="1538605" cy="532130"/>
          </a:xfrm>
          <a:prstGeom prst="rect">
            <a:avLst/>
          </a:prstGeom>
        </p:spPr>
      </p:pic>
      <p:pic>
        <p:nvPicPr>
          <p:cNvPr id="43" name="Picture 4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894" y="4742478"/>
            <a:ext cx="1331822" cy="48119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752" y="3977945"/>
            <a:ext cx="1413964" cy="6442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49" y="2486312"/>
            <a:ext cx="1608036" cy="544945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4103773" y="3580035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3" name="Right Arrow 22"/>
          <p:cNvSpPr/>
          <p:nvPr/>
        </p:nvSpPr>
        <p:spPr>
          <a:xfrm>
            <a:off x="7676455" y="3570731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4" name="Right Arrow 23"/>
          <p:cNvSpPr/>
          <p:nvPr/>
        </p:nvSpPr>
        <p:spPr>
          <a:xfrm>
            <a:off x="9702110" y="3586241"/>
            <a:ext cx="533202" cy="23906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6" name="Left Bracket 5"/>
          <p:cNvSpPr/>
          <p:nvPr/>
        </p:nvSpPr>
        <p:spPr>
          <a:xfrm>
            <a:off x="4984876" y="1775670"/>
            <a:ext cx="373876" cy="437980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>
            <a:off x="6960654" y="1775670"/>
            <a:ext cx="209034" cy="441687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mpi4Py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609599" y="1600202"/>
            <a:ext cx="7224729" cy="4525963"/>
          </a:xfrm>
        </p:spPr>
        <p:txBody>
          <a:bodyPr/>
          <a:lstStyle/>
          <a:p>
            <a:r>
              <a:rPr lang="en-US" dirty="0"/>
              <a:t>Distributed Memory model </a:t>
            </a:r>
            <a:r>
              <a:rPr lang="en-US" dirty="0" smtClean="0"/>
              <a:t> - Separate sets of processor and memory. Needs “message passing” to access remote data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mpi4Py : Python wrapper for MPI (Message Passing Interface)</a:t>
            </a:r>
          </a:p>
          <a:p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8085220" y="1600202"/>
            <a:ext cx="3497179" cy="452596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0191014" y="2694463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 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191014" y="3279933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187204" y="3856513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 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87204" y="4440078"/>
            <a:ext cx="963730" cy="518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processor 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608547" y="2953234"/>
            <a:ext cx="610843" cy="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9608547" y="3538704"/>
            <a:ext cx="610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9600789" y="4115284"/>
            <a:ext cx="61542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9608665" y="4698849"/>
            <a:ext cx="606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951950" y="2814062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51950" y="3393817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44330" y="3972302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51950" y="4553962"/>
            <a:ext cx="674349" cy="29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spcAft>
                <a:spcPts val="0"/>
              </a:spcAft>
            </a:pPr>
            <a:r>
              <a:rPr lang="en-US" sz="1200" kern="12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mem</a:t>
            </a:r>
            <a:endParaRPr lang="en-GB" sz="1200">
              <a:solidFill>
                <a:schemeClr val="tx2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5" name="Left-Right Arrow 14"/>
          <p:cNvSpPr/>
          <p:nvPr/>
        </p:nvSpPr>
        <p:spPr>
          <a:xfrm rot="16200000">
            <a:off x="7649353" y="3624236"/>
            <a:ext cx="1992178" cy="4707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solidFill>
                  <a:schemeClr val="tx2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Message Passing</a:t>
            </a:r>
          </a:p>
        </p:txBody>
      </p:sp>
    </p:spTree>
    <p:extLst>
      <p:ext uri="{BB962C8B-B14F-4D97-AF65-F5344CB8AC3E}">
        <p14:creationId xmlns:p14="http://schemas.microsoft.com/office/powerpoint/2010/main" val="12728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 MPI Hello World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33861950"/>
              </p:ext>
            </p:extLst>
          </p:nvPr>
        </p:nvGraphicFramePr>
        <p:xfrm>
          <a:off x="609600" y="1600200"/>
          <a:ext cx="5384800" cy="4331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2165684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#hello_mpi.py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"hello world from process %d/%d“ %(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rank,size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165684">
                <a:tc>
                  <a:txBody>
                    <a:bodyPr/>
                    <a:lstStyle/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./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hello_mpi.py”</a:t>
                      </a:r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6" name="Rounded Rectangle 5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0" name="Straight Arrow Connector 9"/>
            <p:cNvCxnSpPr>
              <a:stCxn id="6" idx="0"/>
              <a:endCxn id="14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0"/>
              <a:endCxn id="15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  <a:endCxn id="16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0"/>
              <a:endCxn id="17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59968" y="14176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12368" y="15700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64768" y="17224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17168" y="187483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93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 MPI Hello World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97876177"/>
              </p:ext>
            </p:extLst>
          </p:nvPr>
        </p:nvGraphicFramePr>
        <p:xfrm>
          <a:off x="609600" y="1600200"/>
          <a:ext cx="5384800" cy="4331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2165684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#hello_mpi.py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"hello world from process %d/%d“ %(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rank,size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165684">
                <a:tc>
                  <a:txBody>
                    <a:bodyPr/>
                    <a:lstStyle/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./hello_mpi.py”</a:t>
                      </a:r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0356389" y="1789156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0356389" y="3116567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0356389" y="44577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0356389" y="56816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cxnSp>
        <p:nvCxnSpPr>
          <p:cNvPr id="10" name="Straight Arrow Connector 9"/>
          <p:cNvCxnSpPr>
            <a:stCxn id="6" idx="0"/>
            <a:endCxn id="14" idx="2"/>
          </p:cNvCxnSpPr>
          <p:nvPr/>
        </p:nvCxnSpPr>
        <p:spPr>
          <a:xfrm flipV="1">
            <a:off x="10823977" y="1653930"/>
            <a:ext cx="0" cy="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15" idx="2"/>
          </p:cNvCxnSpPr>
          <p:nvPr/>
        </p:nvCxnSpPr>
        <p:spPr>
          <a:xfrm flipV="1">
            <a:off x="10823977" y="3010390"/>
            <a:ext cx="0" cy="1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16" idx="2"/>
          </p:cNvCxnSpPr>
          <p:nvPr/>
        </p:nvCxnSpPr>
        <p:spPr>
          <a:xfrm flipV="1">
            <a:off x="10823977" y="4333125"/>
            <a:ext cx="0" cy="12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17" idx="2"/>
          </p:cNvCxnSpPr>
          <p:nvPr/>
        </p:nvCxnSpPr>
        <p:spPr>
          <a:xfrm flipV="1">
            <a:off x="10823977" y="5559888"/>
            <a:ext cx="0" cy="12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496670" y="1362989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0496670" y="2719446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10496670" y="4042183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7" name="Rectangle 16"/>
          <p:cNvSpPr/>
          <p:nvPr/>
        </p:nvSpPr>
        <p:spPr>
          <a:xfrm>
            <a:off x="10496670" y="5268944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8116053" y="155232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16053" y="29217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16053" y="41876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16053" y="5462505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21335" y="182092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21336" y="314754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21336" y="440421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21336" y="5675708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23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1. MPI Hello World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52678714"/>
              </p:ext>
            </p:extLst>
          </p:nvPr>
        </p:nvGraphicFramePr>
        <p:xfrm>
          <a:off x="609600" y="1600200"/>
          <a:ext cx="5384800" cy="4451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2165684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#hello_mpi.py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"hello world from process %d/%d“ %(</a:t>
                      </a:r>
                      <a:r>
                        <a:rPr lang="en-US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rank,size</a:t>
                      </a:r>
                      <a:r>
                        <a:rPr lang="en-US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165684">
                <a:tc>
                  <a:txBody>
                    <a:bodyPr/>
                    <a:lstStyle/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./</a:t>
                      </a: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hello_mpi.py”</a:t>
                      </a:r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b="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0/4 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1/4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3/4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 world from process 2/4 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0356389" y="1789156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0356389" y="3116567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0356389" y="44577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0356389" y="5681623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cxnSp>
        <p:nvCxnSpPr>
          <p:cNvPr id="10" name="Straight Arrow Connector 9"/>
          <p:cNvCxnSpPr>
            <a:stCxn id="6" idx="0"/>
            <a:endCxn id="14" idx="2"/>
          </p:cNvCxnSpPr>
          <p:nvPr/>
        </p:nvCxnSpPr>
        <p:spPr>
          <a:xfrm flipV="1">
            <a:off x="10823977" y="1653930"/>
            <a:ext cx="0" cy="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15" idx="2"/>
          </p:cNvCxnSpPr>
          <p:nvPr/>
        </p:nvCxnSpPr>
        <p:spPr>
          <a:xfrm flipV="1">
            <a:off x="10823977" y="3010390"/>
            <a:ext cx="0" cy="1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16" idx="2"/>
          </p:cNvCxnSpPr>
          <p:nvPr/>
        </p:nvCxnSpPr>
        <p:spPr>
          <a:xfrm flipV="1">
            <a:off x="10823977" y="4333125"/>
            <a:ext cx="0" cy="12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17" idx="2"/>
          </p:cNvCxnSpPr>
          <p:nvPr/>
        </p:nvCxnSpPr>
        <p:spPr>
          <a:xfrm flipV="1">
            <a:off x="10823977" y="5559888"/>
            <a:ext cx="0" cy="12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496670" y="1362989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0496670" y="2719446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10496670" y="4042183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7" name="Rectangle 16"/>
          <p:cNvSpPr/>
          <p:nvPr/>
        </p:nvSpPr>
        <p:spPr>
          <a:xfrm>
            <a:off x="10496670" y="5268944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8116053" y="1552328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16053" y="29217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16053" y="4187656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16053" y="5462505"/>
            <a:ext cx="1961148" cy="738664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#hello_mpi.py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"hello world from process %d/%d“ %(</a:t>
            </a:r>
            <a:r>
              <a:rPr lang="en-US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rank,size</a:t>
            </a:r>
            <a:r>
              <a:rPr lang="en-US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21335" y="182092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21336" y="3147547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21336" y="440421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21336" y="5675708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5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Photo 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2631" y="1561567"/>
            <a:ext cx="10826839" cy="4939614"/>
          </a:xfrm>
        </p:spPr>
        <p:txBody>
          <a:bodyPr/>
          <a:lstStyle/>
          <a:p>
            <a:r>
              <a:rPr lang="en-US" sz="2400" dirty="0" smtClean="0"/>
              <a:t>De-noising frames of old movie </a:t>
            </a:r>
            <a:r>
              <a:rPr lang="en-US" sz="1400" dirty="0" smtClean="0"/>
              <a:t>(Alfred Hitchcock, </a:t>
            </a:r>
            <a:r>
              <a:rPr lang="en-US" sz="1400" i="1" dirty="0" smtClean="0"/>
              <a:t>Secret Agent </a:t>
            </a:r>
            <a:r>
              <a:rPr lang="en-US" sz="1400" dirty="0" smtClean="0"/>
              <a:t>1936. www.hitchcockwiki.com)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31" y="2117063"/>
            <a:ext cx="1085082" cy="39341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31" y="2267063"/>
            <a:ext cx="1085082" cy="39341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31" y="2417063"/>
            <a:ext cx="1085082" cy="39341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31" y="2567063"/>
            <a:ext cx="1085082" cy="39341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71" y="2567063"/>
            <a:ext cx="4448820" cy="33511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650" y="2567063"/>
            <a:ext cx="4448820" cy="33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Photo processing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32193978"/>
              </p:ext>
            </p:extLst>
          </p:nvPr>
        </p:nvGraphicFramePr>
        <p:xfrm>
          <a:off x="888642" y="1600200"/>
          <a:ext cx="1074188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188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as np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skimage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data,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filter,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curPath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os.path.abspath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os.path.curdir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inputDir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curPath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,'noisy')</a:t>
                      </a: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outputDir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curPath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,'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denoised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for f in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data.load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filter.denoise_bilateral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sigma_range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=0.2,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sigma_spatial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=10),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io.imsave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print("Took {} seconds for {}".format(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serial():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100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=["%.4d.jpg"%x for x in range(1,numfiles+1)]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print("Total time {}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seconds".format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__name__=='__main__':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serial()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22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77539"/>
            <a:ext cx="6406038" cy="414862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Problem</a:t>
            </a:r>
          </a:p>
          <a:p>
            <a:pPr lvl="1"/>
            <a:r>
              <a:rPr lang="en-US" sz="2000" dirty="0" smtClean="0"/>
              <a:t>100 photos to process</a:t>
            </a:r>
          </a:p>
          <a:p>
            <a:pPr lvl="1"/>
            <a:r>
              <a:rPr lang="en-US" sz="2000" dirty="0" smtClean="0"/>
              <a:t>4 CPUs available</a:t>
            </a:r>
          </a:p>
          <a:p>
            <a:r>
              <a:rPr lang="en-US" sz="2400" dirty="0" smtClean="0"/>
              <a:t>Solution</a:t>
            </a:r>
          </a:p>
          <a:p>
            <a:pPr lvl="1"/>
            <a:r>
              <a:rPr lang="en-US" sz="2000" dirty="0" smtClean="0"/>
              <a:t>Data decomposition: Let each CPU handle 25 photos</a:t>
            </a:r>
          </a:p>
          <a:p>
            <a:pPr lvl="1"/>
            <a:r>
              <a:rPr lang="en-US" sz="2000" dirty="0"/>
              <a:t>Embarrassingly </a:t>
            </a:r>
            <a:r>
              <a:rPr lang="en-US" sz="2000" dirty="0" smtClean="0"/>
              <a:t>parallel: No interaction between two processes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Photo processing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0647217" y="2504087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10647215" y="3524619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0647214" y="4570529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10641248" y="5606619"/>
            <a:ext cx="935183" cy="519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</a:t>
            </a:r>
            <a:endParaRPr lang="en-GB" dirty="0"/>
          </a:p>
        </p:txBody>
      </p:sp>
      <p:cxnSp>
        <p:nvCxnSpPr>
          <p:cNvPr id="9" name="Straight Arrow Connector 8"/>
          <p:cNvCxnSpPr>
            <a:stCxn id="5" idx="0"/>
            <a:endCxn id="13" idx="2"/>
          </p:cNvCxnSpPr>
          <p:nvPr/>
        </p:nvCxnSpPr>
        <p:spPr>
          <a:xfrm flipV="1">
            <a:off x="11114805" y="2368861"/>
            <a:ext cx="0" cy="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14" idx="2"/>
          </p:cNvCxnSpPr>
          <p:nvPr/>
        </p:nvCxnSpPr>
        <p:spPr>
          <a:xfrm flipV="1">
            <a:off x="11114803" y="3418442"/>
            <a:ext cx="0" cy="1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15" idx="2"/>
          </p:cNvCxnSpPr>
          <p:nvPr/>
        </p:nvCxnSpPr>
        <p:spPr>
          <a:xfrm flipV="1">
            <a:off x="11114802" y="4445931"/>
            <a:ext cx="0" cy="12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  <a:endCxn id="16" idx="2"/>
          </p:cNvCxnSpPr>
          <p:nvPr/>
        </p:nvCxnSpPr>
        <p:spPr>
          <a:xfrm flipV="1">
            <a:off x="11108836" y="5484884"/>
            <a:ext cx="0" cy="12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787498" y="2077920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0787496" y="3127498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5" name="Rectangle 14"/>
          <p:cNvSpPr/>
          <p:nvPr/>
        </p:nvSpPr>
        <p:spPr>
          <a:xfrm>
            <a:off x="10787495" y="4154989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10781529" y="5193940"/>
            <a:ext cx="65463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mem</a:t>
            </a:r>
            <a:endParaRPr lang="en-GB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8975403" y="2220018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75403" y="3080414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75403" y="4113641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75403" y="5112452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282" y="2077920"/>
            <a:ext cx="1085082" cy="3934118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7309282" y="2077920"/>
            <a:ext cx="1085082" cy="9940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309275" y="3070601"/>
            <a:ext cx="1085082" cy="9940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303313" y="4063282"/>
            <a:ext cx="1085082" cy="95191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03313" y="5016581"/>
            <a:ext cx="1085082" cy="9940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37900" y="1669762"/>
            <a:ext cx="9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612561" y="2718323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612561" y="3567635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612561" y="4566447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612562" y="5569879"/>
            <a:ext cx="181592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728473" y="2574954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0001.jpg…0025.jpg</a:t>
            </a:r>
            <a:endParaRPr lang="en-US" sz="1200" dirty="0"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25391" y="3410952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0026.jpg…0050.jpg</a:t>
            </a:r>
            <a:endParaRPr lang="en-US" sz="1200" dirty="0">
              <a:cs typeface="Calibri" panose="020F05020202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47572" y="4427947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0051.jpg…0075.jpg</a:t>
            </a:r>
            <a:endParaRPr lang="en-US" sz="1200" dirty="0">
              <a:cs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626883" y="5430396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cs typeface="Calibri" panose="020F0502020204030204" pitchFamily="34" charset="0"/>
              </a:rPr>
              <a:t>0076.jpg…0100.jpg</a:t>
            </a:r>
            <a:endParaRPr lang="en-US" sz="12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04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Photo processing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4907815"/>
              </p:ext>
            </p:extLst>
          </p:nvPr>
        </p:nvGraphicFramePr>
        <p:xfrm>
          <a:off x="888642" y="1600200"/>
          <a:ext cx="10741886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188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as np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skimage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data,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filter,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</a:t>
                      </a:r>
                      <a:r>
                        <a:rPr lang="en-GB" sz="1200" b="1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MPI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for f in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img_as_float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data.load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filter.denoise_bilateral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sigma_range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=0.2,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sigma_spatial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=10)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io.imsave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os.path.join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outputDir,f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),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print("Took %f seconds for %s“ %(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startTime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f))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parallel():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rank = </a:t>
                      </a:r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size = </a:t>
                      </a:r>
                      <a:r>
                        <a:rPr lang="en-US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US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#size must be 4!!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numFiles</a:t>
                      </a:r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100/size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=["%.4d.jpg"%x for x in </a:t>
                      </a:r>
                      <a:r>
                        <a:rPr lang="en-GB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range(rank*numFiles+1,(rank+1)*numFiles+1)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loop(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imgFiles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print("Total time</a:t>
                      </a:r>
                      <a:r>
                        <a:rPr lang="en-GB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%f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seconds“</a:t>
                      </a:r>
                      <a:r>
                        <a:rPr lang="en-GB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- </a:t>
                      </a:r>
                      <a:r>
                        <a:rPr lang="en-GB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total_start_time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__name__=='__main__':</a:t>
                      </a:r>
                    </a:p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parallel()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646141" y="5270285"/>
            <a:ext cx="3867664" cy="2284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256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from the last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in to PAN by 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nesi.eduXX@login.uoa.nesi.org.nz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Run program by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98006"/>
              </p:ext>
            </p:extLst>
          </p:nvPr>
        </p:nvGraphicFramePr>
        <p:xfrm>
          <a:off x="1415715" y="3355918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tx2"/>
                          </a:solidFill>
                        </a:rPr>
                        <a:t>interactive –A uoa00243 –c {</a:t>
                      </a:r>
                      <a:r>
                        <a:rPr lang="en-GB" dirty="0" err="1" smtClean="0">
                          <a:solidFill>
                            <a:schemeClr val="tx2"/>
                          </a:solidFill>
                        </a:rPr>
                        <a:t>num_cores</a:t>
                      </a:r>
                      <a:r>
                        <a:rPr lang="en-GB" dirty="0" smtClean="0">
                          <a:solidFill>
                            <a:schemeClr val="tx2"/>
                          </a:solidFill>
                        </a:rPr>
                        <a:t>} –e “{program}”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8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9252530"/>
              </p:ext>
            </p:extLst>
          </p:nvPr>
        </p:nvGraphicFramePr>
        <p:xfrm>
          <a:off x="609600" y="1600200"/>
          <a:ext cx="53848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#hello_p2p.py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 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“Hello, Rank %d“ %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./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hello_p2p.py”</a:t>
                      </a:r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74957" y="12852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327357" y="14376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79757" y="15900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32157" y="174249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01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981475" y="2562568"/>
            <a:ext cx="1104790" cy="3591930"/>
            <a:chOff x="6450740" y="2271446"/>
            <a:chExt cx="1104790" cy="2445095"/>
          </a:xfrm>
        </p:grpSpPr>
        <p:sp>
          <p:nvSpPr>
            <p:cNvPr id="45" name="Down Arrow 44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50740" y="4527983"/>
              <a:ext cx="1104790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3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50984" y="2271446"/>
            <a:ext cx="1104790" cy="2533536"/>
            <a:chOff x="6350984" y="2271446"/>
            <a:chExt cx="1104790" cy="2533536"/>
          </a:xfrm>
        </p:grpSpPr>
        <p:sp>
          <p:nvSpPr>
            <p:cNvPr id="40" name="Down Arrow 39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50984" y="4527983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2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61753" y="2028305"/>
            <a:ext cx="1104790" cy="1403293"/>
            <a:chOff x="6661753" y="2028305"/>
            <a:chExt cx="1104790" cy="1403293"/>
          </a:xfrm>
        </p:grpSpPr>
        <p:sp>
          <p:nvSpPr>
            <p:cNvPr id="4" name="Down Arrow 3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1753" y="3154599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1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r>
              <a:rPr lang="en-US" dirty="0" smtClean="0"/>
              <a:t>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26947393"/>
              </p:ext>
            </p:extLst>
          </p:nvPr>
        </p:nvGraphicFramePr>
        <p:xfrm>
          <a:off x="609600" y="1600200"/>
          <a:ext cx="53848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#hello_p2p.py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 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“Hello, Rank %d“ %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./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hello_p2p.py”</a:t>
                      </a:r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1" y="1235156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63741" y="2562569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63741" y="390838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63741" y="5268944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2133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2133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2133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2133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3741" y="1653930"/>
            <a:ext cx="1925054" cy="37437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63741" y="3348152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7963741" y="4685516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7963741" y="6047703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61753" y="17909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64778" y="20330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44617" y="22932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38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1"/>
      <p:bldP spid="37" grpId="1"/>
      <p:bldP spid="38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981475" y="2562568"/>
            <a:ext cx="1104790" cy="3591930"/>
            <a:chOff x="6450740" y="2271446"/>
            <a:chExt cx="1104790" cy="2445095"/>
          </a:xfrm>
        </p:grpSpPr>
        <p:sp>
          <p:nvSpPr>
            <p:cNvPr id="45" name="Down Arrow 44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50740" y="4527983"/>
              <a:ext cx="1104790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3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50984" y="2271446"/>
            <a:ext cx="1104790" cy="2533536"/>
            <a:chOff x="6350984" y="2271446"/>
            <a:chExt cx="1104790" cy="2533536"/>
          </a:xfrm>
        </p:grpSpPr>
        <p:sp>
          <p:nvSpPr>
            <p:cNvPr id="40" name="Down Arrow 39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50984" y="4527983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2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61753" y="2028305"/>
            <a:ext cx="1104790" cy="1403293"/>
            <a:chOff x="6661753" y="2028305"/>
            <a:chExt cx="1104790" cy="1403293"/>
          </a:xfrm>
        </p:grpSpPr>
        <p:sp>
          <p:nvSpPr>
            <p:cNvPr id="4" name="Down Arrow 3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1753" y="3154599"/>
              <a:ext cx="1104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Hello, Rank 1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r>
              <a:rPr lang="en-US" dirty="0" smtClean="0"/>
              <a:t>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90075942"/>
              </p:ext>
            </p:extLst>
          </p:nvPr>
        </p:nvGraphicFramePr>
        <p:xfrm>
          <a:off x="609600" y="1600200"/>
          <a:ext cx="53848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#hello_p2p.py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 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“Hello, Rank %d“ %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sendMsg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print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recvMsg</a:t>
                      </a:r>
                      <a:endParaRPr lang="en-GB" sz="16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./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hello_p2p.py”</a:t>
                      </a:r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Hello, Rank 1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Hello, Rank 2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Hello, Rank 3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1" y="1235156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963741" y="2562569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63741" y="3908381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63741" y="5268944"/>
            <a:ext cx="1925054" cy="1107996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 size):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“Hello, Rank %d“ %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6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(source=0)</a:t>
            </a:r>
            <a:endParaRPr lang="en-GB" sz="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recvMsg</a:t>
            </a:r>
            <a:endParaRPr lang="en-GB" sz="600" b="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2133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2133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2133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2133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3741" y="1653930"/>
            <a:ext cx="1925054" cy="37437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63741" y="3348152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7963741" y="4685516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7963741" y="6047703"/>
            <a:ext cx="1925054" cy="3069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61753" y="17909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64778" y="20330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44617" y="229324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</a:t>
            </a:r>
            <a:r>
              <a:rPr lang="en-US" sz="1100" dirty="0" err="1" smtClean="0">
                <a:solidFill>
                  <a:srgbClr val="527086"/>
                </a:solidFill>
              </a:rPr>
              <a:t>dest</a:t>
            </a:r>
            <a:r>
              <a:rPr lang="en-US" sz="1100" dirty="0" smtClean="0">
                <a:solidFill>
                  <a:srgbClr val="527086"/>
                </a:solidFill>
              </a:rPr>
              <a:t>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43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MPI: Point-to-point communication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663369"/>
              </p:ext>
            </p:extLst>
          </p:nvPr>
        </p:nvGraphicFramePr>
        <p:xfrm>
          <a:off x="609600" y="1600200"/>
          <a:ext cx="1097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MPI_Send</a:t>
                      </a:r>
                      <a:r>
                        <a:rPr lang="en-US" dirty="0" smtClean="0"/>
                        <a:t>(data, 10, MPI_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22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 Collective comm.: Broadcast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64584162"/>
              </p:ext>
            </p:extLst>
          </p:nvPr>
        </p:nvGraphicFramePr>
        <p:xfrm>
          <a:off x="609599" y="1600200"/>
          <a:ext cx="5490411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41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#hello_bcast.py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("Hello from Rank 0", 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print "Rank %d received: %s"%(rank,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hello_bcast.py”</a:t>
                      </a:r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74957" y="12852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27357" y="14376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79757" y="15900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32157" y="174249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76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7" grpId="0" animBg="1"/>
      <p:bldP spid="2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 Collective comm.: Broadcast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06333505"/>
              </p:ext>
            </p:extLst>
          </p:nvPr>
        </p:nvGraphicFramePr>
        <p:xfrm>
          <a:off x="609599" y="1600200"/>
          <a:ext cx="5490411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41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#hello_bcast.py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("Hello from Rank 0", 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print "Rank %d received: %s"%(rank,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hello_bcast.py”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48951" y="136093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851349" y="271944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1349" y="405822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51349" y="5277463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48951" y="1772301"/>
            <a:ext cx="2177717" cy="20856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7851349" y="3330068"/>
            <a:ext cx="2175320" cy="32501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7851349" y="4700912"/>
            <a:ext cx="2175320" cy="30508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7848951" y="5894237"/>
            <a:ext cx="2177718" cy="33099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oup 39"/>
          <p:cNvGrpSpPr/>
          <p:nvPr/>
        </p:nvGrpSpPr>
        <p:grpSpPr>
          <a:xfrm>
            <a:off x="5777646" y="2052572"/>
            <a:ext cx="1412566" cy="4101797"/>
            <a:chOff x="6246911" y="2271446"/>
            <a:chExt cx="1412566" cy="2445007"/>
          </a:xfrm>
        </p:grpSpPr>
        <p:sp>
          <p:nvSpPr>
            <p:cNvPr id="41" name="Down Arrow 40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46911" y="4527895"/>
              <a:ext cx="1412566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11461" y="2052572"/>
            <a:ext cx="1412566" cy="2677923"/>
            <a:chOff x="6111461" y="2271446"/>
            <a:chExt cx="1412566" cy="2459049"/>
          </a:xfrm>
        </p:grpSpPr>
        <p:sp>
          <p:nvSpPr>
            <p:cNvPr id="44" name="Down Arrow 43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11461" y="4453496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95952" y="2047555"/>
            <a:ext cx="1412566" cy="1348035"/>
            <a:chOff x="6486327" y="2028305"/>
            <a:chExt cx="1412566" cy="1348035"/>
          </a:xfrm>
        </p:grpSpPr>
        <p:sp>
          <p:nvSpPr>
            <p:cNvPr id="47" name="Down Arrow 46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86327" y="3097460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81396" y="1790962"/>
            <a:ext cx="237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(“Hello from Rank 0”,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0208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0208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0208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0208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53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7" grpId="0" animBg="1"/>
      <p:bldP spid="28" grpId="0" animBg="1"/>
      <p:bldP spid="32" grpId="0" animBg="1"/>
      <p:bldP spid="33" grpId="0" animBg="1"/>
      <p:bldP spid="34" grpId="0" animBg="1"/>
      <p:bldP spid="35" grpId="0" animBg="1"/>
      <p:bldP spid="49" grpId="0"/>
      <p:bldP spid="50" grpId="0"/>
      <p:bldP spid="51" grpId="0"/>
      <p:bldP spid="52" grpId="0"/>
      <p:bldP spid="55" grpId="0"/>
      <p:bldP spid="56" grpId="0"/>
      <p:bldP spid="57" grpId="0"/>
      <p:bldP spid="5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 Collective comm.: Broadcast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7382672"/>
              </p:ext>
            </p:extLst>
          </p:nvPr>
        </p:nvGraphicFramePr>
        <p:xfrm>
          <a:off x="609599" y="1600200"/>
          <a:ext cx="5490411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0411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#hello_bcast.py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 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("Hello from Rank 0", 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comm.bcast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(root=0)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print "Rank %d received: %s"%(rank,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msg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hello_bcast.py”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2 received: Hello from Rank 0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1 received: Hello from Rank 0</a:t>
                      </a:r>
                      <a:endParaRPr lang="en-GB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3 received: Hello from Rank 0</a:t>
                      </a:r>
                    </a:p>
                    <a:p>
                      <a:endParaRPr lang="en-GB" sz="18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48951" y="1360932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851349" y="271944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1349" y="4058226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51349" y="5277463"/>
            <a:ext cx="2177718" cy="94777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 from Rank 0", 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(root=0)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%d received: %s"%(rank, </a:t>
            </a:r>
            <a:r>
              <a:rPr lang="en-NZ" sz="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NZ" sz="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848951" y="1772301"/>
            <a:ext cx="2177717" cy="20856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7851349" y="3330068"/>
            <a:ext cx="2175320" cy="32501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7851349" y="4700912"/>
            <a:ext cx="2175320" cy="30508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7848951" y="5894237"/>
            <a:ext cx="2177718" cy="33099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oup 39"/>
          <p:cNvGrpSpPr/>
          <p:nvPr/>
        </p:nvGrpSpPr>
        <p:grpSpPr>
          <a:xfrm>
            <a:off x="5777646" y="2052572"/>
            <a:ext cx="1412566" cy="4101797"/>
            <a:chOff x="6246911" y="2271446"/>
            <a:chExt cx="1412566" cy="2445007"/>
          </a:xfrm>
        </p:grpSpPr>
        <p:sp>
          <p:nvSpPr>
            <p:cNvPr id="41" name="Down Arrow 40"/>
            <p:cNvSpPr/>
            <p:nvPr/>
          </p:nvSpPr>
          <p:spPr>
            <a:xfrm>
              <a:off x="6839305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46911" y="4527895"/>
              <a:ext cx="1412566" cy="188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11461" y="2052572"/>
            <a:ext cx="1412566" cy="2677923"/>
            <a:chOff x="6111461" y="2271446"/>
            <a:chExt cx="1412566" cy="2459049"/>
          </a:xfrm>
        </p:grpSpPr>
        <p:sp>
          <p:nvSpPr>
            <p:cNvPr id="44" name="Down Arrow 43"/>
            <p:cNvSpPr/>
            <p:nvPr/>
          </p:nvSpPr>
          <p:spPr>
            <a:xfrm>
              <a:off x="6739549" y="2271446"/>
              <a:ext cx="163830" cy="24294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11461" y="4453496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95952" y="2047555"/>
            <a:ext cx="1412566" cy="1348035"/>
            <a:chOff x="6486327" y="2028305"/>
            <a:chExt cx="1412566" cy="1348035"/>
          </a:xfrm>
        </p:grpSpPr>
        <p:sp>
          <p:nvSpPr>
            <p:cNvPr id="47" name="Down Arrow 46"/>
            <p:cNvSpPr/>
            <p:nvPr/>
          </p:nvSpPr>
          <p:spPr>
            <a:xfrm>
              <a:off x="7057505" y="2028305"/>
              <a:ext cx="163830" cy="13480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86327" y="3097460"/>
              <a:ext cx="1412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Hello from Rank 0</a:t>
              </a:r>
              <a:endParaRPr lang="en-GB" sz="1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050406" y="6085098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64778" y="4746857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6175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81396" y="1790962"/>
            <a:ext cx="23749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bcast</a:t>
            </a:r>
            <a:r>
              <a:rPr lang="en-US" sz="1100" dirty="0" smtClean="0">
                <a:solidFill>
                  <a:srgbClr val="527086"/>
                </a:solidFill>
              </a:rPr>
              <a:t>(“Hello from Rank 0”,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02086" y="1363181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02086" y="264931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02086" y="4004763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02085" y="5350575"/>
            <a:ext cx="95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5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17976126"/>
              </p:ext>
            </p:extLst>
          </p:nvPr>
        </p:nvGraphicFramePr>
        <p:xfrm>
          <a:off x="262762" y="1600200"/>
          <a:ext cx="5829747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sum_p2p.py”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97630" y="1298770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961291" y="1417638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24952" y="1566985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88613" y="1762398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27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animBg="1"/>
      <p:bldP spid="49" grpId="0" animBg="1"/>
      <p:bldP spid="5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214889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3998610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649315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538966"/>
            <a:ext cx="206200" cy="3525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327763"/>
            <a:ext cx="205322" cy="2404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9766248"/>
              </p:ext>
            </p:extLst>
          </p:nvPr>
        </p:nvGraphicFramePr>
        <p:xfrm>
          <a:off x="262762" y="1600200"/>
          <a:ext cx="5829747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sum_p2p.py”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235156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145480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56834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7488" y="1816767"/>
            <a:ext cx="1925054" cy="37016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87455" y="3254405"/>
            <a:ext cx="1948771" cy="32623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5957717" y="6058136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send(40,dest=0)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49818" y="4709799"/>
            <a:ext cx="1365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send(30,dest=0)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2111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send(20,dest=0)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49465" y="1836104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7515" y="2079250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15838" y="231247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975597" y="4609614"/>
            <a:ext cx="1948771" cy="330263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985165" y="5820938"/>
            <a:ext cx="1948771" cy="34791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10001948" y="916009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s</a:t>
            </a:r>
            <a:r>
              <a:rPr lang="en-US" sz="1400" b="1" dirty="0" smtClean="0">
                <a:solidFill>
                  <a:schemeClr val="tx2"/>
                </a:solidFill>
              </a:rPr>
              <a:t>um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388645" y="911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=10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4510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+20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07365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+30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02207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+40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65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9" grpId="0" animBg="1"/>
      <p:bldP spid="48" grpId="0" animBg="1"/>
      <p:bldP spid="45" grpId="0" animBg="1"/>
      <p:bldP spid="40" grpId="0" animBg="1"/>
      <p:bldP spid="4" grpId="0" animBg="1"/>
      <p:bldP spid="6" grpId="0" animBg="1"/>
      <p:bldP spid="26" grpId="0"/>
      <p:bldP spid="27" grpId="0"/>
      <p:bldP spid="28" grpId="0"/>
      <p:bldP spid="29" grpId="0"/>
      <p:bldP spid="3" grpId="0" animBg="1"/>
      <p:bldP spid="30" grpId="0" animBg="1"/>
      <p:bldP spid="33" grpId="0"/>
      <p:bldP spid="34" grpId="0"/>
      <p:bldP spid="35" grpId="0"/>
      <p:bldP spid="36" grpId="0"/>
      <p:bldP spid="37" grpId="0"/>
      <p:bldP spid="38" grpId="0"/>
      <p:bldP spid="52" grpId="0" animBg="1"/>
      <p:bldP spid="53" grpId="0" animBg="1"/>
      <p:bldP spid="57" grpId="0"/>
      <p:bldP spid="58" grpId="0"/>
      <p:bldP spid="59" grpId="0"/>
      <p:bldP spid="60" grpId="0"/>
      <p:bldP spid="6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214889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3998610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649315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538966"/>
            <a:ext cx="206200" cy="3525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327763"/>
            <a:ext cx="205322" cy="2404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Point-to-point comm.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48951099"/>
              </p:ext>
            </p:extLst>
          </p:nvPr>
        </p:nvGraphicFramePr>
        <p:xfrm>
          <a:off x="262762" y="1600200"/>
          <a:ext cx="5829747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sum_p2p.py”</a:t>
                      </a: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 has value 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2 has value 30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1 has value 20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3 has value 40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0 worked out the total 100</a:t>
                      </a:r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235156"/>
            <a:ext cx="1972487" cy="1169551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#sum_p2p.py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 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sum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range(1,size):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(source=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>
              <a:defRPr/>
            </a:pP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comm.send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145480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56834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57717" y="6058136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send(40,dest=0)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49818" y="4709799"/>
            <a:ext cx="1365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send(30,dest=0)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21113" y="336146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send(20,dest=0)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49465" y="1836104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(source=1)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7515" y="2079250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(source=2)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15838" y="2312472"/>
            <a:ext cx="1388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527086"/>
                </a:solidFill>
              </a:rPr>
              <a:t>recv</a:t>
            </a:r>
            <a:r>
              <a:rPr lang="en-US" sz="1100" dirty="0" smtClean="0">
                <a:solidFill>
                  <a:srgbClr val="527086"/>
                </a:solidFill>
              </a:rPr>
              <a:t>(source=3)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01948" y="916009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sum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388645" y="911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=10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4510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+20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073658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+30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02207" y="906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+40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967488" y="1816767"/>
            <a:ext cx="1925054" cy="37016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7987455" y="3254405"/>
            <a:ext cx="1948771" cy="32623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7975597" y="4609614"/>
            <a:ext cx="1948771" cy="330263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7985165" y="5820938"/>
            <a:ext cx="1948771" cy="347918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7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: Is Python slow?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2"/>
                <a:ext cx="6003073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4.0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Approximation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2"/>
                <a:ext cx="6003073" cy="4525963"/>
              </a:xfrm>
              <a:blipFill rotWithShape="0">
                <a:blip r:embed="rId2"/>
                <a:stretch>
                  <a:fillRect l="-2335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72" y="1753065"/>
            <a:ext cx="4452937" cy="333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4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Collective Comm.: Reduce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88217621"/>
              </p:ext>
            </p:extLst>
          </p:nvPr>
        </p:nvGraphicFramePr>
        <p:xfrm>
          <a:off x="262762" y="1600200"/>
          <a:ext cx="5829747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sum_reduce.py”</a:t>
                      </a: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29651" y="1320834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825935" y="1417638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31405" y="1523872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36875" y="1630106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86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8" grpId="0" animBg="1"/>
      <p:bldP spid="49" grpId="0" animBg="1"/>
      <p:bldP spid="5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359264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4142985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793690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007817"/>
            <a:ext cx="207452" cy="4056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007816"/>
            <a:ext cx="197950" cy="2724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Collective Comm.: Reduce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87379548"/>
              </p:ext>
            </p:extLst>
          </p:nvPr>
        </p:nvGraphicFramePr>
        <p:xfrm>
          <a:off x="262762" y="1600200"/>
          <a:ext cx="5829747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sum_reduce.py”</a:t>
                      </a: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NZ" sz="160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418031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23210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62609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7488" y="1991938"/>
            <a:ext cx="1925054" cy="19875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75597" y="3397827"/>
            <a:ext cx="1948771" cy="203357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7955629" y="4744860"/>
            <a:ext cx="1978307" cy="178994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955629" y="5960775"/>
            <a:ext cx="1968739" cy="183319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6019663" y="1750943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reduce(10,MPI.SUM,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9" name="U-Turn Arrow 8"/>
          <p:cNvSpPr/>
          <p:nvPr/>
        </p:nvSpPr>
        <p:spPr>
          <a:xfrm flipH="1">
            <a:off x="6576432" y="1173355"/>
            <a:ext cx="444103" cy="560072"/>
          </a:xfrm>
          <a:prstGeom prst="uturnArrow">
            <a:avLst>
              <a:gd name="adj1" fmla="val 30817"/>
              <a:gd name="adj2" fmla="val 25000"/>
              <a:gd name="adj3" fmla="val 39325"/>
              <a:gd name="adj4" fmla="val 43749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50073" y="99300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s</a:t>
            </a:r>
            <a:r>
              <a:rPr lang="en-US" sz="1400" dirty="0" smtClean="0">
                <a:solidFill>
                  <a:schemeClr val="tx2"/>
                </a:solidFill>
              </a:rPr>
              <a:t>um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436770" y="988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=10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9323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+20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12178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+30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50332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+40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19663" y="5929241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reduce(40,MPI.SUM,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19663" y="4604956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reduce(30,MPI.SUM,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19662" y="3234495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reduce(20,MPI.SUM,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86335" y="1750417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sum=</a:t>
            </a: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05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9" grpId="0" animBg="1"/>
      <p:bldP spid="48" grpId="0" animBg="1"/>
      <p:bldP spid="45" grpId="0" animBg="1"/>
      <p:bldP spid="40" grpId="0" animBg="1"/>
      <p:bldP spid="4" grpId="0" animBg="1"/>
      <p:bldP spid="6" grpId="0" animBg="1"/>
      <p:bldP spid="26" grpId="0"/>
      <p:bldP spid="27" grpId="0"/>
      <p:bldP spid="28" grpId="0"/>
      <p:bldP spid="29" grpId="0"/>
      <p:bldP spid="3" grpId="0" animBg="1"/>
      <p:bldP spid="30" grpId="0" animBg="1"/>
      <p:bldP spid="52" grpId="0" animBg="1"/>
      <p:bldP spid="53" grpId="0" animBg="1"/>
      <p:bldP spid="54" grpId="0"/>
      <p:bldP spid="9" grpId="0" animBg="1"/>
      <p:bldP spid="57" grpId="0"/>
      <p:bldP spid="58" grpId="0"/>
      <p:bldP spid="59" grpId="0"/>
      <p:bldP spid="60" grpId="0"/>
      <p:bldP spid="61" grpId="0"/>
      <p:bldP spid="46" grpId="0"/>
      <p:bldP spid="47" grpId="0"/>
      <p:bldP spid="55" grpId="0"/>
      <p:bldP spid="5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963740" y="5359264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63740" y="4142985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63740" y="2793690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</a:t>
            </a:r>
            <a:r>
              <a:rPr lang="en-NZ" sz="5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Down Arrow 44"/>
          <p:cNvSpPr/>
          <p:nvPr/>
        </p:nvSpPr>
        <p:spPr>
          <a:xfrm flipV="1">
            <a:off x="6432758" y="2007817"/>
            <a:ext cx="207452" cy="4056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flipV="1">
            <a:off x="6910162" y="2007816"/>
            <a:ext cx="197950" cy="2724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own Arrow 3"/>
          <p:cNvSpPr/>
          <p:nvPr/>
        </p:nvSpPr>
        <p:spPr>
          <a:xfrm flipV="1">
            <a:off x="7378063" y="2032758"/>
            <a:ext cx="197387" cy="1357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4. Collective Comm.: Reduce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48549231"/>
              </p:ext>
            </p:extLst>
          </p:nvPr>
        </p:nvGraphicFramePr>
        <p:xfrm>
          <a:off x="262762" y="1600200"/>
          <a:ext cx="5829747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747"/>
              </a:tblGrid>
              <a:tr h="370840">
                <a:tc>
                  <a:txBody>
                    <a:bodyPr/>
                    <a:lstStyle/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6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6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6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6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6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6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$interactive –A uoa00243 –c 4</a:t>
                      </a:r>
                      <a:r>
                        <a:rPr lang="en-US" sz="1600" b="0" baseline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–e “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python sum_reduce.py”</a:t>
                      </a:r>
                    </a:p>
                    <a:p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</a:t>
                      </a: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 has value 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2 has value 30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1 has value 20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3 has value 40</a:t>
                      </a:r>
                    </a:p>
                    <a:p>
                      <a:r>
                        <a:rPr lang="en-NZ" sz="16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0 worked out the total 100</a:t>
                      </a:r>
                      <a:endParaRPr lang="en-US" sz="1600" dirty="0" smtClean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GB" sz="16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740" y="1418031"/>
            <a:ext cx="1972487" cy="784830"/>
          </a:xfrm>
          <a:prstGeom prst="rect">
            <a:avLst/>
          </a:prstGeom>
          <a:solidFill>
            <a:schemeClr val="bg2"/>
          </a:solidFill>
          <a:ln>
            <a:solidFill>
              <a:srgbClr val="527086"/>
            </a:solidFill>
          </a:ln>
        </p:spPr>
        <p:txBody>
          <a:bodyPr wrap="square" rtlCol="0">
            <a:spAutoFit/>
          </a:bodyPr>
          <a:lstStyle/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(rank+1)*10 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"Rank %d has value %d" %(rank, </a:t>
            </a:r>
            <a:r>
              <a:rPr lang="en-NZ" sz="5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5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NZ" sz="5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op=MPI.SUM, root=0)</a:t>
            </a:r>
            <a:endParaRPr lang="en-GB" sz="5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rank==0: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5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"Rank 0 worked out the total %d" %sum</a:t>
            </a:r>
            <a:endParaRPr lang="en-GB" sz="5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356389" y="1362989"/>
            <a:ext cx="935183" cy="4838180"/>
            <a:chOff x="10356389" y="1362989"/>
            <a:chExt cx="935183" cy="4838180"/>
          </a:xfrm>
        </p:grpSpPr>
        <p:sp>
          <p:nvSpPr>
            <p:cNvPr id="11" name="Rounded Rectangle 10"/>
            <p:cNvSpPr/>
            <p:nvPr/>
          </p:nvSpPr>
          <p:spPr>
            <a:xfrm>
              <a:off x="10356389" y="1789156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356389" y="3116567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356389" y="44577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356389" y="5681623"/>
              <a:ext cx="935183" cy="519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cpu</a:t>
              </a:r>
              <a:endParaRPr lang="en-GB" dirty="0"/>
            </a:p>
          </p:txBody>
        </p:sp>
        <p:cxnSp>
          <p:nvCxnSpPr>
            <p:cNvPr id="15" name="Straight Arrow Connector 14"/>
            <p:cNvCxnSpPr>
              <a:stCxn id="11" idx="0"/>
              <a:endCxn id="19" idx="2"/>
            </p:cNvCxnSpPr>
            <p:nvPr/>
          </p:nvCxnSpPr>
          <p:spPr>
            <a:xfrm flipV="1">
              <a:off x="10823977" y="1653930"/>
              <a:ext cx="0" cy="13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0"/>
              <a:endCxn id="20" idx="2"/>
            </p:cNvCxnSpPr>
            <p:nvPr/>
          </p:nvCxnSpPr>
          <p:spPr>
            <a:xfrm flipV="1">
              <a:off x="10823977" y="3010390"/>
              <a:ext cx="0" cy="106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3" idx="0"/>
              <a:endCxn id="21" idx="2"/>
            </p:cNvCxnSpPr>
            <p:nvPr/>
          </p:nvCxnSpPr>
          <p:spPr>
            <a:xfrm flipV="1">
              <a:off x="10823977" y="4333125"/>
              <a:ext cx="0" cy="12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22" idx="2"/>
            </p:cNvCxnSpPr>
            <p:nvPr/>
          </p:nvCxnSpPr>
          <p:spPr>
            <a:xfrm flipV="1">
              <a:off x="10823977" y="5559888"/>
              <a:ext cx="0" cy="121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496670" y="1362989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96670" y="2719446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6670" y="4042183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496670" y="5268944"/>
              <a:ext cx="654630" cy="29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mem</a:t>
              </a:r>
              <a:endParaRPr lang="en-GB" sz="16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606874" y="123210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rank=0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=10</a:t>
            </a:r>
            <a:endParaRPr lang="en-GB" sz="1400" dirty="0">
              <a:solidFill>
                <a:srgbClr val="52708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06874" y="2626098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rank=1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=20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03531" y="3971135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rank=2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=30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03530" y="5179607"/>
            <a:ext cx="950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527086"/>
                </a:solidFill>
              </a:rPr>
              <a:t>rank=3</a:t>
            </a:r>
          </a:p>
          <a:p>
            <a:r>
              <a:rPr lang="en-US" sz="1400" dirty="0" smtClean="0">
                <a:solidFill>
                  <a:srgbClr val="527086"/>
                </a:solidFill>
              </a:rPr>
              <a:t>size=4</a:t>
            </a:r>
          </a:p>
          <a:p>
            <a:r>
              <a:rPr lang="en-US" sz="1400" dirty="0" err="1" smtClean="0">
                <a:solidFill>
                  <a:srgbClr val="527086"/>
                </a:solidFill>
              </a:rPr>
              <a:t>val</a:t>
            </a:r>
            <a:r>
              <a:rPr lang="en-US" sz="1400" dirty="0" smtClean="0">
                <a:solidFill>
                  <a:srgbClr val="527086"/>
                </a:solidFill>
              </a:rPr>
              <a:t>=40</a:t>
            </a:r>
            <a:endParaRPr lang="en-GB" sz="1400" dirty="0" smtClean="0">
              <a:solidFill>
                <a:srgbClr val="52708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67488" y="1991938"/>
            <a:ext cx="1925054" cy="19875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7975597" y="3397827"/>
            <a:ext cx="1948771" cy="203357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7955629" y="4744860"/>
            <a:ext cx="1978307" cy="178994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7955629" y="5960775"/>
            <a:ext cx="1968739" cy="183319"/>
          </a:xfrm>
          <a:prstGeom prst="rect">
            <a:avLst/>
          </a:prstGeom>
          <a:pattFill prst="pct80">
            <a:fgClr>
              <a:schemeClr val="bg2"/>
            </a:fgClr>
            <a:bgClr>
              <a:schemeClr val="bg1"/>
            </a:bgClr>
          </a:patt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6019663" y="1750943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reduce(10,MPI.SUM,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9" name="U-Turn Arrow 8"/>
          <p:cNvSpPr/>
          <p:nvPr/>
        </p:nvSpPr>
        <p:spPr>
          <a:xfrm flipH="1">
            <a:off x="6576432" y="1173355"/>
            <a:ext cx="444103" cy="560072"/>
          </a:xfrm>
          <a:prstGeom prst="uturnArrow">
            <a:avLst>
              <a:gd name="adj1" fmla="val 30817"/>
              <a:gd name="adj2" fmla="val 25000"/>
              <a:gd name="adj3" fmla="val 39325"/>
              <a:gd name="adj4" fmla="val 43749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50073" y="99300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s</a:t>
            </a:r>
            <a:r>
              <a:rPr lang="en-US" sz="1400" dirty="0" smtClean="0">
                <a:solidFill>
                  <a:schemeClr val="tx2"/>
                </a:solidFill>
              </a:rPr>
              <a:t>um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436770" y="9885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=10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9323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+20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121783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+30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450332" y="983442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+40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19663" y="5929241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reduce(40,MPI.SUM,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19663" y="4604956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reduce(30,MPI.SUM,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19662" y="3234495"/>
            <a:ext cx="2001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527086"/>
                </a:solidFill>
              </a:rPr>
              <a:t>reduce(20,MPI.SUM, root=0)</a:t>
            </a:r>
            <a:endParaRPr lang="en-GB" sz="1100" dirty="0" smtClean="0">
              <a:solidFill>
                <a:srgbClr val="52708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86335" y="1750417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sum=</a:t>
            </a: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27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4. P2P </a:t>
            </a:r>
            <a:r>
              <a:rPr lang="en-US" dirty="0" err="1" smtClean="0"/>
              <a:t>vs</a:t>
            </a:r>
            <a:r>
              <a:rPr lang="en-US" dirty="0" smtClean="0"/>
              <a:t> Collective - Reduce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10972800" cy="2230653"/>
          </a:xfrm>
        </p:spPr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609600" y="3830638"/>
          <a:ext cx="109728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#sum_p2p.py</a:t>
                      </a: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 ==0: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sum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for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 range(1,size):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sum +=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comm.recv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(source=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comm.send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dest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=0</a:t>
                      </a:r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#sum_reduce.py</a:t>
                      </a: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mpi4py import MPI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MPI.COMM_WORLD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rank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size =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(rank+1)*10 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%d has value %d" %(rank, </a:t>
                      </a:r>
                      <a:r>
                        <a:rPr lang="en-NZ" sz="12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sum = 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200" b="1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NZ" sz="1200" b="1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op=MPI.SUM, root=0)</a:t>
                      </a:r>
                      <a:endParaRPr lang="en-GB" sz="1200" b="1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rank==0: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NZ" sz="1200" b="0" kern="1200" baseline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2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 "Rank 0 worked out the total %d" %sum</a:t>
                      </a:r>
                      <a:endParaRPr lang="en-GB" sz="1200" b="0" kern="1200" dirty="0" smtClean="0"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GB" sz="12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stCxn id="15" idx="0"/>
            <a:endCxn id="13" idx="3"/>
          </p:cNvCxnSpPr>
          <p:nvPr/>
        </p:nvCxnSpPr>
        <p:spPr>
          <a:xfrm flipV="1">
            <a:off x="2629079" y="2186129"/>
            <a:ext cx="430462" cy="89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  <a:endCxn id="13" idx="4"/>
          </p:cNvCxnSpPr>
          <p:nvPr/>
        </p:nvCxnSpPr>
        <p:spPr>
          <a:xfrm flipH="1" flipV="1">
            <a:off x="3272232" y="2268355"/>
            <a:ext cx="100220" cy="79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13" idx="5"/>
          </p:cNvCxnSpPr>
          <p:nvPr/>
        </p:nvCxnSpPr>
        <p:spPr>
          <a:xfrm flipH="1" flipV="1">
            <a:off x="3484922" y="2186129"/>
            <a:ext cx="630904" cy="87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44462" y="277777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send(20,0)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90904" y="277777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send(30,0)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28753" y="277777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send(40,0)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1451" y="1464444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Sum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13706" y="2364650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recv</a:t>
            </a:r>
            <a:r>
              <a:rPr lang="en-US" sz="1200" dirty="0" smtClean="0">
                <a:solidFill>
                  <a:schemeClr val="tx2"/>
                </a:solidFill>
              </a:rPr>
              <a:t>(1)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7" y="2369867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recv</a:t>
            </a:r>
            <a:r>
              <a:rPr lang="en-US" sz="1200" dirty="0" smtClean="0">
                <a:solidFill>
                  <a:schemeClr val="tx2"/>
                </a:solidFill>
              </a:rPr>
              <a:t>(2)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49523" y="2372449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recv</a:t>
            </a:r>
            <a:r>
              <a:rPr lang="en-US" sz="1200" dirty="0" smtClean="0">
                <a:solidFill>
                  <a:schemeClr val="tx2"/>
                </a:solidFill>
              </a:rPr>
              <a:t>(3)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58148" y="1459945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=10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14611" y="1454877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+20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45792" y="1456139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+30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52515" y="146639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+40</a:t>
            </a:r>
            <a:endParaRPr lang="en-GB" sz="1400" dirty="0">
              <a:solidFill>
                <a:schemeClr val="tx2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971442" y="1706881"/>
            <a:ext cx="601579" cy="561474"/>
            <a:chOff x="2971442" y="1706881"/>
            <a:chExt cx="601579" cy="561474"/>
          </a:xfrm>
        </p:grpSpPr>
        <p:sp>
          <p:nvSpPr>
            <p:cNvPr id="13" name="Oval 12"/>
            <p:cNvSpPr/>
            <p:nvPr/>
          </p:nvSpPr>
          <p:spPr>
            <a:xfrm>
              <a:off x="2971442" y="1706881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74048" y="1878231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328289" y="3062730"/>
            <a:ext cx="2088326" cy="581965"/>
            <a:chOff x="2548199" y="3086502"/>
            <a:chExt cx="2088326" cy="581965"/>
          </a:xfrm>
        </p:grpSpPr>
        <p:sp>
          <p:nvSpPr>
            <p:cNvPr id="15" name="Oval 14"/>
            <p:cNvSpPr/>
            <p:nvPr/>
          </p:nvSpPr>
          <p:spPr>
            <a:xfrm>
              <a:off x="2548199" y="3101066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20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291572" y="308650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30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034946" y="308650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40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67419" y="3406857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1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31754" y="3400394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2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32955" y="3396367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3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115303" y="1692317"/>
            <a:ext cx="2831700" cy="1955659"/>
            <a:chOff x="5493446" y="2894122"/>
            <a:chExt cx="2831700" cy="1955659"/>
          </a:xfrm>
        </p:grpSpPr>
        <p:sp>
          <p:nvSpPr>
            <p:cNvPr id="41" name="Oval 40"/>
            <p:cNvSpPr/>
            <p:nvPr/>
          </p:nvSpPr>
          <p:spPr>
            <a:xfrm>
              <a:off x="6660063" y="289412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5493446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10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6236820" y="4288307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20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6980193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30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7723567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40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46" name="Straight Arrow Connector 45"/>
          <p:cNvCxnSpPr>
            <a:stCxn id="42" idx="0"/>
            <a:endCxn id="41" idx="3"/>
          </p:cNvCxnSpPr>
          <p:nvPr/>
        </p:nvCxnSpPr>
        <p:spPr>
          <a:xfrm flipV="1">
            <a:off x="7416093" y="2171565"/>
            <a:ext cx="953926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0"/>
            <a:endCxn id="41" idx="4"/>
          </p:cNvCxnSpPr>
          <p:nvPr/>
        </p:nvCxnSpPr>
        <p:spPr>
          <a:xfrm flipV="1">
            <a:off x="8159467" y="2253791"/>
            <a:ext cx="423243" cy="83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0"/>
          </p:cNvCxnSpPr>
          <p:nvPr/>
        </p:nvCxnSpPr>
        <p:spPr>
          <a:xfrm flipH="1" flipV="1">
            <a:off x="8600981" y="2253791"/>
            <a:ext cx="301859" cy="81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0"/>
            <a:endCxn id="41" idx="5"/>
          </p:cNvCxnSpPr>
          <p:nvPr/>
        </p:nvCxnSpPr>
        <p:spPr>
          <a:xfrm flipH="1" flipV="1">
            <a:off x="8795400" y="2171565"/>
            <a:ext cx="850814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609429" y="2425585"/>
            <a:ext cx="2031325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reduce(MPI.SUM)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077440" y="144615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Sum = 100</a:t>
            </a:r>
            <a:endParaRPr lang="en-GB" sz="1400" dirty="0">
              <a:solidFill>
                <a:schemeClr val="tx2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175574" y="1824058"/>
            <a:ext cx="2771429" cy="1820019"/>
            <a:chOff x="5577780" y="2344074"/>
            <a:chExt cx="2771429" cy="1820019"/>
          </a:xfrm>
        </p:grpSpPr>
        <p:sp>
          <p:nvSpPr>
            <p:cNvPr id="53" name="TextBox 52"/>
            <p:cNvSpPr txBox="1"/>
            <p:nvPr/>
          </p:nvSpPr>
          <p:spPr>
            <a:xfrm>
              <a:off x="6688345" y="2344074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577780" y="3896556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312683" y="390248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1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77018" y="3896020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2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778219" y="389199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3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11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50" grpId="0"/>
      <p:bldP spid="5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2. Parallel computation of Pi </a:t>
            </a:r>
            <a:endParaRPr lang="en-GB" dirty="0"/>
          </a:p>
        </p:txBody>
      </p:sp>
      <p:graphicFrame>
        <p:nvGraphicFramePr>
          <p:cNvPr id="6" name="Table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3769585"/>
              </p:ext>
            </p:extLst>
          </p:nvPr>
        </p:nvGraphicFramePr>
        <p:xfrm>
          <a:off x="1323276" y="1895549"/>
          <a:ext cx="4535640" cy="44812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35640"/>
              </a:tblGrid>
              <a:tr h="448125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):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1007943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i+0.5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Pi(1000000000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Z" sz="1400" b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en-NZ" sz="1400" b="0" i="0" u="none" strike="noStrike" kern="120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CED9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856767"/>
              </p:ext>
            </p:extLst>
          </p:nvPr>
        </p:nvGraphicFramePr>
        <p:xfrm>
          <a:off x="6309927" y="1923955"/>
          <a:ext cx="4524426" cy="43995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4399571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Pi(1000000000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20288065">
            <a:off x="5051050" y="2690643"/>
            <a:ext cx="1154973" cy="305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464097" y="5392531"/>
            <a:ext cx="845830" cy="249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2"/>
              </a:solidFill>
            </a:endParaRPr>
          </a:p>
        </p:txBody>
      </p:sp>
      <p:sp>
        <p:nvSpPr>
          <p:cNvPr id="10" name="16-Point Star 9"/>
          <p:cNvSpPr/>
          <p:nvPr/>
        </p:nvSpPr>
        <p:spPr>
          <a:xfrm>
            <a:off x="9228667" y="4532491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r>
              <a:rPr lang="en-US" dirty="0" smtClean="0"/>
              <a:t>.93 </a:t>
            </a:r>
            <a:r>
              <a:rPr lang="en-US" dirty="0" smtClean="0"/>
              <a:t>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68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576383"/>
              </p:ext>
            </p:extLst>
          </p:nvPr>
        </p:nvGraphicFramePr>
        <p:xfrm>
          <a:off x="6545429" y="1417079"/>
          <a:ext cx="4524426" cy="39319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Pi(1000000000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1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894" y="1935543"/>
            <a:ext cx="4267409" cy="3200400"/>
          </a:xfrm>
          <a:prstGeom prst="rect">
            <a:avLst/>
          </a:prstGeom>
          <a:noFill/>
          <a:ln>
            <a:noFill/>
          </a:ln>
          <a:effectLst/>
          <a:extLst/>
        </p:spPr>
      </p:pic>
      <p:grpSp>
        <p:nvGrpSpPr>
          <p:cNvPr id="4" name="Group 3"/>
          <p:cNvGrpSpPr/>
          <p:nvPr/>
        </p:nvGrpSpPr>
        <p:grpSpPr>
          <a:xfrm>
            <a:off x="1973766" y="5135945"/>
            <a:ext cx="2397512" cy="687180"/>
            <a:chOff x="1973766" y="5135945"/>
            <a:chExt cx="2397512" cy="687180"/>
          </a:xfrm>
        </p:grpSpPr>
        <p:sp>
          <p:nvSpPr>
            <p:cNvPr id="2" name="TextBox 1"/>
            <p:cNvSpPr txBox="1"/>
            <p:nvPr/>
          </p:nvSpPr>
          <p:spPr>
            <a:xfrm>
              <a:off x="2671974" y="5484571"/>
              <a:ext cx="11881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3" name="Right Brace 2"/>
            <p:cNvSpPr/>
            <p:nvPr/>
          </p:nvSpPr>
          <p:spPr>
            <a:xfrm rot="5400000">
              <a:off x="2998209" y="4111502"/>
              <a:ext cx="348626" cy="2397512"/>
            </a:xfrm>
            <a:prstGeom prst="rightBrace">
              <a:avLst>
                <a:gd name="adj1" fmla="val 8333"/>
                <a:gd name="adj2" fmla="val 47497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0024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pic>
        <p:nvPicPr>
          <p:cNvPr id="1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894" y="1935543"/>
            <a:ext cx="4267409" cy="3200400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8" name="Rectangle 7"/>
          <p:cNvSpPr/>
          <p:nvPr/>
        </p:nvSpPr>
        <p:spPr>
          <a:xfrm>
            <a:off x="3759356" y="2029446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959794" y="2025198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558698" y="2029444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161211" y="2029445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86894" y="5931645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9623" y="5523043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3668" y="572161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2*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4869" y="552872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3*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55111" y="5184793"/>
            <a:ext cx="1" cy="3382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59820" y="5156345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64333" y="5147022"/>
            <a:ext cx="3313" cy="3817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26065" y="5721612"/>
            <a:ext cx="845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55909" y="5172693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0399" y="520253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0</a:t>
            </a:r>
            <a:endParaRPr lang="en-GB" sz="1050" dirty="0">
              <a:solidFill>
                <a:schemeClr val="tx2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339225"/>
              </p:ext>
            </p:extLst>
          </p:nvPr>
        </p:nvGraphicFramePr>
        <p:xfrm>
          <a:off x="6545429" y="1417638"/>
          <a:ext cx="4524426" cy="39319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sum=loop(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sum /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Pi(1000000000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2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21" grpId="0"/>
      <p:bldP spid="2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396740"/>
              </p:ext>
            </p:extLst>
          </p:nvPr>
        </p:nvGraphicFramePr>
        <p:xfrm>
          <a:off x="6546040" y="1409632"/>
          <a:ext cx="4511427" cy="222504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11427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2" name="Canvas 348"/>
          <p:cNvGrpSpPr/>
          <p:nvPr/>
        </p:nvGrpSpPr>
        <p:grpSpPr>
          <a:xfrm>
            <a:off x="1183894" y="1935543"/>
            <a:ext cx="4267409" cy="3556662"/>
            <a:chOff x="0" y="0"/>
            <a:chExt cx="4267409" cy="3556662"/>
          </a:xfrm>
        </p:grpSpPr>
        <p:pic>
          <p:nvPicPr>
            <p:cNvPr id="15" name="Content Placeholder 4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0"/>
              <a:ext cx="4267409" cy="32004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  <p:sp>
          <p:nvSpPr>
            <p:cNvPr id="20" name="Text Box 360"/>
            <p:cNvSpPr txBox="1"/>
            <p:nvPr/>
          </p:nvSpPr>
          <p:spPr>
            <a:xfrm>
              <a:off x="799718" y="3317267"/>
              <a:ext cx="571500" cy="23939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100" dirty="0"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rPr>
                <a:t>Rank 0                      </a:t>
              </a:r>
            </a:p>
          </p:txBody>
        </p:sp>
        <p:sp>
          <p:nvSpPr>
            <p:cNvPr id="21" name="Text Box 360"/>
            <p:cNvSpPr txBox="1"/>
            <p:nvPr/>
          </p:nvSpPr>
          <p:spPr>
            <a:xfrm>
              <a:off x="1387822" y="3316293"/>
              <a:ext cx="571500" cy="23876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1100">
                  <a:effectLst/>
                  <a:ea typeface="Malgun Gothic" panose="020B0503020000020004" pitchFamily="34" charset="-127"/>
                </a:rPr>
                <a:t>Rank 1                      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22" name="Text Box 360"/>
            <p:cNvSpPr txBox="1"/>
            <p:nvPr/>
          </p:nvSpPr>
          <p:spPr>
            <a:xfrm>
              <a:off x="1976991" y="3316069"/>
              <a:ext cx="571500" cy="23812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GB" sz="1100">
                  <a:effectLst/>
                  <a:ea typeface="Malgun Gothic" panose="020B0503020000020004" pitchFamily="34" charset="-127"/>
                </a:rPr>
                <a:t>Rank 2                      </a:t>
              </a:r>
              <a:endParaRPr lang="en-GB" sz="120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  <p:sp>
          <p:nvSpPr>
            <p:cNvPr id="23" name="Text Box 360"/>
            <p:cNvSpPr txBox="1"/>
            <p:nvPr/>
          </p:nvSpPr>
          <p:spPr>
            <a:xfrm>
              <a:off x="2574242" y="3313549"/>
              <a:ext cx="571500" cy="23749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r>
                <a:rPr lang="en-GB" sz="1100" dirty="0">
                  <a:effectLst/>
                  <a:ea typeface="Malgun Gothic" panose="020B0503020000020004" pitchFamily="34" charset="-127"/>
                </a:rPr>
                <a:t>Rank 3                      </a:t>
              </a:r>
              <a:endParaRPr lang="en-GB" sz="12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3759356" y="2029446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1959794" y="2025198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558698" y="2029444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3161211" y="2029445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4672846" y="4500192"/>
            <a:ext cx="7086093" cy="2092881"/>
            <a:chOff x="4275804" y="4500192"/>
            <a:chExt cx="7086093" cy="2092881"/>
          </a:xfrm>
        </p:grpSpPr>
        <p:sp>
          <p:nvSpPr>
            <p:cNvPr id="3" name="TextBox 2"/>
            <p:cNvSpPr txBox="1"/>
            <p:nvPr/>
          </p:nvSpPr>
          <p:spPr>
            <a:xfrm>
              <a:off x="5994722" y="4500192"/>
              <a:ext cx="5367175" cy="209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</a:rPr>
                <a:t>rank 0: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0, 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600" dirty="0" smtClean="0">
                <a:solidFill>
                  <a:schemeClr val="tx2"/>
                </a:solidFill>
              </a:endParaRPr>
            </a:p>
            <a:p>
              <a:r>
                <a:rPr lang="en-US" sz="1600" dirty="0" smtClean="0">
                  <a:solidFill>
                    <a:schemeClr val="tx2"/>
                  </a:solidFill>
                </a:rPr>
                <a:t>rank 1: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/4, 2*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600" dirty="0" smtClean="0">
                <a:solidFill>
                  <a:schemeClr val="tx2"/>
                </a:solidFill>
              </a:endParaRPr>
            </a:p>
            <a:p>
              <a:r>
                <a:rPr lang="en-US" sz="1600" dirty="0" smtClean="0">
                  <a:solidFill>
                    <a:schemeClr val="tx2"/>
                  </a:solidFill>
                </a:rPr>
                <a:t>rank 2: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2*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/4, 3*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600" dirty="0" smtClean="0">
                <a:solidFill>
                  <a:schemeClr val="tx2"/>
                </a:solidFill>
              </a:endParaRPr>
            </a:p>
            <a:p>
              <a:r>
                <a:rPr lang="en-US" sz="1600" dirty="0" smtClean="0">
                  <a:solidFill>
                    <a:schemeClr val="tx2"/>
                  </a:solidFill>
                </a:rPr>
                <a:t>rank 3: loop(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, 3*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/4, </a:t>
              </a:r>
              <a:r>
                <a:rPr lang="en-US" sz="16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600" dirty="0" smtClean="0">
                  <a:solidFill>
                    <a:schemeClr val="tx2"/>
                  </a:solidFill>
                </a:rPr>
                <a:t>)</a:t>
              </a:r>
            </a:p>
            <a:p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4" name="Left Brace 3"/>
            <p:cNvSpPr/>
            <p:nvPr/>
          </p:nvSpPr>
          <p:spPr>
            <a:xfrm>
              <a:off x="5558918" y="4716966"/>
              <a:ext cx="435805" cy="1494263"/>
            </a:xfrm>
            <a:prstGeom prst="leftBrace">
              <a:avLst>
                <a:gd name="adj1" fmla="val 8333"/>
                <a:gd name="adj2" fmla="val 64926"/>
              </a:avLst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275804" y="5698273"/>
              <a:ext cx="1116405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386894" y="5931645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59623" y="5523043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23668" y="572161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2*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24869" y="552872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3*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555111" y="5184793"/>
            <a:ext cx="1" cy="3382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159820" y="5156345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764333" y="5147022"/>
            <a:ext cx="3313" cy="3817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26065" y="5721612"/>
            <a:ext cx="845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355909" y="5172693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820399" y="520253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0</a:t>
            </a:r>
            <a:endParaRPr lang="en-GB" sz="10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1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pic>
        <p:nvPicPr>
          <p:cNvPr id="1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894" y="1935543"/>
            <a:ext cx="4267409" cy="3200400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8" name="Rectangle 7"/>
          <p:cNvSpPr/>
          <p:nvPr/>
        </p:nvSpPr>
        <p:spPr>
          <a:xfrm>
            <a:off x="3759356" y="2029446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959794" y="2025198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558698" y="2029444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161211" y="2029445"/>
            <a:ext cx="597535" cy="3159595"/>
          </a:xfrm>
          <a:prstGeom prst="rect">
            <a:avLst/>
          </a:prstGeom>
          <a:solidFill>
            <a:schemeClr val="bg2">
              <a:alpha val="41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386894" y="5931645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9623" y="5523043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3668" y="572161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2*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4869" y="5528722"/>
            <a:ext cx="1085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3*</a:t>
            </a:r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r>
              <a:rPr lang="en-US" sz="1050" dirty="0" smtClean="0">
                <a:solidFill>
                  <a:schemeClr val="tx2"/>
                </a:solidFill>
              </a:rPr>
              <a:t>/4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55111" y="5184793"/>
            <a:ext cx="1" cy="33825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59820" y="5156345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64333" y="5147022"/>
            <a:ext cx="3313" cy="3817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26065" y="5721612"/>
            <a:ext cx="845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tx2"/>
                </a:solidFill>
              </a:rPr>
              <a:t>num_steps</a:t>
            </a:r>
            <a:endParaRPr lang="en-GB" sz="1050" dirty="0">
              <a:solidFill>
                <a:schemeClr val="tx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355909" y="5172693"/>
            <a:ext cx="6625" cy="5652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0399" y="5202535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0</a:t>
            </a:r>
            <a:endParaRPr lang="en-GB" sz="1050" dirty="0">
              <a:solidFill>
                <a:schemeClr val="tx2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66207"/>
              </p:ext>
            </p:extLst>
          </p:nvPr>
        </p:nvGraphicFramePr>
        <p:xfrm>
          <a:off x="6545429" y="1417381"/>
          <a:ext cx="4524426" cy="39319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1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1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1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1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Pi(1000000000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" name="Text Box 375"/>
          <p:cNvSpPr txBox="1"/>
          <p:nvPr/>
        </p:nvSpPr>
        <p:spPr>
          <a:xfrm>
            <a:off x="1980432" y="525418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26" name="Text Box 360"/>
          <p:cNvSpPr txBox="1"/>
          <p:nvPr/>
        </p:nvSpPr>
        <p:spPr>
          <a:xfrm>
            <a:off x="2569077" y="525418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7" name="Text Box 360"/>
          <p:cNvSpPr txBox="1"/>
          <p:nvPr/>
        </p:nvSpPr>
        <p:spPr>
          <a:xfrm>
            <a:off x="3158357" y="525354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8" name="Text Box 360"/>
          <p:cNvSpPr txBox="1"/>
          <p:nvPr/>
        </p:nvSpPr>
        <p:spPr>
          <a:xfrm>
            <a:off x="3755892" y="525100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254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144693"/>
              </p:ext>
            </p:extLst>
          </p:nvPr>
        </p:nvGraphicFramePr>
        <p:xfrm>
          <a:off x="6545428" y="1417638"/>
          <a:ext cx="4524426" cy="435864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267227" y="5555429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26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0967" y="1935036"/>
            <a:ext cx="4267200" cy="319976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27" name="Rectangle 26"/>
          <p:cNvSpPr/>
          <p:nvPr/>
        </p:nvSpPr>
        <p:spPr>
          <a:xfrm>
            <a:off x="1963287" y="2022666"/>
            <a:ext cx="597535" cy="3155950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60822" y="2027111"/>
            <a:ext cx="597535" cy="315531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3158357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755892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1" name="Text Box 375"/>
          <p:cNvSpPr txBox="1"/>
          <p:nvPr/>
        </p:nvSpPr>
        <p:spPr>
          <a:xfrm>
            <a:off x="1980432" y="525418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32" name="Text Box 360"/>
          <p:cNvSpPr txBox="1"/>
          <p:nvPr/>
        </p:nvSpPr>
        <p:spPr>
          <a:xfrm>
            <a:off x="2569077" y="525418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Text Box 360"/>
          <p:cNvSpPr txBox="1"/>
          <p:nvPr/>
        </p:nvSpPr>
        <p:spPr>
          <a:xfrm>
            <a:off x="3158357" y="525354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4" name="Text Box 360"/>
          <p:cNvSpPr txBox="1"/>
          <p:nvPr/>
        </p:nvSpPr>
        <p:spPr>
          <a:xfrm>
            <a:off x="3755892" y="525100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5" name="Text Box 380"/>
          <p:cNvSpPr txBox="1"/>
          <p:nvPr/>
        </p:nvSpPr>
        <p:spPr>
          <a:xfrm rot="10800000">
            <a:off x="2042027" y="2356041"/>
            <a:ext cx="413385" cy="8267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local_sum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6" name="Text Box 380"/>
          <p:cNvSpPr txBox="1"/>
          <p:nvPr/>
        </p:nvSpPr>
        <p:spPr>
          <a:xfrm rot="10800000">
            <a:off x="263956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7" name="Text Box 380"/>
          <p:cNvSpPr txBox="1"/>
          <p:nvPr/>
        </p:nvSpPr>
        <p:spPr>
          <a:xfrm rot="10800000">
            <a:off x="320725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8" name="Text Box 380"/>
          <p:cNvSpPr txBox="1"/>
          <p:nvPr/>
        </p:nvSpPr>
        <p:spPr>
          <a:xfrm rot="10800000">
            <a:off x="3840347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538520" y="5132597"/>
            <a:ext cx="1880996" cy="211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8507018" y="5389732"/>
            <a:ext cx="2249382" cy="165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503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 Is Python slow?</a:t>
            </a:r>
            <a:endParaRPr lang="en-GB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71" y="1753065"/>
            <a:ext cx="4452937" cy="33397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09600" y="1600202"/>
                <a:ext cx="6003073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4.0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GB" dirty="0" smtClean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Approximation by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00202"/>
                <a:ext cx="6003073" cy="4525963"/>
              </a:xfrm>
              <a:prstGeom prst="rect">
                <a:avLst/>
              </a:prstGeom>
              <a:blipFill rotWithShape="0">
                <a:blip r:embed="rId3"/>
                <a:stretch>
                  <a:fillRect l="-2335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32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2267227" y="5555429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26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0967" y="1935036"/>
            <a:ext cx="4267200" cy="319976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27" name="Rectangle 26"/>
          <p:cNvSpPr/>
          <p:nvPr/>
        </p:nvSpPr>
        <p:spPr>
          <a:xfrm>
            <a:off x="1963287" y="2022666"/>
            <a:ext cx="597535" cy="3155950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60822" y="2027111"/>
            <a:ext cx="597535" cy="315531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3158357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755892" y="202266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1" name="Text Box 375"/>
          <p:cNvSpPr txBox="1"/>
          <p:nvPr/>
        </p:nvSpPr>
        <p:spPr>
          <a:xfrm>
            <a:off x="1980432" y="525418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32" name="Text Box 360"/>
          <p:cNvSpPr txBox="1"/>
          <p:nvPr/>
        </p:nvSpPr>
        <p:spPr>
          <a:xfrm>
            <a:off x="2569077" y="525418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3" name="Text Box 360"/>
          <p:cNvSpPr txBox="1"/>
          <p:nvPr/>
        </p:nvSpPr>
        <p:spPr>
          <a:xfrm>
            <a:off x="3158357" y="525354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4" name="Text Box 360"/>
          <p:cNvSpPr txBox="1"/>
          <p:nvPr/>
        </p:nvSpPr>
        <p:spPr>
          <a:xfrm>
            <a:off x="3755892" y="525100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5" name="Text Box 380"/>
          <p:cNvSpPr txBox="1"/>
          <p:nvPr/>
        </p:nvSpPr>
        <p:spPr>
          <a:xfrm rot="10800000">
            <a:off x="2042027" y="2356041"/>
            <a:ext cx="413385" cy="8267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local_sum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6" name="Text Box 380"/>
          <p:cNvSpPr txBox="1"/>
          <p:nvPr/>
        </p:nvSpPr>
        <p:spPr>
          <a:xfrm rot="10800000">
            <a:off x="263956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7" name="Text Box 380"/>
          <p:cNvSpPr txBox="1"/>
          <p:nvPr/>
        </p:nvSpPr>
        <p:spPr>
          <a:xfrm rot="10800000">
            <a:off x="3207252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8" name="Text Box 380"/>
          <p:cNvSpPr txBox="1"/>
          <p:nvPr/>
        </p:nvSpPr>
        <p:spPr>
          <a:xfrm rot="10800000">
            <a:off x="3840347" y="237890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180967" y="5056148"/>
            <a:ext cx="5169033" cy="1581719"/>
            <a:chOff x="1125411" y="6079082"/>
            <a:chExt cx="5041986" cy="1815882"/>
          </a:xfrm>
          <a:solidFill>
            <a:schemeClr val="bg2"/>
          </a:solidFill>
        </p:grpSpPr>
        <p:sp>
          <p:nvSpPr>
            <p:cNvPr id="40" name="TextBox 39"/>
            <p:cNvSpPr txBox="1"/>
            <p:nvPr/>
          </p:nvSpPr>
          <p:spPr>
            <a:xfrm>
              <a:off x="1125411" y="6079082"/>
              <a:ext cx="4700326" cy="18158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</a:rPr>
                <a:t>rank 0: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0,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400" dirty="0" smtClean="0">
                <a:solidFill>
                  <a:schemeClr val="tx2"/>
                </a:solidFill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rank 1: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/4, 2*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400" dirty="0" smtClean="0">
                <a:solidFill>
                  <a:schemeClr val="tx2"/>
                </a:solidFill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rank 2: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2*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/4, 3*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/4)</a:t>
              </a:r>
            </a:p>
            <a:p>
              <a:endParaRPr lang="en-US" sz="1400" dirty="0" smtClean="0">
                <a:solidFill>
                  <a:schemeClr val="tx2"/>
                </a:solidFill>
              </a:endParaRPr>
            </a:p>
            <a:p>
              <a:r>
                <a:rPr lang="en-US" sz="1400" dirty="0" smtClean="0">
                  <a:solidFill>
                    <a:schemeClr val="tx2"/>
                  </a:solidFill>
                </a:rPr>
                <a:t>rank 3: loop(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, 3*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/4,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num_steps</a:t>
              </a:r>
              <a:r>
                <a:rPr lang="en-US" sz="1400" dirty="0" smtClean="0">
                  <a:solidFill>
                    <a:schemeClr val="tx2"/>
                  </a:solidFill>
                </a:rPr>
                <a:t>)</a:t>
              </a:r>
            </a:p>
            <a:p>
              <a:endParaRPr lang="en-GB" sz="1400" dirty="0">
                <a:solidFill>
                  <a:schemeClr val="tx2"/>
                </a:solidFill>
              </a:endParaRPr>
            </a:p>
          </p:txBody>
        </p:sp>
        <p:sp>
          <p:nvSpPr>
            <p:cNvPr id="41" name="Left Brace 40"/>
            <p:cNvSpPr/>
            <p:nvPr/>
          </p:nvSpPr>
          <p:spPr>
            <a:xfrm flipH="1">
              <a:off x="5803934" y="6112551"/>
              <a:ext cx="363463" cy="1782413"/>
            </a:xfrm>
            <a:prstGeom prst="leftBrace">
              <a:avLst>
                <a:gd name="adj1" fmla="val 8333"/>
                <a:gd name="adj2" fmla="val 39804"/>
              </a:avLst>
            </a:prstGeom>
            <a:grp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p:sp>
        <p:nvSpPr>
          <p:cNvPr id="2" name="Right Arrow 1"/>
          <p:cNvSpPr/>
          <p:nvPr/>
        </p:nvSpPr>
        <p:spPr>
          <a:xfrm>
            <a:off x="5852178" y="5251005"/>
            <a:ext cx="988889" cy="304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305083"/>
              </p:ext>
            </p:extLst>
          </p:nvPr>
        </p:nvGraphicFramePr>
        <p:xfrm>
          <a:off x="6545428" y="1417638"/>
          <a:ext cx="4524426" cy="435864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loop(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num_steps,begin,end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begin,end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sum = sum+4.0/(1.0+x*x)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8538520" y="5109648"/>
            <a:ext cx="1880996" cy="211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8507018" y="5366783"/>
            <a:ext cx="2249382" cy="1656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271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2264837" y="5559499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</a:rPr>
              <a:t>num_steps</a:t>
            </a:r>
            <a:r>
              <a:rPr lang="en-US" sz="1600" dirty="0" smtClean="0">
                <a:solidFill>
                  <a:schemeClr val="tx2"/>
                </a:solidFill>
              </a:rPr>
              <a:t>/4 each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45" name="Content Placeholder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8577" y="1939106"/>
            <a:ext cx="4267200" cy="319976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46" name="Rectangle 45"/>
          <p:cNvSpPr/>
          <p:nvPr/>
        </p:nvSpPr>
        <p:spPr>
          <a:xfrm>
            <a:off x="1960897" y="2026736"/>
            <a:ext cx="597535" cy="3155950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558432" y="2031181"/>
            <a:ext cx="597535" cy="315531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3155967" y="202673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3753502" y="2026736"/>
            <a:ext cx="597535" cy="3159125"/>
          </a:xfrm>
          <a:prstGeom prst="rect">
            <a:avLst/>
          </a:prstGeom>
          <a:solidFill>
            <a:schemeClr val="accent1">
              <a:lumMod val="40000"/>
              <a:lumOff val="60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50" name="Text Box 375"/>
          <p:cNvSpPr txBox="1"/>
          <p:nvPr/>
        </p:nvSpPr>
        <p:spPr>
          <a:xfrm>
            <a:off x="1978042" y="5258251"/>
            <a:ext cx="571500" cy="23939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Rank 0                      </a:t>
            </a:r>
          </a:p>
        </p:txBody>
      </p:sp>
      <p:sp>
        <p:nvSpPr>
          <p:cNvPr id="51" name="Text Box 360"/>
          <p:cNvSpPr txBox="1"/>
          <p:nvPr/>
        </p:nvSpPr>
        <p:spPr>
          <a:xfrm>
            <a:off x="2566687" y="5258251"/>
            <a:ext cx="571500" cy="23876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1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2" name="Text Box 360"/>
          <p:cNvSpPr txBox="1"/>
          <p:nvPr/>
        </p:nvSpPr>
        <p:spPr>
          <a:xfrm>
            <a:off x="3155967" y="5257616"/>
            <a:ext cx="571500" cy="23812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2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3" name="Text Box 360"/>
          <p:cNvSpPr txBox="1"/>
          <p:nvPr/>
        </p:nvSpPr>
        <p:spPr>
          <a:xfrm>
            <a:off x="3753502" y="5255076"/>
            <a:ext cx="571500" cy="2374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100">
                <a:effectLst/>
                <a:ea typeface="Malgun Gothic" panose="020B0503020000020004" pitchFamily="34" charset="-127"/>
              </a:rPr>
              <a:t>Rank 3                      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4" name="Text Box 380"/>
          <p:cNvSpPr txBox="1"/>
          <p:nvPr/>
        </p:nvSpPr>
        <p:spPr>
          <a:xfrm rot="10800000">
            <a:off x="2039637" y="2360111"/>
            <a:ext cx="413385" cy="8267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local_sum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55" name="Text Box 380"/>
          <p:cNvSpPr txBox="1"/>
          <p:nvPr/>
        </p:nvSpPr>
        <p:spPr>
          <a:xfrm rot="10800000">
            <a:off x="2637172" y="238297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6" name="Text Box 380"/>
          <p:cNvSpPr txBox="1"/>
          <p:nvPr/>
        </p:nvSpPr>
        <p:spPr>
          <a:xfrm rot="10800000">
            <a:off x="3204862" y="238297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7" name="Text Box 380"/>
          <p:cNvSpPr txBox="1"/>
          <p:nvPr/>
        </p:nvSpPr>
        <p:spPr>
          <a:xfrm rot="10800000">
            <a:off x="3837957" y="2382971"/>
            <a:ext cx="413385" cy="8280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eaVert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GB" sz="1400">
                <a:solidFill>
                  <a:srgbClr val="0B5395"/>
                </a:solidFill>
                <a:effectLst/>
                <a:ea typeface="Malgun Gothic" panose="020B0503020000020004" pitchFamily="34" charset="-127"/>
              </a:rPr>
              <a:t>local_sum</a:t>
            </a:r>
            <a:endParaRPr lang="en-GB" sz="1200"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2246647" y="1561281"/>
            <a:ext cx="720090" cy="79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2" idx="3"/>
          </p:cNvCxnSpPr>
          <p:nvPr/>
        </p:nvCxnSpPr>
        <p:spPr>
          <a:xfrm flipH="1" flipV="1">
            <a:off x="3472601" y="1509969"/>
            <a:ext cx="571096" cy="87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2" idx="2"/>
          </p:cNvCxnSpPr>
          <p:nvPr/>
        </p:nvCxnSpPr>
        <p:spPr>
          <a:xfrm flipV="1">
            <a:off x="2844182" y="1653099"/>
            <a:ext cx="375487" cy="72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2" idx="2"/>
          </p:cNvCxnSpPr>
          <p:nvPr/>
        </p:nvCxnSpPr>
        <p:spPr>
          <a:xfrm flipH="1" flipV="1">
            <a:off x="3219669" y="1653099"/>
            <a:ext cx="190934" cy="72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390"/>
          <p:cNvSpPr txBox="1"/>
          <p:nvPr/>
        </p:nvSpPr>
        <p:spPr>
          <a:xfrm>
            <a:off x="2966737" y="1366839"/>
            <a:ext cx="505864" cy="2862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solidFill>
                  <a:srgbClr val="276E8B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sum</a:t>
            </a:r>
            <a:endParaRPr lang="en-GB" sz="1100">
              <a:effectLst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947905"/>
              </p:ext>
            </p:extLst>
          </p:nvPr>
        </p:nvGraphicFramePr>
        <p:xfrm>
          <a:off x="6545428" y="1417638"/>
          <a:ext cx="4524426" cy="457200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root=0)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if rank == 0: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 = sum /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"Pi with %d steps is %.20f in %f 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Pi(1000000000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7679497" y="3800293"/>
            <a:ext cx="3179346" cy="2412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4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76988"/>
              </p:ext>
            </p:extLst>
          </p:nvPr>
        </p:nvGraphicFramePr>
        <p:xfrm>
          <a:off x="6545428" y="1417638"/>
          <a:ext cx="4524426" cy="478536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524426"/>
              </a:tblGrid>
              <a:tr h="2068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root=0)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GB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end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if rank == 0: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 = sum /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"Pi with %d steps is %.20f in %f 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Pi(1000000000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7691854" y="3811390"/>
            <a:ext cx="3179346" cy="2412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????</a:t>
            </a:r>
            <a:endParaRPr lang="en-GB" dirty="0"/>
          </a:p>
        </p:txBody>
      </p:sp>
      <p:grpSp>
        <p:nvGrpSpPr>
          <p:cNvPr id="24" name="Group 23"/>
          <p:cNvGrpSpPr/>
          <p:nvPr/>
        </p:nvGrpSpPr>
        <p:grpSpPr>
          <a:xfrm>
            <a:off x="1943957" y="2770703"/>
            <a:ext cx="2831700" cy="1955659"/>
            <a:chOff x="5493446" y="2894122"/>
            <a:chExt cx="2831700" cy="1955659"/>
          </a:xfrm>
        </p:grpSpPr>
        <p:sp>
          <p:nvSpPr>
            <p:cNvPr id="25" name="Oval 24"/>
            <p:cNvSpPr/>
            <p:nvPr/>
          </p:nvSpPr>
          <p:spPr>
            <a:xfrm>
              <a:off x="6660063" y="2894122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493446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10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236820" y="4288307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20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980193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30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723567" y="4273743"/>
              <a:ext cx="601579" cy="561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</a:rPr>
                <a:t>40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0" name="Straight Arrow Connector 29"/>
          <p:cNvCxnSpPr>
            <a:stCxn id="26" idx="0"/>
            <a:endCxn id="25" idx="3"/>
          </p:cNvCxnSpPr>
          <p:nvPr/>
        </p:nvCxnSpPr>
        <p:spPr>
          <a:xfrm flipV="1">
            <a:off x="2244747" y="3249951"/>
            <a:ext cx="953926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0"/>
            <a:endCxn id="25" idx="4"/>
          </p:cNvCxnSpPr>
          <p:nvPr/>
        </p:nvCxnSpPr>
        <p:spPr>
          <a:xfrm flipV="1">
            <a:off x="2988121" y="3332177"/>
            <a:ext cx="423243" cy="83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0"/>
          </p:cNvCxnSpPr>
          <p:nvPr/>
        </p:nvCxnSpPr>
        <p:spPr>
          <a:xfrm flipH="1" flipV="1">
            <a:off x="3429635" y="3332177"/>
            <a:ext cx="301859" cy="81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0"/>
            <a:endCxn id="25" idx="5"/>
          </p:cNvCxnSpPr>
          <p:nvPr/>
        </p:nvCxnSpPr>
        <p:spPr>
          <a:xfrm flipH="1" flipV="1">
            <a:off x="3624054" y="3249951"/>
            <a:ext cx="850814" cy="9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38083" y="3503971"/>
            <a:ext cx="2031325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reduce(MPI.SUM)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06094" y="2524538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Sum = 100</a:t>
            </a:r>
            <a:endParaRPr lang="en-GB" sz="1400" dirty="0">
              <a:solidFill>
                <a:schemeClr val="tx2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004228" y="2902444"/>
            <a:ext cx="2771429" cy="1820019"/>
            <a:chOff x="5577780" y="2344074"/>
            <a:chExt cx="2771429" cy="1820019"/>
          </a:xfrm>
        </p:grpSpPr>
        <p:sp>
          <p:nvSpPr>
            <p:cNvPr id="37" name="TextBox 36"/>
            <p:cNvSpPr txBox="1"/>
            <p:nvPr/>
          </p:nvSpPr>
          <p:spPr>
            <a:xfrm>
              <a:off x="6688345" y="2344074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77780" y="3896556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0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12683" y="390248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1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77018" y="3896020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2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78219" y="3891993"/>
              <a:ext cx="570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2"/>
                  </a:solidFill>
                </a:rPr>
                <a:t>rank 3</a:t>
              </a:r>
              <a:endParaRPr lang="en-GB" sz="11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43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34" grpId="0"/>
      <p:bldP spid="3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36144"/>
              </p:ext>
            </p:extLst>
          </p:nvPr>
        </p:nvGraphicFramePr>
        <p:xfrm>
          <a:off x="1168401" y="1417638"/>
          <a:ext cx="9901454" cy="476302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901454"/>
              </a:tblGrid>
              <a:tr h="4763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400" b="1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mpi4py import MPI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numba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jit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MPI.COMM_WORLD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comm.Get_rank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NZ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comm.Get_size</a:t>
                      </a:r>
                      <a:r>
                        <a:rPr lang="en-NZ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num_steps2 = </a:t>
                      </a:r>
                      <a:r>
                        <a:rPr lang="en-GB" sz="1400" b="1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1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/size</a:t>
                      </a:r>
                      <a:r>
                        <a:rPr lang="en-GB" sz="1400" b="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=loop(</a:t>
                      </a:r>
                      <a:r>
                        <a:rPr lang="en-GB" sz="1400" b="0" kern="1200" dirty="0" err="1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rank*num_steps2, \</a:t>
                      </a:r>
                    </a:p>
                    <a:p>
                      <a:r>
                        <a:rPr lang="en-GB" sz="1400" b="0" kern="1200" dirty="0" smtClean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(rank+1)*num_steps2)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sum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comm.reduce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local_sum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root=0)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GB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end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if rank == 0:</a:t>
                      </a: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pi = sum / </a:t>
                      </a:r>
                      <a:r>
                        <a:rPr lang="en-GB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endParaRPr lang="en-GB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GB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print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"Pi with %d steps is %.20f in %f 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US" sz="1400" b="0" u="none" strike="noStrike" kern="120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US" sz="1400" b="0" u="none" strike="noStrike" kern="120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Pi(1000000000</a:t>
                      </a:r>
                      <a:r>
                        <a:rPr lang="en-US" sz="1400" b="0" u="none" strike="noStrike" kern="120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T="45721" marB="45721">
                    <a:solidFill>
                      <a:srgbClr val="A9B1B8">
                        <a:alpha val="33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2. Parallel computation of Pi </a:t>
            </a:r>
            <a:endParaRPr lang="en-GB" dirty="0"/>
          </a:p>
        </p:txBody>
      </p:sp>
      <p:sp>
        <p:nvSpPr>
          <p:cNvPr id="15" name="16-Point Star 14"/>
          <p:cNvSpPr/>
          <p:nvPr/>
        </p:nvSpPr>
        <p:spPr>
          <a:xfrm>
            <a:off x="9584267" y="3127024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dirty="0" smtClean="0"/>
              <a:t>.03 </a:t>
            </a:r>
            <a:r>
              <a:rPr lang="en-US" dirty="0" smtClean="0"/>
              <a:t>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78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 Pure Python vs </a:t>
            </a:r>
            <a:r>
              <a:rPr lang="en-US" dirty="0" err="1" smtClean="0"/>
              <a:t>Numba+MPI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64453" y="2772026"/>
            <a:ext cx="2500786" cy="1876805"/>
            <a:chOff x="2037348" y="2784763"/>
            <a:chExt cx="2500786" cy="1876805"/>
          </a:xfrm>
        </p:grpSpPr>
        <p:sp>
          <p:nvSpPr>
            <p:cNvPr id="4" name="16-Point Star 3"/>
            <p:cNvSpPr/>
            <p:nvPr/>
          </p:nvSpPr>
          <p:spPr>
            <a:xfrm>
              <a:off x="2037348" y="3222235"/>
              <a:ext cx="2500786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325.60sec</a:t>
              </a:r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34144" y="2784763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Pure Python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159105" y="1498511"/>
            <a:ext cx="2353733" cy="1876804"/>
            <a:chOff x="7820972" y="2784763"/>
            <a:chExt cx="2353733" cy="1876804"/>
          </a:xfrm>
        </p:grpSpPr>
        <p:sp>
          <p:nvSpPr>
            <p:cNvPr id="3" name="16-Point Star 2"/>
            <p:cNvSpPr/>
            <p:nvPr/>
          </p:nvSpPr>
          <p:spPr>
            <a:xfrm>
              <a:off x="7820972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4.05 </a:t>
              </a:r>
              <a:r>
                <a:rPr lang="en-US" dirty="0" smtClean="0"/>
                <a:t>sec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62939" y="2784763"/>
              <a:ext cx="2149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Numba+MPI</a:t>
              </a:r>
              <a:r>
                <a:rPr lang="en-US" dirty="0" smtClean="0">
                  <a:solidFill>
                    <a:schemeClr val="tx2"/>
                  </a:solidFill>
                </a:rPr>
                <a:t> (</a:t>
              </a:r>
              <a:r>
                <a:rPr lang="en-US" dirty="0" smtClean="0">
                  <a:solidFill>
                    <a:schemeClr val="tx2"/>
                  </a:solidFill>
                </a:rPr>
                <a:t>n</a:t>
              </a:r>
              <a:r>
                <a:rPr lang="en-US" altLang="ko-KR" dirty="0" smtClean="0">
                  <a:solidFill>
                    <a:schemeClr val="tx2"/>
                  </a:solidFill>
                </a:rPr>
                <a:t>=2)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Right Arrow 6"/>
          <p:cNvSpPr/>
          <p:nvPr/>
        </p:nvSpPr>
        <p:spPr>
          <a:xfrm>
            <a:off x="3960997" y="3812784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>
            <a:off x="7691271" y="2539269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4430751" y="2772026"/>
            <a:ext cx="2353733" cy="1876804"/>
            <a:chOff x="5003646" y="2784763"/>
            <a:chExt cx="2353733" cy="1876804"/>
          </a:xfrm>
        </p:grpSpPr>
        <p:sp>
          <p:nvSpPr>
            <p:cNvPr id="8" name="16-Point Star 7"/>
            <p:cNvSpPr/>
            <p:nvPr/>
          </p:nvSpPr>
          <p:spPr>
            <a:xfrm>
              <a:off x="5003646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7.93</a:t>
              </a:r>
              <a:r>
                <a:rPr lang="en-US" dirty="0" smtClean="0"/>
                <a:t> </a:t>
              </a:r>
              <a:r>
                <a:rPr lang="en-US" dirty="0" smtClean="0"/>
                <a:t>sec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182" y="2784763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Numba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19198" y="2067581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num_steps</a:t>
            </a:r>
            <a:r>
              <a:rPr lang="en-US" dirty="0" smtClean="0">
                <a:solidFill>
                  <a:schemeClr val="tx2"/>
                </a:solidFill>
              </a:rPr>
              <a:t>=1,000,000,000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159105" y="3379647"/>
            <a:ext cx="2880581" cy="1507474"/>
            <a:chOff x="7820972" y="3154093"/>
            <a:chExt cx="2880581" cy="1507474"/>
          </a:xfrm>
        </p:grpSpPr>
        <p:sp>
          <p:nvSpPr>
            <p:cNvPr id="16" name="16-Point Star 15"/>
            <p:cNvSpPr/>
            <p:nvPr/>
          </p:nvSpPr>
          <p:spPr>
            <a:xfrm>
              <a:off x="7820972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r>
                <a:rPr lang="en-US" dirty="0" smtClean="0"/>
                <a:t>.03 </a:t>
              </a:r>
              <a:r>
                <a:rPr lang="en-US" dirty="0" smtClean="0"/>
                <a:t>sec</a:t>
              </a:r>
              <a:endParaRPr lang="en-GB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31790" y="3154093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(</a:t>
              </a:r>
              <a:r>
                <a:rPr lang="en-US" dirty="0">
                  <a:solidFill>
                    <a:schemeClr val="tx2"/>
                  </a:solidFill>
                </a:rPr>
                <a:t>n</a:t>
              </a:r>
              <a:r>
                <a:rPr lang="en-US" altLang="ko-KR" dirty="0" smtClean="0">
                  <a:solidFill>
                    <a:schemeClr val="tx2"/>
                  </a:solidFill>
                </a:rPr>
                <a:t>=4)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7691271" y="4051075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Group 22"/>
          <p:cNvGrpSpPr/>
          <p:nvPr/>
        </p:nvGrpSpPr>
        <p:grpSpPr>
          <a:xfrm>
            <a:off x="8222738" y="5040006"/>
            <a:ext cx="2880581" cy="1507474"/>
            <a:chOff x="7820972" y="3154093"/>
            <a:chExt cx="2880581" cy="1507474"/>
          </a:xfrm>
        </p:grpSpPr>
        <p:sp>
          <p:nvSpPr>
            <p:cNvPr id="24" name="16-Point Star 23"/>
            <p:cNvSpPr/>
            <p:nvPr/>
          </p:nvSpPr>
          <p:spPr>
            <a:xfrm>
              <a:off x="7820972" y="3222234"/>
              <a:ext cx="2353733" cy="1439333"/>
            </a:xfrm>
            <a:prstGeom prst="star16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1.09 </a:t>
              </a:r>
              <a:r>
                <a:rPr lang="en-US" dirty="0" smtClean="0"/>
                <a:t>sec</a:t>
              </a:r>
              <a:endParaRPr lang="en-GB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931790" y="3154093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(n</a:t>
              </a:r>
              <a:r>
                <a:rPr lang="en-US" altLang="ko-KR" dirty="0" smtClean="0">
                  <a:solidFill>
                    <a:schemeClr val="tx2"/>
                  </a:solidFill>
                </a:rPr>
                <a:t>=8)</a:t>
              </a:r>
              <a:endParaRPr lang="en-GB" dirty="0">
                <a:solidFill>
                  <a:schemeClr val="tx2"/>
                </a:solidFill>
              </a:endParaRPr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7754904" y="5711434"/>
            <a:ext cx="472075" cy="23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9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/>
      <p:bldP spid="18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 Is Python slow?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200118"/>
              </p:ext>
            </p:extLst>
          </p:nvPr>
        </p:nvGraphicFramePr>
        <p:xfrm>
          <a:off x="609600" y="1600200"/>
          <a:ext cx="109728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471593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endParaRPr lang="en-GB" sz="14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stdio.h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time.h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double start, end, pi, step, x, sum;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 = clock();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1.0/(double)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0;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=0;i&lt;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num_steps;i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x = (i+0.5)*step;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sum = sum + 4.0/(1.0+x*x);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pi = step * sum;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end= clock();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\n",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pi,(float)(end-begin)/CLOCKS_PER_SEC);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main()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NZ" sz="1400" b="0" i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  <a:p>
                      <a:endParaRPr lang="en-GB" sz="14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: Is Python slow?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2"/>
                <a:ext cx="6003073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4.0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Approximation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2"/>
                <a:ext cx="6003073" cy="4525963"/>
              </a:xfrm>
              <a:blipFill rotWithShape="0">
                <a:blip r:embed="rId2"/>
                <a:stretch>
                  <a:fillRect l="-2335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72" y="1753065"/>
            <a:ext cx="4452937" cy="33397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86650" y="1847850"/>
            <a:ext cx="247650" cy="29908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64253" y="509276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step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486650" y="5092767"/>
            <a:ext cx="2476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330751" y="1847850"/>
            <a:ext cx="1" cy="29908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20991" y="3035498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4.0/(1+x*x)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9" name="Right Bracket 18"/>
          <p:cNvSpPr/>
          <p:nvPr/>
        </p:nvSpPr>
        <p:spPr>
          <a:xfrm rot="5400000">
            <a:off x="8782807" y="4327673"/>
            <a:ext cx="157232" cy="2749551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356600" y="5781066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num_steps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83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19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from the last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program by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20877"/>
              </p:ext>
            </p:extLst>
          </p:nvPr>
        </p:nvGraphicFramePr>
        <p:xfrm>
          <a:off x="941137" y="2500340"/>
          <a:ext cx="10480842" cy="1446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421"/>
                <a:gridCol w="5240421"/>
              </a:tblGrid>
              <a:tr h="144601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interactive –A uoa00243 –c 1 –e “./pi”</a:t>
                      </a:r>
                    </a:p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interactive –A uoa00243 –c 1 –e “python pi.py”</a:t>
                      </a:r>
                    </a:p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38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 Is Python slow?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1600200"/>
          <a:ext cx="109728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4715933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step = 1.0/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endParaRPr lang="en-US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 = 0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xrange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x= (i+0.5)*step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sum + 4.0/(1.0+x*x)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 = step * sum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 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%(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 end-start)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__name__ == '__main__':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</a:t>
                      </a:r>
                    </a:p>
                    <a:p>
                      <a:endParaRPr lang="en-GB" sz="14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stdio.h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time.h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Pi(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double start, end, pi, step, x, sum;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 = clock();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step = 1.0/(double)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 = 0;</a:t>
                      </a: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(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=0;i&lt;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num_steps;i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x = (i+0.5)*step;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sum = sum + 4.0/(1.0+x*x);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   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pi = step * sum;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end= clock();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("Pi with %d steps is %f in %f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\n", </a:t>
                      </a:r>
                      <a:r>
                        <a:rPr lang="en-NZ" sz="1400" b="0" u="none" strike="noStrike" kern="12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num_steps</a:t>
                      </a: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pi,(float)(end-begin)/CLOCKS_PER_SEC);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n-NZ" sz="1400" b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main() {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Pi(100000000);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400" b="0" u="none" strike="noStrike" kern="12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NZ" sz="1400" b="0" i="0" u="none" strike="noStrike" kern="12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latin typeface="Courier New" panose="02070309020205020404" pitchFamily="49" charset="0"/>
                        <a:ea typeface="DejaVu Sans" pitchFamily="2"/>
                        <a:cs typeface="Courier New" panose="02070309020205020404" pitchFamily="49" charset="0"/>
                      </a:endParaRPr>
                    </a:p>
                    <a:p>
                      <a:endParaRPr lang="en-GB" sz="140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16-Point Star 6"/>
          <p:cNvSpPr/>
          <p:nvPr/>
        </p:nvSpPr>
        <p:spPr>
          <a:xfrm>
            <a:off x="3556000" y="2319867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31.95sec</a:t>
            </a:r>
            <a:endParaRPr lang="en-GB" dirty="0"/>
          </a:p>
        </p:txBody>
      </p:sp>
      <p:sp>
        <p:nvSpPr>
          <p:cNvPr id="8" name="16-Point Star 7"/>
          <p:cNvSpPr/>
          <p:nvPr/>
        </p:nvSpPr>
        <p:spPr>
          <a:xfrm>
            <a:off x="8906934" y="2319866"/>
            <a:ext cx="2353733" cy="1439333"/>
          </a:xfrm>
          <a:prstGeom prst="star16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0.78 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771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NeSI Presentations v201306">
  <a:themeElements>
    <a:clrScheme name="NeSI Colours">
      <a:dk1>
        <a:sysClr val="windowText" lastClr="000000"/>
      </a:dk1>
      <a:lt1>
        <a:sysClr val="window" lastClr="FFFFFF"/>
      </a:lt1>
      <a:dk2>
        <a:srgbClr val="2A5A69"/>
      </a:dk2>
      <a:lt2>
        <a:srgbClr val="CED9E1"/>
      </a:lt2>
      <a:accent1>
        <a:srgbClr val="CED9E1"/>
      </a:accent1>
      <a:accent2>
        <a:srgbClr val="2A5A69"/>
      </a:accent2>
      <a:accent3>
        <a:srgbClr val="CED9E1"/>
      </a:accent3>
      <a:accent4>
        <a:srgbClr val="2A5A69"/>
      </a:accent4>
      <a:accent5>
        <a:srgbClr val="CED9E1"/>
      </a:accent5>
      <a:accent6>
        <a:srgbClr val="2A5A69"/>
      </a:accent6>
      <a:hlink>
        <a:srgbClr val="262626"/>
      </a:hlink>
      <a:folHlink>
        <a:srgbClr val="262626"/>
      </a:folHlink>
    </a:clrScheme>
    <a:fontScheme name="NeSI">
      <a:majorFont>
        <a:latin typeface="Whitney HTF"/>
        <a:ea typeface=""/>
        <a:cs typeface=""/>
      </a:majorFont>
      <a:minorFont>
        <a:latin typeface="Whitney HT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NeSI Presentations v201306</Template>
  <TotalTime>16030</TotalTime>
  <Words>7855</Words>
  <Application>Microsoft Office PowerPoint</Application>
  <PresentationFormat>Widescreen</PresentationFormat>
  <Paragraphs>1941</Paragraphs>
  <Slides>54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7" baseType="lpstr">
      <vt:lpstr>DejaVu Sans</vt:lpstr>
      <vt:lpstr>StarSymbol</vt:lpstr>
      <vt:lpstr>Whitney HTF</vt:lpstr>
      <vt:lpstr>Malgun Gothic</vt:lpstr>
      <vt:lpstr>Arial</vt:lpstr>
      <vt:lpstr>Calibri</vt:lpstr>
      <vt:lpstr>Cambria Math</vt:lpstr>
      <vt:lpstr>Courier New</vt:lpstr>
      <vt:lpstr>Segoe UI Semibold</vt:lpstr>
      <vt:lpstr>Segoe UI Semilight</vt:lpstr>
      <vt:lpstr>Times New Roman</vt:lpstr>
      <vt:lpstr>Wingdings</vt:lpstr>
      <vt:lpstr>NeSI Presentations v201306</vt:lpstr>
      <vt:lpstr>A “Hands-on” Intro to MPI Python</vt:lpstr>
      <vt:lpstr>Questions</vt:lpstr>
      <vt:lpstr>Recap from the last session</vt:lpstr>
      <vt:lpstr>Introduction : Is Python slow?</vt:lpstr>
      <vt:lpstr>Introduction : Is Python slow?</vt:lpstr>
      <vt:lpstr>Introduction : Is Python slow?</vt:lpstr>
      <vt:lpstr>Introduction : Is Python slow?</vt:lpstr>
      <vt:lpstr>Recap from the last session</vt:lpstr>
      <vt:lpstr>Introduction : Is Python slow?</vt:lpstr>
      <vt:lpstr>Speed-up Options</vt:lpstr>
      <vt:lpstr>Speed-up Example: Profiling</vt:lpstr>
      <vt:lpstr>Speed-up Example: Profiling</vt:lpstr>
      <vt:lpstr>Speed-up Example: Compute in C</vt:lpstr>
      <vt:lpstr>Speed-up Example: NumPy</vt:lpstr>
      <vt:lpstr>Speed-up Example: NumPy</vt:lpstr>
      <vt:lpstr>Speed-up Example: Numba</vt:lpstr>
      <vt:lpstr>Speed-up Example: Numba</vt:lpstr>
      <vt:lpstr>Speed-up Example: Numba</vt:lpstr>
      <vt:lpstr>Why is Numba faster?</vt:lpstr>
      <vt:lpstr>Pure Python vs Numba</vt:lpstr>
      <vt:lpstr>Parallel Programming</vt:lpstr>
      <vt:lpstr>mpi4Py</vt:lpstr>
      <vt:lpstr>Example 1. MPI Hello World</vt:lpstr>
      <vt:lpstr>Example 1. MPI Hello World</vt:lpstr>
      <vt:lpstr>Example 1. MPI Hello World</vt:lpstr>
      <vt:lpstr>Exercise 1: Photo processing</vt:lpstr>
      <vt:lpstr>Exercise 1: Photo processing</vt:lpstr>
      <vt:lpstr>Exercise 1: Photo processing</vt:lpstr>
      <vt:lpstr>Exercise 1: Photo processing</vt:lpstr>
      <vt:lpstr>Example 2. Point-to-point comm.</vt:lpstr>
      <vt:lpstr>Example 2. Point-to-point comm.</vt:lpstr>
      <vt:lpstr>Example 2. Point-to-point comm.</vt:lpstr>
      <vt:lpstr>MPI: Point-to-point communication</vt:lpstr>
      <vt:lpstr>Example 3. Collective comm.: Broadcast</vt:lpstr>
      <vt:lpstr>Example 3. Collective comm.: Broadcast</vt:lpstr>
      <vt:lpstr>Example 3. Collective comm.: Broadcast</vt:lpstr>
      <vt:lpstr>Example 4. Point-to-point comm.</vt:lpstr>
      <vt:lpstr>Example 4. Point-to-point comm.</vt:lpstr>
      <vt:lpstr>Example 4. Point-to-point comm.</vt:lpstr>
      <vt:lpstr>Example 4. Collective Comm.: Reduce</vt:lpstr>
      <vt:lpstr>Example 4. Collective Comm.: Reduce</vt:lpstr>
      <vt:lpstr>Example 4. Collective Comm.: Reduce</vt:lpstr>
      <vt:lpstr>Example 4. P2P vs Collective - Reduce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Exercise 2. Parallel computation of Pi </vt:lpstr>
      <vt:lpstr>Conclusion: Pure Python vs Numba+MPI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“Hands-on” Intro to Performance Python</dc:title>
  <dc:creator>Sung Bae</dc:creator>
  <cp:lastModifiedBy>Sung Eun Bae</cp:lastModifiedBy>
  <cp:revision>209</cp:revision>
  <cp:lastPrinted>2014-04-26T10:52:19Z</cp:lastPrinted>
  <dcterms:created xsi:type="dcterms:W3CDTF">2013-06-19T12:50:46Z</dcterms:created>
  <dcterms:modified xsi:type="dcterms:W3CDTF">2014-05-02T01:48:06Z</dcterms:modified>
</cp:coreProperties>
</file>