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77" r:id="rId3"/>
    <p:sldId id="278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73" r:id="rId12"/>
    <p:sldId id="274" r:id="rId13"/>
    <p:sldId id="275" r:id="rId14"/>
    <p:sldId id="280" r:id="rId15"/>
    <p:sldId id="269" r:id="rId16"/>
    <p:sldId id="279" r:id="rId17"/>
    <p:sldId id="276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F920-63B3-4FBA-A812-EB795AE89B42}" type="datetimeFigureOut">
              <a:rPr lang="en-GB" smtClean="0"/>
              <a:t>18/03/2016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BA0DD-EBD5-42E5-90B4-5CC8C1982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54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Covered</a:t>
            </a:r>
            <a:r>
              <a:rPr lang="en-NZ" baseline="0" dirty="0" smtClean="0"/>
              <a:t> by institution’s investment/subscription : Massey Uni. </a:t>
            </a:r>
          </a:p>
          <a:p>
            <a:r>
              <a:rPr lang="en-NZ" baseline="0" dirty="0" err="1" smtClean="0"/>
              <a:t>Plant&amp;Food</a:t>
            </a:r>
            <a:r>
              <a:rPr lang="en-NZ" baseline="0" dirty="0" smtClean="0"/>
              <a:t>: Data Subscription (</a:t>
            </a:r>
            <a:r>
              <a:rPr lang="en-NZ" baseline="0" smtClean="0"/>
              <a:t>no compute)</a:t>
            </a:r>
          </a:p>
          <a:p>
            <a:endParaRPr lang="en-NZ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BA0DD-EBD5-42E5-90B4-5CC8C198249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22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Covered</a:t>
            </a:r>
            <a:r>
              <a:rPr lang="en-NZ" baseline="0" dirty="0" smtClean="0"/>
              <a:t> by institution’s investment/subscription : Massey Uni. </a:t>
            </a:r>
          </a:p>
          <a:p>
            <a:r>
              <a:rPr lang="en-NZ" baseline="0" dirty="0" err="1" smtClean="0"/>
              <a:t>Plant&amp;Food</a:t>
            </a:r>
            <a:r>
              <a:rPr lang="en-NZ" baseline="0" dirty="0" smtClean="0"/>
              <a:t>: Data Subscription (</a:t>
            </a:r>
            <a:r>
              <a:rPr lang="en-NZ" baseline="0" smtClean="0"/>
              <a:t>no compute)</a:t>
            </a:r>
          </a:p>
          <a:p>
            <a:endParaRPr lang="en-NZ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BA0DD-EBD5-42E5-90B4-5CC8C198249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02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5672" r="3231" b="-5579"/>
          <a:stretch/>
        </p:blipFill>
        <p:spPr>
          <a:xfrm>
            <a:off x="220663" y="4160688"/>
            <a:ext cx="1835056" cy="115005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8027988" y="7258280"/>
            <a:ext cx="609600" cy="173104"/>
          </a:xfrm>
        </p:spPr>
        <p:txBody>
          <a:bodyPr/>
          <a:lstStyle/>
          <a:p>
            <a:fld id="{52C13AB6-3300-4E76-BA0B-710798C4460D}" type="datetimeFigureOut">
              <a:rPr lang="en-NZ" smtClean="0"/>
              <a:t>18/03/2016</a:t>
            </a:fld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8695765" y="7258280"/>
            <a:ext cx="231284" cy="173104"/>
          </a:xfrm>
        </p:spPr>
        <p:txBody>
          <a:bodyPr/>
          <a:lstStyle/>
          <a:p>
            <a:fld id="{AF798F97-BF04-44BC-88D7-98FDF5132F7F}" type="slidenum">
              <a:rPr lang="en-NZ" smtClean="0"/>
              <a:t>‹#›</a:t>
            </a:fld>
            <a:endParaRPr lang="en-NZ"/>
          </a:p>
        </p:txBody>
      </p:sp>
      <p:sp>
        <p:nvSpPr>
          <p:cNvPr id="9" name="Rectangle 8"/>
          <p:cNvSpPr/>
          <p:nvPr/>
        </p:nvSpPr>
        <p:spPr>
          <a:xfrm flipV="1">
            <a:off x="111128" y="6405034"/>
            <a:ext cx="9032875" cy="449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6752"/>
            <a:ext cx="9144000" cy="89916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955453"/>
            <a:ext cx="9144000" cy="899160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2459040" y="5257166"/>
            <a:ext cx="379591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New Zealand </a:t>
            </a:r>
            <a:r>
              <a:rPr lang="en-US" dirty="0" err="1" smtClean="0"/>
              <a:t>eScience</a:t>
            </a:r>
            <a:r>
              <a:rPr lang="en-US" dirty="0" smtClean="0"/>
              <a:t> Infrastructure</a:t>
            </a:r>
            <a:endParaRPr lang="en-NZ" dirty="0"/>
          </a:p>
        </p:txBody>
      </p:sp>
      <p:sp>
        <p:nvSpPr>
          <p:cNvPr id="84" name="Title 83"/>
          <p:cNvSpPr>
            <a:spLocks noGrp="1"/>
          </p:cNvSpPr>
          <p:nvPr>
            <p:ph type="title" hasCustomPrompt="1"/>
          </p:nvPr>
        </p:nvSpPr>
        <p:spPr>
          <a:xfrm>
            <a:off x="2459041" y="3792925"/>
            <a:ext cx="6523037" cy="1467015"/>
          </a:xfrm>
        </p:spPr>
        <p:txBody>
          <a:bodyPr/>
          <a:lstStyle>
            <a:lvl1pPr>
              <a:lnSpc>
                <a:spcPts val="3800"/>
              </a:lnSpc>
              <a:defRPr sz="4000" baseline="0">
                <a:latin typeface="Lato Light" panose="020F0302020204030203" pitchFamily="34" charset="0"/>
              </a:defRPr>
            </a:lvl1pPr>
          </a:lstStyle>
          <a:p>
            <a:r>
              <a:rPr lang="en-US" dirty="0" smtClean="0"/>
              <a:t>PowerPoint Title</a:t>
            </a:r>
            <a:br>
              <a:rPr lang="en-US" dirty="0" smtClean="0"/>
            </a:br>
            <a:r>
              <a:rPr lang="en-US" dirty="0" smtClean="0"/>
              <a:t>(Two Lines If Needed)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701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9631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/>
        </p:nvSpPr>
        <p:spPr>
          <a:xfrm>
            <a:off x="8027988" y="6500925"/>
            <a:ext cx="904762" cy="173104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/>
        </p:nvGrpSpPr>
        <p:grpSpPr>
          <a:xfrm>
            <a:off x="205437" y="6405033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/>
        </p:nvSpPr>
        <p:spPr>
          <a:xfrm>
            <a:off x="216077" y="6500925"/>
            <a:ext cx="1806398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/>
        </p:nvGrpSpPr>
        <p:grpSpPr>
          <a:xfrm>
            <a:off x="205437" y="3468631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4634150"/>
            <a:ext cx="6486456" cy="73930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8" name="Oval 27"/>
          <p:cNvSpPr/>
          <p:nvPr/>
        </p:nvSpPr>
        <p:spPr>
          <a:xfrm>
            <a:off x="211138" y="3766611"/>
            <a:ext cx="1789906" cy="23865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5672" r="3231" b="-5579"/>
          <a:stretch/>
        </p:blipFill>
        <p:spPr>
          <a:xfrm>
            <a:off x="320743" y="4575559"/>
            <a:ext cx="1565208" cy="98093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2C13AB6-3300-4E76-BA0B-710798C4460D}" type="datetimeFigureOut">
              <a:rPr lang="en-NZ" smtClean="0"/>
              <a:t>18/03/2016</a:t>
            </a:fld>
            <a:endParaRPr lang="en-N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798F97-BF04-44BC-88D7-98FDF5132F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328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11758" y="6501344"/>
            <a:ext cx="216024" cy="169017"/>
          </a:xfrm>
          <a:prstGeom prst="rect">
            <a:avLst/>
          </a:prstGeom>
        </p:spPr>
        <p:txBody>
          <a:bodyPr/>
          <a:lstStyle>
            <a:lvl1pPr>
              <a:defRPr sz="850">
                <a:solidFill>
                  <a:schemeClr val="bg1"/>
                </a:solidFill>
              </a:defRPr>
            </a:lvl1pPr>
          </a:lstStyle>
          <a:p>
            <a:fld id="{AF798F97-BF04-44BC-88D7-98FDF5132F7F}" type="slidenum">
              <a:rPr lang="en-NZ" smtClean="0"/>
              <a:t>‹#›</a:t>
            </a:fld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/>
        </p:nvSpPr>
        <p:spPr>
          <a:xfrm>
            <a:off x="8027988" y="6500925"/>
            <a:ext cx="904762" cy="173104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/>
        </p:nvGrpSpPr>
        <p:grpSpPr>
          <a:xfrm>
            <a:off x="205437" y="6405033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/>
        </p:nvSpPr>
        <p:spPr>
          <a:xfrm>
            <a:off x="216077" y="6500925"/>
            <a:ext cx="1806398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/>
        </p:nvGrpSpPr>
        <p:grpSpPr>
          <a:xfrm>
            <a:off x="205437" y="3417831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4634150"/>
            <a:ext cx="6486456" cy="73930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9" name="Oval 28"/>
          <p:cNvSpPr/>
          <p:nvPr/>
        </p:nvSpPr>
        <p:spPr>
          <a:xfrm>
            <a:off x="211138" y="3766611"/>
            <a:ext cx="1789906" cy="23865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5672" r="3231" b="-5579"/>
          <a:stretch/>
        </p:blipFill>
        <p:spPr>
          <a:xfrm>
            <a:off x="320743" y="4575559"/>
            <a:ext cx="1565208" cy="98093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2C13AB6-3300-4E76-BA0B-710798C4460D}" type="datetimeFigureOut">
              <a:rPr lang="en-NZ" smtClean="0"/>
              <a:t>18/03/2016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49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11758" y="6501344"/>
            <a:ext cx="216024" cy="169017"/>
          </a:xfrm>
          <a:prstGeom prst="rect">
            <a:avLst/>
          </a:prstGeom>
        </p:spPr>
        <p:txBody>
          <a:bodyPr/>
          <a:lstStyle>
            <a:lvl1pPr>
              <a:defRPr sz="850">
                <a:solidFill>
                  <a:schemeClr val="bg1"/>
                </a:solidFill>
              </a:defRPr>
            </a:lvl1pPr>
          </a:lstStyle>
          <a:p>
            <a:fld id="{AF798F97-BF04-44BC-88D7-98FDF5132F7F}" type="slidenum">
              <a:rPr lang="en-NZ" smtClean="0"/>
              <a:t>‹#›</a:t>
            </a:fld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/>
        </p:nvSpPr>
        <p:spPr>
          <a:xfrm>
            <a:off x="8027988" y="6500925"/>
            <a:ext cx="904762" cy="173104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/>
        </p:nvGrpSpPr>
        <p:grpSpPr>
          <a:xfrm>
            <a:off x="205437" y="6405033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/>
        </p:nvSpPr>
        <p:spPr>
          <a:xfrm>
            <a:off x="216077" y="6500925"/>
            <a:ext cx="1806398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/>
        </p:nvGrpSpPr>
        <p:grpSpPr>
          <a:xfrm>
            <a:off x="205437" y="342900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4634150"/>
            <a:ext cx="6486456" cy="73930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30" name="Oval 29"/>
          <p:cNvSpPr/>
          <p:nvPr/>
        </p:nvSpPr>
        <p:spPr>
          <a:xfrm>
            <a:off x="211138" y="3766611"/>
            <a:ext cx="1789906" cy="23865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5672" r="3231" b="-5579"/>
          <a:stretch/>
        </p:blipFill>
        <p:spPr>
          <a:xfrm>
            <a:off x="320743" y="4575559"/>
            <a:ext cx="1565208" cy="98093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2C13AB6-3300-4E76-BA0B-710798C4460D}" type="datetimeFigureOut">
              <a:rPr lang="en-NZ" smtClean="0"/>
              <a:t>18/03/2016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936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11758" y="6501344"/>
            <a:ext cx="216024" cy="169017"/>
          </a:xfrm>
          <a:prstGeom prst="rect">
            <a:avLst/>
          </a:prstGeom>
        </p:spPr>
        <p:txBody>
          <a:bodyPr/>
          <a:lstStyle>
            <a:lvl1pPr>
              <a:defRPr sz="850">
                <a:solidFill>
                  <a:schemeClr val="bg1"/>
                </a:solidFill>
              </a:defRPr>
            </a:lvl1pPr>
          </a:lstStyle>
          <a:p>
            <a:fld id="{AF798F97-BF04-44BC-88D7-98FDF5132F7F}" type="slidenum">
              <a:rPr lang="en-NZ" smtClean="0"/>
              <a:t>‹#›</a:t>
            </a:fld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/>
        </p:nvSpPr>
        <p:spPr>
          <a:xfrm>
            <a:off x="8027988" y="6500925"/>
            <a:ext cx="904762" cy="173104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/>
        </p:nvGrpSpPr>
        <p:grpSpPr>
          <a:xfrm>
            <a:off x="205437" y="6405033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/>
        </p:nvSpPr>
        <p:spPr>
          <a:xfrm>
            <a:off x="216077" y="6500925"/>
            <a:ext cx="1806398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sp>
        <p:nvSpPr>
          <p:cNvPr id="4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4634150"/>
            <a:ext cx="6486456" cy="73930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grpSp>
        <p:nvGrpSpPr>
          <p:cNvPr id="50" name="Group 49"/>
          <p:cNvGrpSpPr/>
          <p:nvPr/>
        </p:nvGrpSpPr>
        <p:grpSpPr>
          <a:xfrm>
            <a:off x="205437" y="342900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211138" y="3766611"/>
            <a:ext cx="1789906" cy="23865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l="5672" r="3231" b="-5579"/>
          <a:stretch/>
        </p:blipFill>
        <p:spPr>
          <a:xfrm>
            <a:off x="320743" y="4575559"/>
            <a:ext cx="1565208" cy="98093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2C13AB6-3300-4E76-BA0B-710798C4460D}" type="datetimeFigureOut">
              <a:rPr lang="en-NZ" smtClean="0"/>
              <a:t>18/03/2016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i="1">
                <a:solidFill>
                  <a:schemeClr val="bg1"/>
                </a:solidFill>
              </a:defRPr>
            </a:lvl1pPr>
          </a:lstStyle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710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11140" y="1873252"/>
            <a:ext cx="7608887" cy="40301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buNone/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-1240" r="8051" b="-5579"/>
          <a:stretch/>
        </p:blipFill>
        <p:spPr>
          <a:xfrm>
            <a:off x="7988900" y="589518"/>
            <a:ext cx="900000" cy="551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7" y="640818"/>
            <a:ext cx="6694961" cy="44877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69" name="Footer Placeholder 3"/>
          <p:cNvSpPr txBox="1">
            <a:spLocks/>
          </p:cNvSpPr>
          <p:nvPr/>
        </p:nvSpPr>
        <p:spPr>
          <a:xfrm>
            <a:off x="2447938" y="6500925"/>
            <a:ext cx="3140062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Footer</a:t>
            </a:r>
          </a:p>
          <a:p>
            <a:endParaRPr lang="en-NZ" dirty="0"/>
          </a:p>
        </p:txBody>
      </p:sp>
      <p:sp>
        <p:nvSpPr>
          <p:cNvPr id="70" name="Footer Placeholder 3"/>
          <p:cNvSpPr txBox="1">
            <a:spLocks/>
          </p:cNvSpPr>
          <p:nvPr/>
        </p:nvSpPr>
        <p:spPr>
          <a:xfrm>
            <a:off x="8027988" y="6500925"/>
            <a:ext cx="904762" cy="173104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/>
        </p:nvGrpSpPr>
        <p:grpSpPr>
          <a:xfrm>
            <a:off x="205437" y="6405033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/>
        </p:nvSpPr>
        <p:spPr>
          <a:xfrm>
            <a:off x="216077" y="6500925"/>
            <a:ext cx="1806398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/>
        </p:nvGrpSpPr>
        <p:grpSpPr>
          <a:xfrm>
            <a:off x="205437" y="264448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AB6-3300-4E76-BA0B-710798C4460D}" type="datetimeFigureOut">
              <a:rPr lang="en-NZ" smtClean="0"/>
              <a:t>18/03/2016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8F97-BF04-44BC-88D7-98FDF5132F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157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01613" y="1873252"/>
            <a:ext cx="4258308" cy="40301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-1240" r="8051" b="-5579"/>
          <a:stretch/>
        </p:blipFill>
        <p:spPr>
          <a:xfrm>
            <a:off x="7988900" y="589518"/>
            <a:ext cx="900000" cy="551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8" y="640818"/>
            <a:ext cx="6726618" cy="771001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70" name="Footer Placeholder 3"/>
          <p:cNvSpPr txBox="1">
            <a:spLocks/>
          </p:cNvSpPr>
          <p:nvPr/>
        </p:nvSpPr>
        <p:spPr>
          <a:xfrm>
            <a:off x="8027988" y="6500925"/>
            <a:ext cx="904762" cy="173104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/>
        </p:nvGrpSpPr>
        <p:grpSpPr>
          <a:xfrm>
            <a:off x="205437" y="6405033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/>
        </p:nvSpPr>
        <p:spPr>
          <a:xfrm>
            <a:off x="216077" y="6500925"/>
            <a:ext cx="1806398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/>
        </p:nvGrpSpPr>
        <p:grpSpPr>
          <a:xfrm>
            <a:off x="205437" y="264448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2"/>
          <p:cNvSpPr>
            <a:spLocks noGrp="1"/>
          </p:cNvSpPr>
          <p:nvPr>
            <p:ph idx="12"/>
          </p:nvPr>
        </p:nvSpPr>
        <p:spPr>
          <a:xfrm>
            <a:off x="4684083" y="1873252"/>
            <a:ext cx="4258308" cy="40301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121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11758" y="6501344"/>
            <a:ext cx="216024" cy="169017"/>
          </a:xfrm>
          <a:prstGeom prst="rect">
            <a:avLst/>
          </a:prstGeom>
        </p:spPr>
        <p:txBody>
          <a:bodyPr/>
          <a:lstStyle>
            <a:lvl1pPr>
              <a:defRPr sz="850"/>
            </a:lvl1pPr>
          </a:lstStyle>
          <a:p>
            <a:fld id="{AF798F97-BF04-44BC-88D7-98FDF5132F7F}" type="slidenum">
              <a:rPr lang="en-NZ" smtClean="0"/>
              <a:t>‹#›</a:t>
            </a:fld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/>
        </p:nvSpPr>
        <p:spPr>
          <a:xfrm>
            <a:off x="8027988" y="6500925"/>
            <a:ext cx="904762" cy="173104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/>
        </p:nvGrpSpPr>
        <p:grpSpPr>
          <a:xfrm>
            <a:off x="205437" y="6405033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/>
        </p:nvSpPr>
        <p:spPr>
          <a:xfrm>
            <a:off x="216077" y="6500925"/>
            <a:ext cx="1806398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33" name="Group 32"/>
          <p:cNvGrpSpPr/>
          <p:nvPr/>
        </p:nvGrpSpPr>
        <p:grpSpPr>
          <a:xfrm>
            <a:off x="205437" y="277148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2C13AB6-3300-4E76-BA0B-710798C4460D}" type="datetimeFigureOut">
              <a:rPr lang="en-NZ" smtClean="0"/>
              <a:t>18/03/2016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615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11758" y="6501344"/>
            <a:ext cx="216024" cy="169017"/>
          </a:xfrm>
          <a:prstGeom prst="rect">
            <a:avLst/>
          </a:prstGeom>
        </p:spPr>
        <p:txBody>
          <a:bodyPr/>
          <a:lstStyle>
            <a:lvl1pPr>
              <a:defRPr sz="850"/>
            </a:lvl1pPr>
          </a:lstStyle>
          <a:p>
            <a:fld id="{AF798F97-BF04-44BC-88D7-98FDF5132F7F}" type="slidenum">
              <a:rPr lang="en-NZ" smtClean="0"/>
              <a:t>‹#›</a:t>
            </a:fld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/>
        </p:nvSpPr>
        <p:spPr>
          <a:xfrm>
            <a:off x="8027988" y="6500925"/>
            <a:ext cx="904762" cy="173104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02/22/2014</a:t>
            </a:r>
          </a:p>
          <a:p>
            <a:endParaRPr lang="en-NZ" dirty="0"/>
          </a:p>
        </p:txBody>
      </p:sp>
      <p:sp>
        <p:nvSpPr>
          <p:cNvPr id="79" name="Footer Placeholder 3"/>
          <p:cNvSpPr txBox="1">
            <a:spLocks/>
          </p:cNvSpPr>
          <p:nvPr/>
        </p:nvSpPr>
        <p:spPr>
          <a:xfrm>
            <a:off x="216077" y="6500925"/>
            <a:ext cx="1806398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sp>
        <p:nvSpPr>
          <p:cNvPr id="16" name="Rectangle 15"/>
          <p:cNvSpPr/>
          <p:nvPr/>
        </p:nvSpPr>
        <p:spPr>
          <a:xfrm flipV="1">
            <a:off x="16688" y="6363487"/>
            <a:ext cx="9117786" cy="137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3" name="Group 32"/>
          <p:cNvGrpSpPr/>
          <p:nvPr/>
        </p:nvGrpSpPr>
        <p:grpSpPr>
          <a:xfrm>
            <a:off x="205437" y="277148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 flipV="1">
            <a:off x="16688" y="210169"/>
            <a:ext cx="9117786" cy="13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/>
          <a:stretch/>
        </p:blipFill>
        <p:spPr>
          <a:xfrm>
            <a:off x="205439" y="5724069"/>
            <a:ext cx="8938563" cy="899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/>
          <a:stretch/>
        </p:blipFill>
        <p:spPr>
          <a:xfrm flipV="1">
            <a:off x="205438" y="75761"/>
            <a:ext cx="8929039" cy="89916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2C13AB6-3300-4E76-BA0B-710798C4460D}" type="datetimeFigureOut">
              <a:rPr lang="en-NZ" smtClean="0"/>
              <a:t>18/03/2016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385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" y="0"/>
            <a:ext cx="22399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575733"/>
            <a:ext cx="6470650" cy="55527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558802"/>
            <a:ext cx="1812528" cy="5344585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AB6-3300-4E76-BA0B-710798C4460D}" type="datetimeFigureOut">
              <a:rPr lang="en-NZ" smtClean="0"/>
              <a:t>18/03/2016</a:t>
            </a:fld>
            <a:endParaRPr lang="en-NZ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8F97-BF04-44BC-88D7-98FDF5132F7F}" type="slidenum">
              <a:rPr lang="en-NZ" smtClean="0"/>
              <a:t>‹#›</a:t>
            </a:fld>
            <a:endParaRPr lang="en-NZ"/>
          </a:p>
        </p:txBody>
      </p:sp>
      <p:grpSp>
        <p:nvGrpSpPr>
          <p:cNvPr id="66" name="Group 65"/>
          <p:cNvGrpSpPr/>
          <p:nvPr/>
        </p:nvGrpSpPr>
        <p:grpSpPr>
          <a:xfrm>
            <a:off x="205437" y="6405033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/>
        </p:nvSpPr>
        <p:spPr>
          <a:xfrm>
            <a:off x="216077" y="6500657"/>
            <a:ext cx="1806398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/>
        </p:nvGrpSpPr>
        <p:grpSpPr>
          <a:xfrm>
            <a:off x="211138" y="270084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45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" y="0"/>
            <a:ext cx="223996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575733"/>
            <a:ext cx="6470650" cy="55527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575735"/>
            <a:ext cx="1812528" cy="5568951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AB6-3300-4E76-BA0B-710798C4460D}" type="datetimeFigureOut">
              <a:rPr lang="en-NZ" smtClean="0"/>
              <a:t>18/03/2016</a:t>
            </a:fld>
            <a:endParaRPr lang="en-NZ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8F97-BF04-44BC-88D7-98FDF5132F7F}" type="slidenum">
              <a:rPr lang="en-NZ" smtClean="0"/>
              <a:t>‹#›</a:t>
            </a:fld>
            <a:endParaRPr lang="en-NZ"/>
          </a:p>
        </p:txBody>
      </p:sp>
      <p:grpSp>
        <p:nvGrpSpPr>
          <p:cNvPr id="66" name="Group 65"/>
          <p:cNvGrpSpPr/>
          <p:nvPr/>
        </p:nvGrpSpPr>
        <p:grpSpPr>
          <a:xfrm>
            <a:off x="205437" y="6405033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/>
        </p:nvSpPr>
        <p:spPr>
          <a:xfrm>
            <a:off x="216077" y="6500657"/>
            <a:ext cx="1806398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/>
        </p:nvGrpSpPr>
        <p:grpSpPr>
          <a:xfrm>
            <a:off x="211138" y="270084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" y="0"/>
            <a:ext cx="2239963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575733"/>
            <a:ext cx="6470650" cy="55527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575735"/>
            <a:ext cx="1812528" cy="5568951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AB6-3300-4E76-BA0B-710798C4460D}" type="datetimeFigureOut">
              <a:rPr lang="en-NZ" smtClean="0"/>
              <a:t>18/03/2016</a:t>
            </a:fld>
            <a:endParaRPr lang="en-NZ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8F97-BF04-44BC-88D7-98FDF5132F7F}" type="slidenum">
              <a:rPr lang="en-NZ" smtClean="0"/>
              <a:t>‹#›</a:t>
            </a:fld>
            <a:endParaRPr lang="en-NZ"/>
          </a:p>
        </p:txBody>
      </p:sp>
      <p:grpSp>
        <p:nvGrpSpPr>
          <p:cNvPr id="66" name="Group 65"/>
          <p:cNvGrpSpPr/>
          <p:nvPr/>
        </p:nvGrpSpPr>
        <p:grpSpPr>
          <a:xfrm>
            <a:off x="205437" y="6405033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/>
        </p:nvSpPr>
        <p:spPr>
          <a:xfrm>
            <a:off x="216077" y="6500657"/>
            <a:ext cx="1806398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/>
        </p:nvGrpSpPr>
        <p:grpSpPr>
          <a:xfrm>
            <a:off x="211138" y="270084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" y="0"/>
            <a:ext cx="223996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575733"/>
            <a:ext cx="6470650" cy="55527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575735"/>
            <a:ext cx="1812528" cy="5568951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3AB6-3300-4E76-BA0B-710798C4460D}" type="datetimeFigureOut">
              <a:rPr lang="en-NZ" smtClean="0"/>
              <a:t>18/03/2016</a:t>
            </a:fld>
            <a:endParaRPr lang="en-NZ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8F97-BF04-44BC-88D7-98FDF5132F7F}" type="slidenum">
              <a:rPr lang="en-NZ" smtClean="0"/>
              <a:t>‹#›</a:t>
            </a:fld>
            <a:endParaRPr lang="en-NZ"/>
          </a:p>
        </p:txBody>
      </p:sp>
      <p:grpSp>
        <p:nvGrpSpPr>
          <p:cNvPr id="66" name="Group 65"/>
          <p:cNvGrpSpPr/>
          <p:nvPr/>
        </p:nvGrpSpPr>
        <p:grpSpPr>
          <a:xfrm>
            <a:off x="205437" y="6405033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/>
        </p:nvSpPr>
        <p:spPr>
          <a:xfrm>
            <a:off x="216077" y="6500657"/>
            <a:ext cx="1806398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/>
        </p:nvGrpSpPr>
        <p:grpSpPr>
          <a:xfrm>
            <a:off x="211138" y="270084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143" y="564491"/>
            <a:ext cx="7603897" cy="83608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grpSp>
        <p:nvGrpSpPr>
          <p:cNvPr id="9" name="Group 8"/>
          <p:cNvGrpSpPr/>
          <p:nvPr/>
        </p:nvGrpSpPr>
        <p:grpSpPr>
          <a:xfrm>
            <a:off x="205437" y="6405033"/>
            <a:ext cx="8721612" cy="0"/>
            <a:chOff x="211138" y="202563"/>
            <a:chExt cx="8721612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437" y="1873251"/>
            <a:ext cx="7603728" cy="4279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>
          <a:xfrm>
            <a:off x="8027988" y="6500657"/>
            <a:ext cx="609600" cy="1731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bg2"/>
                </a:solidFill>
                <a:latin typeface="+mj-lt"/>
              </a:defRPr>
            </a:lvl1pPr>
          </a:lstStyle>
          <a:p>
            <a:fld id="{52C13AB6-3300-4E76-BA0B-710798C4460D}" type="datetimeFigureOut">
              <a:rPr lang="en-NZ" smtClean="0"/>
              <a:t>18/03/2016</a:t>
            </a:fld>
            <a:endParaRPr lang="en-NZ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2450440" y="6500657"/>
            <a:ext cx="3133645" cy="1731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bg2"/>
                </a:solidFill>
                <a:latin typeface="+mj-lt"/>
              </a:defRPr>
            </a:lvl1pPr>
          </a:lstStyle>
          <a:p>
            <a:endParaRPr lang="en-NZ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8695765" y="6500657"/>
            <a:ext cx="231284" cy="1731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2"/>
                </a:solidFill>
                <a:latin typeface="+mj-lt"/>
              </a:defRPr>
            </a:lvl1pPr>
          </a:lstStyle>
          <a:p>
            <a:fld id="{AF798F97-BF04-44BC-88D7-98FDF5132F7F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Footer Placeholder 3"/>
          <p:cNvSpPr txBox="1">
            <a:spLocks/>
          </p:cNvSpPr>
          <p:nvPr/>
        </p:nvSpPr>
        <p:spPr>
          <a:xfrm>
            <a:off x="216077" y="6500657"/>
            <a:ext cx="1806398" cy="1731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383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•"/>
        <a:tabLst>
          <a:tab pos="1162050" algn="l"/>
        </a:tabLst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si.org.nz/appl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Accessing </a:t>
            </a:r>
            <a:r>
              <a:rPr lang="en-US" sz="3200" dirty="0" err="1"/>
              <a:t>NeSI</a:t>
            </a:r>
            <a:r>
              <a:rPr lang="en-US" sz="3200" dirty="0"/>
              <a:t> </a:t>
            </a:r>
            <a:r>
              <a:rPr lang="en-US" sz="3200" dirty="0" smtClean="0"/>
              <a:t>HPC Resources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32928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Get expert help</a:t>
            </a:r>
          </a:p>
          <a:p>
            <a:r>
              <a:rPr lang="en-US" dirty="0" smtClean="0"/>
              <a:t>I know </a:t>
            </a:r>
            <a:r>
              <a:rPr lang="en-US" dirty="0"/>
              <a:t>to use the application but I don’t have time for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 </a:t>
            </a:r>
            <a:r>
              <a:rPr lang="en-US" dirty="0"/>
              <a:t>Linux </a:t>
            </a:r>
            <a:r>
              <a:rPr lang="en-US" dirty="0" err="1"/>
              <a:t>sysadmin</a:t>
            </a:r>
            <a:r>
              <a:rPr lang="en-US" dirty="0"/>
              <a:t>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learn </a:t>
            </a:r>
            <a:r>
              <a:rPr lang="en-US" dirty="0"/>
              <a:t>how to install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optimize </a:t>
            </a:r>
            <a:r>
              <a:rPr lang="en-US" dirty="0"/>
              <a:t>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optimize </a:t>
            </a:r>
            <a:r>
              <a:rPr lang="en-US" dirty="0"/>
              <a:t>the work-flow.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HPC?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58" y="2343358"/>
            <a:ext cx="2054797" cy="3089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8680" y="6120874"/>
            <a:ext cx="2698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Image courtesy of </a:t>
            </a:r>
            <a:r>
              <a:rPr lang="en-NZ" sz="1100" dirty="0" smtClean="0"/>
              <a:t>FreeDigitalPhotos.net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8213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cluster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92896"/>
            <a:ext cx="7236296" cy="297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1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cluster is a shared resource and work must be </a:t>
            </a:r>
            <a:r>
              <a:rPr lang="en-US" sz="2000" b="1" i="1" dirty="0"/>
              <a:t>scheduled.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Jobs </a:t>
            </a:r>
            <a:r>
              <a:rPr lang="en-US" sz="2000" dirty="0"/>
              <a:t>are queued and are executed on the compute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login node is not for running jobs, it is only for </a:t>
            </a:r>
            <a:r>
              <a:rPr lang="en-US" sz="2000" dirty="0" smtClean="0"/>
              <a:t>file management </a:t>
            </a:r>
            <a:r>
              <a:rPr lang="en-US" sz="2000" dirty="0"/>
              <a:t>and job submission.</a:t>
            </a:r>
            <a:endParaRPr lang="en-NZ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01" y="4221088"/>
            <a:ext cx="4788024" cy="19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8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2"/>
                </a:solidFill>
              </a:rPr>
              <a:t>Start with the basic,</a:t>
            </a:r>
            <a:endParaRPr lang="en-US" i="1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	How to connect to the cluster via SSH</a:t>
            </a:r>
          </a:p>
          <a:p>
            <a:r>
              <a:rPr lang="en-US" sz="2000" i="1" dirty="0" smtClean="0">
                <a:solidFill>
                  <a:schemeClr val="bg2"/>
                </a:solidFill>
              </a:rPr>
              <a:t>Followed by a topic audience may like (consult the local host)</a:t>
            </a:r>
          </a:p>
          <a:p>
            <a:r>
              <a:rPr lang="en-US" sz="2000" i="1" dirty="0" smtClean="0">
                <a:solidFill>
                  <a:schemeClr val="bg2"/>
                </a:solidFill>
              </a:rPr>
              <a:t>	How to submit an R job </a:t>
            </a:r>
          </a:p>
          <a:p>
            <a:r>
              <a:rPr lang="en-US" sz="2000" i="1" dirty="0" smtClean="0">
                <a:solidFill>
                  <a:schemeClr val="bg2"/>
                </a:solidFill>
              </a:rPr>
              <a:t>Show how much speed-up you get.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Using </a:t>
            </a:r>
            <a:r>
              <a:rPr lang="en-US" dirty="0"/>
              <a:t>the cluster</a:t>
            </a:r>
          </a:p>
        </p:txBody>
      </p:sp>
      <p:pic>
        <p:nvPicPr>
          <p:cNvPr id="1025" name="Picture 1" descr="clear1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ear1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ear1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ear1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6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>
                <a:solidFill>
                  <a:schemeClr val="bg2"/>
                </a:solidFill>
              </a:rPr>
              <a:t>(Optional)</a:t>
            </a:r>
          </a:p>
          <a:p>
            <a:r>
              <a:rPr lang="en-US" sz="2000" i="1" dirty="0" smtClean="0">
                <a:solidFill>
                  <a:schemeClr val="bg2"/>
                </a:solidFill>
              </a:rPr>
              <a:t>Introduce some success stories of local researcher (if available)</a:t>
            </a:r>
          </a:p>
          <a:p>
            <a:endParaRPr lang="en-US" sz="2000" i="1" dirty="0" smtClean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pic>
        <p:nvPicPr>
          <p:cNvPr id="1025" name="Picture 1" descr="clear1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ear1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ear1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ear1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3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I’d like to have an access!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93998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High Priority</a:t>
            </a:r>
            <a:endParaRPr lang="en-NZ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08305" y="5939988"/>
            <a:ext cx="13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Low Priority</a:t>
            </a:r>
            <a:endParaRPr lang="en-NZ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1140" y="1873252"/>
            <a:ext cx="8681340" cy="4030133"/>
          </a:xfrm>
        </p:spPr>
        <p:txBody>
          <a:bodyPr/>
          <a:lstStyle/>
          <a:p>
            <a:pPr algn="ctr"/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www.nesi.org.nz/apply</a:t>
            </a:r>
            <a:endParaRPr lang="en-GB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GB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94" y="2574630"/>
            <a:ext cx="5760720" cy="26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9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220" y="1553429"/>
            <a:ext cx="7608887" cy="403620"/>
          </a:xfrm>
        </p:spPr>
        <p:txBody>
          <a:bodyPr/>
          <a:lstStyle/>
          <a:p>
            <a:r>
              <a:rPr lang="en-NZ" b="1" dirty="0" smtClean="0"/>
              <a:t>NeSI Access Policy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I’d like to have an access!</a:t>
            </a:r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48523"/>
              </p:ext>
            </p:extLst>
          </p:nvPr>
        </p:nvGraphicFramePr>
        <p:xfrm>
          <a:off x="395536" y="1988840"/>
          <a:ext cx="8280920" cy="392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912101">
                <a:tc>
                  <a:txBody>
                    <a:bodyPr/>
                    <a:lstStyle/>
                    <a:p>
                      <a:r>
                        <a:rPr lang="en-NZ" dirty="0" smtClean="0"/>
                        <a:t>Merit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Institution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Proposal</a:t>
                      </a:r>
                      <a:r>
                        <a:rPr lang="en-NZ" baseline="0" dirty="0" smtClean="0"/>
                        <a:t> Development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PostGrad</a:t>
                      </a:r>
                      <a:endParaRPr lang="en-NZ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lang="en-NZ" dirty="0" smtClean="0"/>
                        <a:t>Covered by Crown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Covered</a:t>
                      </a:r>
                      <a:r>
                        <a:rPr lang="en-NZ" baseline="0" dirty="0" smtClean="0"/>
                        <a:t> by institution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Covered by Crown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Covered by Crown</a:t>
                      </a:r>
                      <a:endParaRPr lang="en-NZ" dirty="0"/>
                    </a:p>
                  </a:txBody>
                  <a:tcPr/>
                </a:tc>
              </a:tr>
              <a:tr h="912101">
                <a:tc>
                  <a:txBody>
                    <a:bodyPr/>
                    <a:lstStyle/>
                    <a:p>
                      <a:r>
                        <a:rPr lang="en-NZ" dirty="0" smtClean="0"/>
                        <a:t>Evidence of academic</a:t>
                      </a:r>
                      <a:r>
                        <a:rPr lang="en-NZ" baseline="0" dirty="0" smtClean="0"/>
                        <a:t> merit required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Block allocation</a:t>
                      </a:r>
                      <a:r>
                        <a:rPr lang="en-NZ" baseline="0" dirty="0" smtClean="0"/>
                        <a:t> (core hours + consultancy)</a:t>
                      </a: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Fast access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Any accredited</a:t>
                      </a:r>
                      <a:r>
                        <a:rPr lang="en-NZ" baseline="0" dirty="0" smtClean="0"/>
                        <a:t> postgrad. research programme in NZ</a:t>
                      </a:r>
                    </a:p>
                  </a:txBody>
                  <a:tcPr/>
                </a:tc>
              </a:tr>
              <a:tr h="912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Up to</a:t>
                      </a:r>
                      <a:r>
                        <a:rPr lang="en-NZ" baseline="0" dirty="0" smtClean="0"/>
                        <a:t> 1 year (renewable)</a:t>
                      </a:r>
                      <a:endParaRPr lang="en-NZ" dirty="0" smtClean="0"/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Governance</a:t>
                      </a:r>
                      <a:r>
                        <a:rPr lang="en-NZ" baseline="0" dirty="0" smtClean="0"/>
                        <a:t> by institution</a:t>
                      </a:r>
                    </a:p>
                    <a:p>
                      <a:r>
                        <a:rPr lang="en-NZ" baseline="0" dirty="0" smtClean="0"/>
                        <a:t>Tech. assessment by </a:t>
                      </a:r>
                      <a:r>
                        <a:rPr lang="en-NZ" baseline="0" dirty="0" err="1" smtClean="0"/>
                        <a:t>NeSI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Small allocation (1000 core h)</a:t>
                      </a:r>
                    </a:p>
                    <a:p>
                      <a:r>
                        <a:rPr lang="en-NZ" dirty="0" smtClean="0"/>
                        <a:t>Time bound (1 month)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Up to</a:t>
                      </a:r>
                      <a:r>
                        <a:rPr lang="en-NZ" baseline="0" dirty="0" smtClean="0"/>
                        <a:t> 1 year (renewable)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-Right Arrow 4"/>
          <p:cNvSpPr/>
          <p:nvPr/>
        </p:nvSpPr>
        <p:spPr>
          <a:xfrm>
            <a:off x="1831477" y="5980638"/>
            <a:ext cx="5476828" cy="2566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395536" y="593998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High Priority</a:t>
            </a:r>
            <a:endParaRPr lang="en-NZ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08305" y="5939988"/>
            <a:ext cx="13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Low Priority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03857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Science Team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01" y="1684940"/>
            <a:ext cx="952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15" y="1687694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15" y="2900524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71" y="2276872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01" y="2900524"/>
            <a:ext cx="9525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31" y="2902677"/>
            <a:ext cx="952500" cy="9525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31" y="1687694"/>
            <a:ext cx="952500" cy="952500"/>
          </a:xfrm>
        </p:spPr>
      </p:pic>
      <p:sp>
        <p:nvSpPr>
          <p:cNvPr id="11" name="Content Placeholder 1"/>
          <p:cNvSpPr txBox="1">
            <a:spLocks/>
          </p:cNvSpPr>
          <p:nvPr/>
        </p:nvSpPr>
        <p:spPr>
          <a:xfrm>
            <a:off x="539552" y="4221088"/>
            <a:ext cx="8208912" cy="21602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8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ts val="2400"/>
              </a:lnSpc>
              <a:spcBef>
                <a:spcPts val="18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ts val="2400"/>
              </a:lnSpc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162050" algn="l"/>
              </a:tabLst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5350" indent="-266700" algn="l" defTabSz="914400" rtl="0" eaLnBrk="1" latinLnBrk="0" hangingPunct="1">
              <a:lnSpc>
                <a:spcPts val="2400"/>
              </a:lnSpc>
              <a:spcBef>
                <a:spcPts val="18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2050" indent="-266700" algn="l" defTabSz="914400" rtl="0" eaLnBrk="1" latinLnBrk="0" hangingPunct="1">
              <a:lnSpc>
                <a:spcPts val="2400"/>
              </a:lnSpc>
              <a:spcBef>
                <a:spcPts val="18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NZ" sz="1800" dirty="0" smtClean="0"/>
              <a:t>Consultancy and Training  to best utilize HPC resources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800" dirty="0" smtClean="0"/>
              <a:t>Enhance </a:t>
            </a:r>
            <a:r>
              <a:rPr lang="en-NZ" sz="1800" dirty="0"/>
              <a:t>the performance of research software codes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800" dirty="0" smtClean="0"/>
              <a:t>Troubleshoot </a:t>
            </a:r>
            <a:r>
              <a:rPr lang="en-NZ" sz="1800" dirty="0"/>
              <a:t>memory and other or I/O bottlenecks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800" dirty="0" smtClean="0"/>
              <a:t>Connect </a:t>
            </a:r>
            <a:r>
              <a:rPr lang="en-NZ" sz="1800" dirty="0"/>
              <a:t>researchers and scientific software experts</a:t>
            </a:r>
          </a:p>
        </p:txBody>
      </p:sp>
    </p:spTree>
    <p:extLst>
      <p:ext uri="{BB962C8B-B14F-4D97-AF65-F5344CB8AC3E}">
        <p14:creationId xmlns:p14="http://schemas.microsoft.com/office/powerpoint/2010/main" val="333268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16832"/>
            <a:ext cx="5760720" cy="262737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Talk to </a:t>
            </a:r>
            <a:r>
              <a:rPr lang="en-NZ" dirty="0" err="1" smtClean="0"/>
              <a:t>NeSI</a:t>
            </a:r>
            <a:r>
              <a:rPr lang="en-NZ" dirty="0" smtClean="0"/>
              <a:t>!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338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 smtClean="0"/>
              <a:t>www.nesi.org.nz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412132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481" y="1412776"/>
            <a:ext cx="8584747" cy="4030133"/>
          </a:xfrm>
        </p:spPr>
        <p:txBody>
          <a:bodyPr/>
          <a:lstStyle/>
          <a:p>
            <a:r>
              <a:rPr lang="en-US" b="1" dirty="0" smtClean="0"/>
              <a:t>N</a:t>
            </a:r>
            <a:r>
              <a:rPr lang="en-US" dirty="0" smtClean="0"/>
              <a:t>ew Zealand </a:t>
            </a:r>
            <a:r>
              <a:rPr lang="en-US" b="1" dirty="0" err="1" smtClean="0"/>
              <a:t>eS</a:t>
            </a:r>
            <a:r>
              <a:rPr lang="en-US" dirty="0" err="1" smtClean="0"/>
              <a:t>cience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dirty="0" smtClean="0"/>
              <a:t>nfrastructure</a:t>
            </a:r>
          </a:p>
          <a:p>
            <a:r>
              <a:rPr lang="en-US" dirty="0" smtClean="0"/>
              <a:t>Provides HPC service to enable NZ’s researchers to tackle the world’s largest problems</a:t>
            </a:r>
          </a:p>
          <a:p>
            <a:r>
              <a:rPr lang="en-US" b="1" dirty="0">
                <a:solidFill>
                  <a:schemeClr val="tx2"/>
                </a:solidFill>
              </a:rPr>
              <a:t/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Investors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NeSI</a:t>
            </a:r>
            <a:r>
              <a:rPr lang="en-US" dirty="0" smtClean="0"/>
              <a:t>?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14" y="3532544"/>
            <a:ext cx="3471021" cy="848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5" y="5085184"/>
            <a:ext cx="4137353" cy="1199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79" y="4417672"/>
            <a:ext cx="3383744" cy="9748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645024"/>
            <a:ext cx="1442788" cy="10388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7" y="3532544"/>
            <a:ext cx="1982804" cy="12637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28" y="5013176"/>
            <a:ext cx="2160242" cy="10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500" y="1236751"/>
            <a:ext cx="7608887" cy="4030133"/>
          </a:xfrm>
        </p:spPr>
        <p:txBody>
          <a:bodyPr/>
          <a:lstStyle/>
          <a:p>
            <a:r>
              <a:rPr lang="en-US" b="1" dirty="0" smtClean="0"/>
              <a:t>HPC systems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NeSI</a:t>
            </a:r>
            <a:r>
              <a:rPr lang="en-US" dirty="0" smtClean="0"/>
              <a:t>?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3706464" cy="4143003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411760" y="4941169"/>
            <a:ext cx="1440160" cy="1177068"/>
          </a:xfrm>
          <a:prstGeom prst="wedgeRoundRectCallout">
            <a:avLst>
              <a:gd name="adj1" fmla="val -59997"/>
              <a:gd name="adj2" fmla="val -484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59" y="5004866"/>
            <a:ext cx="845120" cy="1049674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635896" y="3620084"/>
            <a:ext cx="1728192" cy="1249076"/>
          </a:xfrm>
          <a:prstGeom prst="wedgeRoundRectCallout">
            <a:avLst>
              <a:gd name="adj1" fmla="val -82645"/>
              <a:gd name="adj2" fmla="val -47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81" y="3807042"/>
            <a:ext cx="1554021" cy="875159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534178" y="1787286"/>
            <a:ext cx="1685894" cy="1249076"/>
          </a:xfrm>
          <a:prstGeom prst="wedgeRoundRectCallout">
            <a:avLst>
              <a:gd name="adj1" fmla="val -92040"/>
              <a:gd name="adj2" fmla="val 281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500" y="1871764"/>
            <a:ext cx="1440160" cy="10801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0072" y="1844824"/>
            <a:ext cx="3772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UoA</a:t>
            </a:r>
            <a:r>
              <a:rPr lang="en-NZ" dirty="0" smtClean="0"/>
              <a:t>+ </a:t>
            </a:r>
            <a:r>
              <a:rPr lang="en-NZ" dirty="0" err="1" smtClean="0"/>
              <a:t>Landcare</a:t>
            </a:r>
            <a:r>
              <a:rPr lang="en-NZ" dirty="0" smtClean="0"/>
              <a:t> + Otago</a:t>
            </a:r>
          </a:p>
          <a:p>
            <a:r>
              <a:rPr lang="en-NZ" dirty="0" smtClean="0"/>
              <a:t>6,000 Intel CPU</a:t>
            </a:r>
          </a:p>
          <a:p>
            <a:r>
              <a:rPr lang="en-NZ" dirty="0" smtClean="0"/>
              <a:t>40TB memory, 100TFlops</a:t>
            </a:r>
          </a:p>
          <a:p>
            <a:r>
              <a:rPr lang="en-NZ" dirty="0" smtClean="0"/>
              <a:t>200TB storage, 40GBit/s IB network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3645024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NIWA</a:t>
            </a:r>
          </a:p>
          <a:p>
            <a:r>
              <a:rPr lang="en-NZ" dirty="0" smtClean="0"/>
              <a:t>3488 IBM POWER6 CPU</a:t>
            </a:r>
          </a:p>
          <a:p>
            <a:r>
              <a:rPr lang="en-NZ" dirty="0" smtClean="0"/>
              <a:t>8.7TB memory, 65.57TFlops</a:t>
            </a:r>
          </a:p>
          <a:p>
            <a:r>
              <a:rPr lang="en-NZ" dirty="0" smtClean="0"/>
              <a:t>200TB storage, 40GBit/s IB network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4013759" y="4956454"/>
            <a:ext cx="4483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UC</a:t>
            </a:r>
          </a:p>
          <a:p>
            <a:r>
              <a:rPr lang="en-NZ" dirty="0" smtClean="0"/>
              <a:t>8612 IBM POWER CPU</a:t>
            </a:r>
          </a:p>
          <a:p>
            <a:r>
              <a:rPr lang="en-NZ" dirty="0" smtClean="0"/>
              <a:t>9.6TB memory, 71.4TFlops</a:t>
            </a:r>
          </a:p>
          <a:p>
            <a:r>
              <a:rPr lang="en-NZ" dirty="0" smtClean="0"/>
              <a:t>172TB storage, 3D Torus interconnect+ IB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32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1140" y="1873252"/>
            <a:ext cx="8609332" cy="4030133"/>
          </a:xfrm>
        </p:spPr>
        <p:txBody>
          <a:bodyPr/>
          <a:lstStyle/>
          <a:p>
            <a:r>
              <a:rPr lang="en-US" b="1" dirty="0" smtClean="0"/>
              <a:t>Size Problem</a:t>
            </a:r>
          </a:p>
          <a:p>
            <a:r>
              <a:rPr lang="en-US" dirty="0" smtClean="0"/>
              <a:t>The problem is too big and </a:t>
            </a:r>
            <a:r>
              <a:rPr lang="en-US" dirty="0"/>
              <a:t>it doesn’t fit in my </a:t>
            </a:r>
            <a:r>
              <a:rPr lang="en-US" dirty="0" smtClean="0"/>
              <a:t>laptop/desktop </a:t>
            </a:r>
          </a:p>
          <a:p>
            <a:r>
              <a:rPr lang="en-US" dirty="0" smtClean="0"/>
              <a:t>Often memory</a:t>
            </a:r>
            <a:r>
              <a:rPr lang="en-US" dirty="0"/>
              <a:t> </a:t>
            </a:r>
            <a:r>
              <a:rPr lang="en-US" dirty="0" smtClean="0"/>
              <a:t>issue : </a:t>
            </a:r>
            <a:r>
              <a:rPr lang="en-US" dirty="0"/>
              <a:t>Usually 16GB vs TB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</a:t>
            </a:r>
            <a:r>
              <a:rPr lang="en-US" dirty="0" smtClean="0"/>
              <a:t>High Performance Computing </a:t>
            </a:r>
            <a:br>
              <a:rPr lang="en-US" dirty="0" smtClean="0"/>
            </a:br>
            <a:r>
              <a:rPr lang="en-US" dirty="0" smtClean="0"/>
              <a:t>(HPC)?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403411"/>
            <a:ext cx="4058394" cy="24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Large Data Sets</a:t>
            </a:r>
          </a:p>
          <a:p>
            <a:r>
              <a:rPr lang="en-US" dirty="0"/>
              <a:t>The input and/or output data is too big and very slow. Usually</a:t>
            </a:r>
          </a:p>
          <a:p>
            <a:r>
              <a:rPr lang="en-US" dirty="0" smtClean="0"/>
              <a:t>100 </a:t>
            </a:r>
            <a:r>
              <a:rPr lang="en-US" dirty="0"/>
              <a:t>GB vs </a:t>
            </a:r>
            <a:r>
              <a:rPr lang="en-US" dirty="0" smtClean="0"/>
              <a:t>100 TB (=100,000 GB) </a:t>
            </a:r>
            <a:r>
              <a:rPr lang="en-US" dirty="0"/>
              <a:t>to </a:t>
            </a:r>
            <a:r>
              <a:rPr lang="en-US" dirty="0" smtClean="0"/>
              <a:t>1PB(=1,000,000 GB)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HPC?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08117"/>
            <a:ext cx="2769096" cy="2395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0192" y="6165304"/>
            <a:ext cx="2698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Image courtesy of </a:t>
            </a:r>
            <a:r>
              <a:rPr lang="en-NZ" sz="1100" dirty="0" smtClean="0"/>
              <a:t>FreeDigitalPhotos.net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4455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1140" y="1873252"/>
            <a:ext cx="8537324" cy="4030133"/>
          </a:xfrm>
        </p:spPr>
        <p:txBody>
          <a:bodyPr/>
          <a:lstStyle/>
          <a:p>
            <a:r>
              <a:rPr lang="en-US" b="1" dirty="0" smtClean="0"/>
              <a:t>It takes a lot of time</a:t>
            </a:r>
          </a:p>
          <a:p>
            <a:r>
              <a:rPr lang="en-US" dirty="0"/>
              <a:t>My simulation requires a lot of time to be completed and it also</a:t>
            </a:r>
          </a:p>
          <a:p>
            <a:r>
              <a:rPr lang="en-US" dirty="0"/>
              <a:t>will compete with web browser, email client, etc.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HPC?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38" y="3356992"/>
            <a:ext cx="3819128" cy="302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1140" y="1873252"/>
            <a:ext cx="8393308" cy="4030133"/>
          </a:xfrm>
        </p:spPr>
        <p:txBody>
          <a:bodyPr/>
          <a:lstStyle/>
          <a:p>
            <a:r>
              <a:rPr lang="en-US" b="1" dirty="0"/>
              <a:t>Time </a:t>
            </a:r>
            <a:r>
              <a:rPr lang="en-US" b="1" dirty="0" smtClean="0"/>
              <a:t>constrains</a:t>
            </a:r>
          </a:p>
          <a:p>
            <a:r>
              <a:rPr lang="en-US" dirty="0" smtClean="0"/>
              <a:t>I want </a:t>
            </a:r>
            <a:r>
              <a:rPr lang="en-US" dirty="0"/>
              <a:t>the results now, not in three years!</a:t>
            </a:r>
          </a:p>
          <a:p>
            <a:r>
              <a:rPr lang="en-US" dirty="0"/>
              <a:t>I need to process large amount of data in a short period of time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HPC?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73016"/>
            <a:ext cx="3556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7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Parametric Jobs</a:t>
            </a:r>
          </a:p>
          <a:p>
            <a:r>
              <a:rPr lang="en-US" dirty="0"/>
              <a:t>I need to run the same code several times using different</a:t>
            </a:r>
          </a:p>
          <a:p>
            <a:r>
              <a:rPr lang="en-US" dirty="0"/>
              <a:t>parameters or input files.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HPC?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17032"/>
            <a:ext cx="5753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1140" y="1873252"/>
            <a:ext cx="8609332" cy="4030133"/>
          </a:xfrm>
        </p:spPr>
        <p:txBody>
          <a:bodyPr/>
          <a:lstStyle/>
          <a:p>
            <a:r>
              <a:rPr lang="en-US" b="1" dirty="0" smtClean="0"/>
              <a:t>Parametric Jobs</a:t>
            </a:r>
          </a:p>
          <a:p>
            <a:r>
              <a:rPr lang="en-US" dirty="0"/>
              <a:t>I need to run the same code several times using different</a:t>
            </a:r>
          </a:p>
          <a:p>
            <a:r>
              <a:rPr lang="en-US" dirty="0"/>
              <a:t>parameters or input files.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HPC?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19" y="3429000"/>
            <a:ext cx="5281439" cy="28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4890"/>
      </p:ext>
    </p:extLst>
  </p:cSld>
  <p:clrMapOvr>
    <a:masterClrMapping/>
  </p:clrMapOvr>
</p:sld>
</file>

<file path=ppt/theme/theme1.xml><?xml version="1.0" encoding="utf-8"?>
<a:theme xmlns:a="http://schemas.openxmlformats.org/drawingml/2006/main" name="NeSI MASTER">
  <a:themeElements>
    <a:clrScheme name="NeSI">
      <a:dk1>
        <a:sysClr val="windowText" lastClr="000000"/>
      </a:dk1>
      <a:lt1>
        <a:sysClr val="window" lastClr="FFFFFF"/>
      </a:lt1>
      <a:dk2>
        <a:srgbClr val="515C66"/>
      </a:dk2>
      <a:lt2>
        <a:srgbClr val="A4AEB6"/>
      </a:lt2>
      <a:accent1>
        <a:srgbClr val="C7B0D3"/>
      </a:accent1>
      <a:accent2>
        <a:srgbClr val="C9445B"/>
      </a:accent2>
      <a:accent3>
        <a:srgbClr val="D88632"/>
      </a:accent3>
      <a:accent4>
        <a:srgbClr val="F3CF11"/>
      </a:accent4>
      <a:accent5>
        <a:srgbClr val="DBDA22"/>
      </a:accent5>
      <a:accent6>
        <a:srgbClr val="69B1E5"/>
      </a:accent6>
      <a:hlink>
        <a:srgbClr val="C9445B"/>
      </a:hlink>
      <a:folHlink>
        <a:srgbClr val="C9445B"/>
      </a:folHlink>
    </a:clrScheme>
    <a:fontScheme name="NeSI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powerpoint template</Template>
  <TotalTime>2893</TotalTime>
  <Words>564</Words>
  <Application>Microsoft Office PowerPoint</Application>
  <PresentationFormat>On-screen Show (4:3)</PresentationFormat>
  <Paragraphs>108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NeSI MASTER</vt:lpstr>
      <vt:lpstr>Accessing NeSI HPC Resources</vt:lpstr>
      <vt:lpstr>Who is NeSI?</vt:lpstr>
      <vt:lpstr>Who is NeSI?</vt:lpstr>
      <vt:lpstr>Why do I need High Performance Computing  (HPC)?</vt:lpstr>
      <vt:lpstr>Why do I need HPC?</vt:lpstr>
      <vt:lpstr>Why do I need HPC?</vt:lpstr>
      <vt:lpstr>Why do I need HPC?</vt:lpstr>
      <vt:lpstr>Why do I need HPC?</vt:lpstr>
      <vt:lpstr>Why do I need HPC?</vt:lpstr>
      <vt:lpstr>Why do I need HPC?</vt:lpstr>
      <vt:lpstr>General Overview</vt:lpstr>
      <vt:lpstr>Using the cluster</vt:lpstr>
      <vt:lpstr>Demo: Using the cluster</vt:lpstr>
      <vt:lpstr>Case Studies</vt:lpstr>
      <vt:lpstr>I’d like to have an access!</vt:lpstr>
      <vt:lpstr>I’d like to have an access!</vt:lpstr>
      <vt:lpstr>Computational Science Team</vt:lpstr>
      <vt:lpstr>Talk to NeSI!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NeSI HPC Resources</dc:title>
  <dc:creator>Administrator</dc:creator>
  <cp:lastModifiedBy>Administrator</cp:lastModifiedBy>
  <cp:revision>35</cp:revision>
  <dcterms:created xsi:type="dcterms:W3CDTF">2016-01-22T00:45:45Z</dcterms:created>
  <dcterms:modified xsi:type="dcterms:W3CDTF">2016-03-17T21:37:03Z</dcterms:modified>
</cp:coreProperties>
</file>