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257" r:id="rId3"/>
    <p:sldId id="329" r:id="rId4"/>
    <p:sldId id="258" r:id="rId5"/>
    <p:sldId id="259" r:id="rId6"/>
    <p:sldId id="260" r:id="rId7"/>
    <p:sldId id="333" r:id="rId8"/>
    <p:sldId id="331" r:id="rId9"/>
    <p:sldId id="330" r:id="rId10"/>
    <p:sldId id="325" r:id="rId11"/>
    <p:sldId id="262" r:id="rId12"/>
    <p:sldId id="264" r:id="rId13"/>
    <p:sldId id="263" r:id="rId14"/>
    <p:sldId id="304" r:id="rId15"/>
    <p:sldId id="302" r:id="rId16"/>
    <p:sldId id="314" r:id="rId17"/>
    <p:sldId id="315" r:id="rId18"/>
    <p:sldId id="316" r:id="rId19"/>
    <p:sldId id="327" r:id="rId20"/>
    <p:sldId id="332" r:id="rId21"/>
    <p:sldId id="326" r:id="rId22"/>
    <p:sldId id="272" r:id="rId23"/>
    <p:sldId id="274" r:id="rId24"/>
    <p:sldId id="273" r:id="rId25"/>
    <p:sldId id="275" r:id="rId26"/>
    <p:sldId id="317" r:id="rId27"/>
    <p:sldId id="276" r:id="rId28"/>
    <p:sldId id="277" r:id="rId29"/>
    <p:sldId id="318" r:id="rId30"/>
    <p:sldId id="278" r:id="rId31"/>
    <p:sldId id="279" r:id="rId32"/>
    <p:sldId id="281" r:id="rId33"/>
    <p:sldId id="328" r:id="rId34"/>
    <p:sldId id="282" r:id="rId35"/>
    <p:sldId id="283" r:id="rId36"/>
    <p:sldId id="284" r:id="rId37"/>
    <p:sldId id="306" r:id="rId38"/>
    <p:sldId id="308" r:id="rId39"/>
    <p:sldId id="307" r:id="rId40"/>
    <p:sldId id="311" r:id="rId41"/>
    <p:sldId id="309" r:id="rId42"/>
    <p:sldId id="312" r:id="rId43"/>
    <p:sldId id="313" r:id="rId44"/>
    <p:sldId id="334" r:id="rId45"/>
    <p:sldId id="319" r:id="rId46"/>
    <p:sldId id="287" r:id="rId47"/>
    <p:sldId id="289" r:id="rId48"/>
    <p:sldId id="288" r:id="rId49"/>
    <p:sldId id="320" r:id="rId50"/>
    <p:sldId id="321" r:id="rId51"/>
    <p:sldId id="322" r:id="rId52"/>
    <p:sldId id="323" r:id="rId53"/>
    <p:sldId id="324" r:id="rId54"/>
    <p:sldId id="297" r:id="rId55"/>
    <p:sldId id="3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086"/>
    <a:srgbClr val="CED9E1"/>
    <a:srgbClr val="A9B1B8"/>
    <a:srgbClr val="97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>
        <p:scale>
          <a:sx n="75" d="100"/>
          <a:sy n="75" d="100"/>
        </p:scale>
        <p:origin x="54" y="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F9A7-D092-4156-8B03-0FC5F6F167F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53F8-61BD-44D0-BD23-3B30F339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2736"/>
            <a:ext cx="103632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24944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2" y="4797152"/>
            <a:ext cx="3709652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0416"/>
            <a:ext cx="85344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75" y="4365104"/>
            <a:ext cx="3709652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1611" y="861392"/>
            <a:ext cx="70087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639616" y="5518394"/>
            <a:ext cx="70087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36913"/>
            <a:ext cx="103632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5064"/>
            <a:ext cx="103632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5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276873"/>
            <a:ext cx="5386917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76873"/>
            <a:ext cx="5389033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nesi.eduXX@login.uoa.nesi.org.nz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A “Hands-on” Intro to </a:t>
            </a:r>
            <a:r>
              <a:rPr lang="en-NZ" altLang="ko-KR" dirty="0" smtClean="0"/>
              <a:t>MPI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Sung Bae, </a:t>
            </a:r>
            <a:r>
              <a:rPr lang="en-NZ" altLang="ko-KR" dirty="0" err="1">
                <a:latin typeface="Segoe UI Semibold" panose="020B0702040204020203" pitchFamily="34" charset="0"/>
              </a:rPr>
              <a:t>Ph.D</a:t>
            </a:r>
            <a:endParaRPr lang="en-NZ" altLang="ko-KR" dirty="0">
              <a:latin typeface="Segoe UI Semibold" panose="020B0702040204020203" pitchFamily="34" charset="0"/>
            </a:endParaRPr>
          </a:p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New Zealand </a:t>
            </a:r>
            <a:r>
              <a:rPr lang="en-NZ" altLang="ko-KR" dirty="0" err="1" smtClean="0">
                <a:latin typeface="Segoe UI Semibold" panose="020B0702040204020203" pitchFamily="34" charset="0"/>
              </a:rPr>
              <a:t>eScience</a:t>
            </a:r>
            <a:r>
              <a:rPr lang="en-NZ" altLang="ko-KR" dirty="0" smtClean="0">
                <a:latin typeface="Segoe UI Semibold" panose="020B0702040204020203" pitchFamily="34" charset="0"/>
              </a:rPr>
              <a:t> </a:t>
            </a:r>
            <a:r>
              <a:rPr lang="en-NZ" altLang="ko-KR" dirty="0">
                <a:latin typeface="Segoe UI Semibold" panose="020B0702040204020203" pitchFamily="34" charset="0"/>
              </a:rPr>
              <a:t>Infrastructure</a:t>
            </a:r>
          </a:p>
          <a:p>
            <a:endParaRPr lang="ko-KR" altLang="en-US" dirty="0">
              <a:latin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Options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22" grpId="0" animBg="1"/>
      <p:bldP spid="23" grpId="0" animBg="1"/>
      <p:bldP spid="2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Example: 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825067" cy="2843461"/>
          </a:xfrm>
        </p:spPr>
        <p:txBody>
          <a:bodyPr/>
          <a:lstStyle/>
          <a:p>
            <a:pPr lvl="0"/>
            <a:r>
              <a:rPr lang="en-NZ" dirty="0">
                <a:cs typeface="Segoe UI Semilight" panose="020B0402040204020203" pitchFamily="34" charset="0"/>
              </a:rPr>
              <a:t>Find what is slowing you down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@profile above the function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Run </a:t>
            </a:r>
            <a:r>
              <a:rPr lang="en-US" dirty="0" smtClean="0"/>
              <a:t>by:</a:t>
            </a:r>
          </a:p>
          <a:p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435623"/>
              </p:ext>
            </p:extLst>
          </p:nvPr>
        </p:nvGraphicFramePr>
        <p:xfrm>
          <a:off x="6841066" y="1600200"/>
          <a:ext cx="47413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3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@profile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0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x= 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sum + 4.0/(1.0+x*x)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…..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06335"/>
              </p:ext>
            </p:extLst>
          </p:nvPr>
        </p:nvGraphicFramePr>
        <p:xfrm>
          <a:off x="1085515" y="4473518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interactive –A uoa00243 –c 1 –e “python kernprof.py –l –v pi.py”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</a:t>
            </a:r>
            <a:r>
              <a:rPr lang="en-US" dirty="0" smtClean="0"/>
              <a:t>: Profiling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754"/>
              </p:ext>
            </p:extLst>
          </p:nvPr>
        </p:nvGraphicFramePr>
        <p:xfrm>
          <a:off x="609600" y="1600200"/>
          <a:ext cx="109728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[sbae335@login-01 profiling]$ interactive -A uoa00243 -c 1 -e "python kernprof.py -l -v pi.py"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 with 1000000 steps is 3.14159265358976425020 in 6.438980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Wrote profile results to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pi.py.lprof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Timer unit: 1e-06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Function: Pi at line 8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time: 3.16501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#      Hits         Time  Per Hit   % Time  Line Contents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==============================================================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8                                           @profile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9                           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10         1           10     10.0      0.0  	start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11         1            3      3.0      0.0  	step = 1.0/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12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13         1            1      1.0      0.0  	sum = 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14   1000001       945845      0.9     29.9  	for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15   1000000      1070908      1.1     33.8  		x= (i+0.5)*step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16   1000000      1148150      1.1     36.3  		sum = sum + 4.0/(1.0+x*x)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17    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18         1            5      5.0      0.0  	pi = step * sum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19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20         1            3      3.0      0.0  	end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21         1           88     88.0      0.0  	print "Pi with %d steps is %.20f in %f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0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8" name="16-Point Star 7"/>
          <p:cNvSpPr/>
          <p:nvPr/>
        </p:nvSpPr>
        <p:spPr>
          <a:xfrm>
            <a:off x="6942668" y="4047066"/>
            <a:ext cx="4775200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is very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US" dirty="0" smtClean="0"/>
              <a:t>Compute in 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083913" y="207940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307" y="4478230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2708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941194" y="3212771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110594" y="1934122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63393" y="4546379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57373" y="5110670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979444" y="5043616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724910" y="3434372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8392556" y="4069512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8392556" y="2775639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244793" y="4613433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80588" y="5590537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452601">
            <a:off x="4400583" y="4219533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0452601">
            <a:off x="6680740" y="4318652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379781"/>
              </p:ext>
            </p:extLst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x=(i+0.5)*step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(4.0/(1.0+x*x)).sum()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 = step * sum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73457" y="2933780"/>
            <a:ext cx="2944368" cy="612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 (3 lines)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9071526" y="1688930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2.77sec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28777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1895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9992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93576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Numba</a:t>
            </a:r>
            <a:r>
              <a:rPr lang="en-US" dirty="0" smtClean="0"/>
              <a:t>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9049555" cy="4525963"/>
          </a:xfrm>
        </p:spPr>
        <p:txBody>
          <a:bodyPr/>
          <a:lstStyle/>
          <a:p>
            <a:r>
              <a:rPr lang="en-US" dirty="0" smtClean="0"/>
              <a:t>It is a Just-In-Time (JIT) compiler: It uses LLVM compiler infrastructure to compile Python to </a:t>
            </a:r>
            <a:r>
              <a:rPr lang="en-US" b="1" dirty="0" smtClean="0"/>
              <a:t>native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handle </a:t>
            </a:r>
            <a:r>
              <a:rPr lang="en-US" dirty="0" err="1" smtClean="0"/>
              <a:t>NumPy</a:t>
            </a:r>
            <a:r>
              <a:rPr lang="en-US" dirty="0" smtClean="0"/>
              <a:t> (unlike </a:t>
            </a:r>
            <a:r>
              <a:rPr lang="en-US" dirty="0" err="1" smtClean="0"/>
              <a:t>PyPy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196" y="1818974"/>
            <a:ext cx="1977336" cy="8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Are you a </a:t>
            </a:r>
            <a:r>
              <a:rPr lang="en-NZ" dirty="0">
                <a:cs typeface="Segoe UI Semilight" panose="020B0402040204020203" pitchFamily="34" charset="0"/>
              </a:rPr>
              <a:t>Python programmer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Advanced/Intermediate/Beginner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cs typeface="Segoe UI Semilight" panose="020B0402040204020203" pitchFamily="34" charset="0"/>
                <a:sym typeface="Wingdings" pitchFamily="2" charset="2"/>
              </a:rPr>
              <a:t>Frustrated by Python’s </a:t>
            </a:r>
            <a:r>
              <a:rPr lang="en-US" dirty="0">
                <a:cs typeface="Segoe UI Semilight" panose="020B0402040204020203" pitchFamily="34" charset="0"/>
                <a:sym typeface="Wingdings" pitchFamily="2" charset="2"/>
              </a:rPr>
              <a:t>speed?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Python vs </a:t>
            </a:r>
            <a:r>
              <a:rPr lang="en-US" dirty="0" err="1" smtClean="0"/>
              <a:t>Numba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08400" y="1822236"/>
            <a:ext cx="2353733" cy="1876805"/>
            <a:chOff x="2184400" y="2784763"/>
            <a:chExt cx="2353733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184400" y="3222235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31.95sec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6412408" y="2818647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7234758" y="182223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0.84 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8390" y="2862994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n</a:t>
            </a:r>
            <a:r>
              <a:rPr lang="en-US" dirty="0" err="1" smtClean="0">
                <a:solidFill>
                  <a:schemeClr val="tx2"/>
                </a:solidFill>
              </a:rPr>
              <a:t>um_steps</a:t>
            </a:r>
            <a:r>
              <a:rPr lang="en-US" dirty="0" smtClean="0">
                <a:solidFill>
                  <a:schemeClr val="tx2"/>
                </a:solidFill>
              </a:rPr>
              <a:t>=100,000,000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89610" y="3931773"/>
            <a:ext cx="2502643" cy="1876805"/>
            <a:chOff x="2184400" y="2784763"/>
            <a:chExt cx="2502643" cy="1876805"/>
          </a:xfrm>
        </p:grpSpPr>
        <p:sp>
          <p:nvSpPr>
            <p:cNvPr id="16" name="16-Point Star 15"/>
            <p:cNvSpPr/>
            <p:nvPr/>
          </p:nvSpPr>
          <p:spPr>
            <a:xfrm>
              <a:off x="2184400" y="3222235"/>
              <a:ext cx="250264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6393618" y="49281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7215968" y="3931773"/>
            <a:ext cx="2353733" cy="1876804"/>
            <a:chOff x="5003646" y="2784763"/>
            <a:chExt cx="2353733" cy="1876804"/>
          </a:xfrm>
        </p:grpSpPr>
        <p:sp>
          <p:nvSpPr>
            <p:cNvPr id="20" name="16-Point Star 19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9600" y="497253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8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tx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7224729" cy="4525963"/>
          </a:xfrm>
        </p:spPr>
        <p:txBody>
          <a:bodyPr/>
          <a:lstStyle/>
          <a:p>
            <a:r>
              <a:rPr lang="en-US" dirty="0"/>
              <a:t>Distributed Memory model </a:t>
            </a:r>
            <a:r>
              <a:rPr lang="en-US" dirty="0" smtClean="0"/>
              <a:t> - Separate sets of processor and memory. Needs “message passing” to access remote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mpi4Py : Python wrapper for MPI (Message Passing Interface)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8085220" y="1600202"/>
            <a:ext cx="3497179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0191014" y="269446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91014" y="327993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87204" y="385651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7204" y="4440078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8547" y="2953234"/>
            <a:ext cx="61084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608547" y="3538704"/>
            <a:ext cx="61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00789" y="4115284"/>
            <a:ext cx="6154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08665" y="4698849"/>
            <a:ext cx="60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51950" y="28140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1950" y="3393817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4330" y="397230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51950" y="45539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7649353" y="3624236"/>
            <a:ext cx="1992178" cy="470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27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3861950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hello_mpi.py”</a:t>
                      </a:r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6" name="Rounded Rectangle 5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0"/>
              <a:endCxn id="14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  <a:endCxn id="15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16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17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59968" y="14176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2368" y="15700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768" y="17224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168" y="18748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7876177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./hello_mpi.py”</a:t>
                      </a:r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2678714"/>
              </p:ext>
            </p:extLst>
          </p:nvPr>
        </p:nvGraphicFramePr>
        <p:xfrm>
          <a:off x="609600" y="1600200"/>
          <a:ext cx="5384800" cy="445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hello_mpi.py”</a:t>
                      </a:r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0/4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1/4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3/4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2/4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631" y="1561567"/>
            <a:ext cx="10826839" cy="4939614"/>
          </a:xfrm>
        </p:spPr>
        <p:txBody>
          <a:bodyPr/>
          <a:lstStyle/>
          <a:p>
            <a:r>
              <a:rPr lang="en-US" sz="2400" dirty="0" smtClean="0"/>
              <a:t>De-noising frames of old movie </a:t>
            </a:r>
            <a:r>
              <a:rPr lang="en-US" sz="1400" dirty="0" smtClean="0"/>
              <a:t>(Alfred Hitchcock, </a:t>
            </a:r>
            <a:r>
              <a:rPr lang="en-US" sz="1400" i="1" dirty="0" smtClean="0"/>
              <a:t>Secret Agent </a:t>
            </a:r>
            <a:r>
              <a:rPr lang="en-US" sz="1400" dirty="0" smtClean="0"/>
              <a:t>1936. www.hitchcockwiki.com)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1" y="2117063"/>
            <a:ext cx="1085082" cy="3934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1" y="2267063"/>
            <a:ext cx="1085082" cy="3934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1" y="2417063"/>
            <a:ext cx="1085082" cy="3934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2567063"/>
            <a:ext cx="1085082" cy="3934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71" y="2567063"/>
            <a:ext cx="4448820" cy="3351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0" y="2567063"/>
            <a:ext cx="4448820" cy="3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193978"/>
              </p:ext>
            </p:extLst>
          </p:nvPr>
        </p:nvGraphicFramePr>
        <p:xfrm>
          <a:off x="888642" y="1600200"/>
          <a:ext cx="1074188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os.path.abspath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os.path.curdir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,'noisy')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denoised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=10),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{} seconds for {}".format(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range(1,numfiles+1)]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 {}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seconds".format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7539"/>
            <a:ext cx="6406038" cy="41486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100 photos to process</a:t>
            </a:r>
          </a:p>
          <a:p>
            <a:pPr lvl="1"/>
            <a:r>
              <a:rPr lang="en-US" sz="2000" dirty="0" smtClean="0"/>
              <a:t>4 CPUs available</a:t>
            </a:r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000" dirty="0" smtClean="0"/>
              <a:t>Data decomposition: Let each CPU handle 25 photos</a:t>
            </a:r>
          </a:p>
          <a:p>
            <a:pPr lvl="1"/>
            <a:r>
              <a:rPr lang="en-US" sz="2000" dirty="0"/>
              <a:t>Embarrassingly </a:t>
            </a:r>
            <a:r>
              <a:rPr lang="en-US" sz="2000" dirty="0" smtClean="0"/>
              <a:t>parallel: No interaction between two processes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Photo processing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647217" y="250408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0647215" y="3524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647214" y="457052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641248" y="5606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13" idx="2"/>
          </p:cNvCxnSpPr>
          <p:nvPr/>
        </p:nvCxnSpPr>
        <p:spPr>
          <a:xfrm flipV="1">
            <a:off x="11114805" y="2368861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1114803" y="3418442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1114802" y="4445931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1108836" y="5484884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87498" y="207792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787496" y="3127498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10787495" y="4154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781529" y="519394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75403" y="2220018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75403" y="3080414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75403" y="4113641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75403" y="511245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82" y="2077920"/>
            <a:ext cx="1085082" cy="3934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309282" y="2077920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9275" y="307060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03313" y="4063282"/>
            <a:ext cx="1085082" cy="9519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03313" y="501658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37900" y="166976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2561" y="2718323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12561" y="3567635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12561" y="4566447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12562" y="5569879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28473" y="2574954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0001.jpg…0025.jpg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5391" y="3410952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0026.jpg…0050.jpg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47572" y="4427947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0051.jpg…0075.jpg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26883" y="543039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0076.jpg…0100.jpg</a:t>
            </a:r>
            <a:endParaRPr lang="en-US" sz="1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907815"/>
              </p:ext>
            </p:extLst>
          </p:nvPr>
        </p:nvGraphicFramePr>
        <p:xfrm>
          <a:off x="888642" y="1600200"/>
          <a:ext cx="1074188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</a:t>
                      </a:r>
                      <a:r>
                        <a:rPr lang="en-GB" sz="1200" b="1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MPI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%f seconds for %s“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parallel():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#size must be 4!!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100/size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range(rank*numFiles+1,(rank+1)*numFiles+1)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seconds“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parallel()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46141" y="5270285"/>
            <a:ext cx="3867664" cy="2284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5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the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to PAN by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nesi.eduXX@login.uoa.nesi.org.nz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program by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8006"/>
              </p:ext>
            </p:extLst>
          </p:nvPr>
        </p:nvGraphicFramePr>
        <p:xfrm>
          <a:off x="1415715" y="3355918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interactive –A uoa00243 –c {</a:t>
                      </a:r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num_cores</a:t>
                      </a: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} –e “{program}”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252530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hello_p2p.py”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7357" y="14376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9757" y="15900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2157" y="17424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6947393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hello_p2p.py”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1"/>
      <p:bldP spid="37" grpId="1"/>
      <p:bldP spid="3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0075942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hello_p2p.py”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1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2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3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MPI: Point-to-point communication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78555"/>
              </p:ext>
            </p:extLst>
          </p:nvPr>
        </p:nvGraphicFramePr>
        <p:xfrm>
          <a:off x="609600" y="1600200"/>
          <a:ext cx="10972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send(self,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=None,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=0,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tag=0)_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recv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=None,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source=0,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tag=0, Status status=None)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5"/>
          <p:cNvSpPr txBox="1">
            <a:spLocks/>
          </p:cNvSpPr>
          <p:nvPr/>
        </p:nvSpPr>
        <p:spPr>
          <a:xfrm>
            <a:off x="609599" y="2438400"/>
            <a:ext cx="10972801" cy="3687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([1,2,3], </a:t>
            </a: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 tag=0)</a:t>
            </a:r>
            <a:endParaRPr lang="en-GB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/>
              <a:t>Send a list of [1,2,3] to rank 2, with message tag 0</a:t>
            </a:r>
            <a:endParaRPr lang="en-GB" dirty="0" smtClean="0"/>
          </a:p>
          <a:p>
            <a:pPr marL="0" indent="0">
              <a:buNone/>
            </a:pP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(source=0,tag=0)</a:t>
            </a:r>
          </a:p>
          <a:p>
            <a:pPr marL="0" indent="0">
              <a:buNone/>
            </a:pPr>
            <a:r>
              <a:rPr lang="en-NZ" sz="2400" dirty="0" smtClean="0">
                <a:cs typeface="Courier New" panose="02070309020205020404" pitchFamily="49" charset="0"/>
              </a:rPr>
              <a:t>Receive a message from rank 0 with tag 0 and store it to x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MPI.Status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(source=0,tag=0, status=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sz="2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Z" sz="2400" dirty="0" smtClean="0">
                <a:cs typeface="Courier New" panose="02070309020205020404" pitchFamily="49" charset="0"/>
              </a:rPr>
              <a:t>Additionally stores status into “</a:t>
            </a:r>
            <a:r>
              <a:rPr lang="en-NZ" sz="2400" dirty="0" err="1" smtClean="0">
                <a:cs typeface="Courier New" panose="02070309020205020404" pitchFamily="49" charset="0"/>
              </a:rPr>
              <a:t>st</a:t>
            </a:r>
            <a:r>
              <a:rPr lang="en-NZ" sz="2400" dirty="0" smtClean="0">
                <a:cs typeface="Courier New" panose="02070309020205020404" pitchFamily="49" charset="0"/>
              </a:rPr>
              <a:t>” variable</a:t>
            </a:r>
            <a:endParaRPr lang="en-NZ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4584162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7357" y="14376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9757" y="15900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2157" y="17424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6333505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82672"/>
              </p:ext>
            </p:extLst>
          </p:nvPr>
        </p:nvGraphicFramePr>
        <p:xfrm>
          <a:off x="609599" y="1600200"/>
          <a:ext cx="5490411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received: Hello from Rank 0</a:t>
                      </a:r>
                    </a:p>
                    <a:p>
                      <a:endParaRPr lang="en-GB" sz="18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7976126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7630" y="129877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961291" y="141763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4952" y="156698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613" y="176239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9766248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</a:t>
            </a:r>
            <a:r>
              <a:rPr lang="en-US" sz="1400" b="1" dirty="0" smtClean="0">
                <a:solidFill>
                  <a:schemeClr val="tx2"/>
                </a:solidFill>
              </a:rPr>
              <a:t>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8951099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821762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9651" y="132083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25935" y="1417638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1405" y="1523872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6875" y="1630106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7379548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52" grpId="0" animBg="1"/>
      <p:bldP spid="53" grpId="0" animBg="1"/>
      <p:bldP spid="54" grpId="0"/>
      <p:bldP spid="9" grpId="0" animBg="1"/>
      <p:bldP spid="57" grpId="0"/>
      <p:bldP spid="58" grpId="0"/>
      <p:bldP spid="59" grpId="0"/>
      <p:bldP spid="60" grpId="0"/>
      <p:bldP spid="61" grpId="0"/>
      <p:bldP spid="46" grpId="0"/>
      <p:bldP spid="47" grpId="0"/>
      <p:bldP spid="55" grpId="0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54923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 P2P </a:t>
            </a:r>
            <a:r>
              <a:rPr lang="en-US" dirty="0" err="1" smtClean="0"/>
              <a:t>vs</a:t>
            </a:r>
            <a:r>
              <a:rPr lang="en-US" dirty="0" smtClean="0"/>
              <a:t> Collective - Reduce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23065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" y="3830638"/>
          <a:ext cx="10972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#sum_reduce.py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5" idx="0"/>
            <a:endCxn id="13" idx="3"/>
          </p:cNvCxnSpPr>
          <p:nvPr/>
        </p:nvCxnSpPr>
        <p:spPr>
          <a:xfrm flipV="1">
            <a:off x="2629079" y="2186129"/>
            <a:ext cx="430462" cy="8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3" idx="4"/>
          </p:cNvCxnSpPr>
          <p:nvPr/>
        </p:nvCxnSpPr>
        <p:spPr>
          <a:xfrm flipH="1" flipV="1">
            <a:off x="3272232" y="2268355"/>
            <a:ext cx="100220" cy="79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5"/>
          </p:cNvCxnSpPr>
          <p:nvPr/>
        </p:nvCxnSpPr>
        <p:spPr>
          <a:xfrm flipH="1" flipV="1">
            <a:off x="3484922" y="2186129"/>
            <a:ext cx="630904" cy="8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462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send(20,0)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0904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send(30,0)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send(40,0)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1451" y="146444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706" y="236465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(1)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7" y="23698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(2)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9523" y="237244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(3)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148" y="145994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4611" y="145487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5792" y="145613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2515" y="14663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1442" y="1706881"/>
            <a:ext cx="601579" cy="561474"/>
            <a:chOff x="2971442" y="1706881"/>
            <a:chExt cx="601579" cy="561474"/>
          </a:xfrm>
        </p:grpSpPr>
        <p:sp>
          <p:nvSpPr>
            <p:cNvPr id="13" name="Oval 12"/>
            <p:cNvSpPr/>
            <p:nvPr/>
          </p:nvSpPr>
          <p:spPr>
            <a:xfrm>
              <a:off x="2971442" y="1706881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4048" y="1878231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28289" y="3062730"/>
            <a:ext cx="2088326" cy="581965"/>
            <a:chOff x="2548199" y="3086502"/>
            <a:chExt cx="2088326" cy="581965"/>
          </a:xfrm>
        </p:grpSpPr>
        <p:sp>
          <p:nvSpPr>
            <p:cNvPr id="15" name="Oval 14"/>
            <p:cNvSpPr/>
            <p:nvPr/>
          </p:nvSpPr>
          <p:spPr>
            <a:xfrm>
              <a:off x="2548199" y="3101066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1572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34946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67419" y="340685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1754" y="340039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2955" y="339636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5303" y="1692317"/>
            <a:ext cx="2831700" cy="1955659"/>
            <a:chOff x="5493446" y="2894122"/>
            <a:chExt cx="2831700" cy="1955659"/>
          </a:xfrm>
        </p:grpSpPr>
        <p:sp>
          <p:nvSpPr>
            <p:cNvPr id="41" name="Oval 40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42" idx="0"/>
            <a:endCxn id="41" idx="3"/>
          </p:cNvCxnSpPr>
          <p:nvPr/>
        </p:nvCxnSpPr>
        <p:spPr>
          <a:xfrm flipV="1">
            <a:off x="7416093" y="2171565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1" idx="4"/>
          </p:cNvCxnSpPr>
          <p:nvPr/>
        </p:nvCxnSpPr>
        <p:spPr>
          <a:xfrm flipV="1">
            <a:off x="8159467" y="2253791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 flipV="1">
            <a:off x="8600981" y="2253791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1" idx="5"/>
          </p:cNvCxnSpPr>
          <p:nvPr/>
        </p:nvCxnSpPr>
        <p:spPr>
          <a:xfrm flipH="1" flipV="1">
            <a:off x="8795400" y="2171565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9429" y="2425585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77440" y="144615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75574" y="1824058"/>
            <a:ext cx="2771429" cy="1820019"/>
            <a:chOff x="5577780" y="2344074"/>
            <a:chExt cx="2771429" cy="1820019"/>
          </a:xfrm>
        </p:grpSpPr>
        <p:sp>
          <p:nvSpPr>
            <p:cNvPr id="53" name="TextBox 52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MPI: Collective communication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746455"/>
              </p:ext>
            </p:extLst>
          </p:nvPr>
        </p:nvGraphicFramePr>
        <p:xfrm>
          <a:off x="609600" y="1600200"/>
          <a:ext cx="10972800" cy="153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15367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bcast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=None,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barrier(self)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reduce(self,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op=SUM,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scatter(self,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gather(self,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root=0)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5"/>
          <p:cNvSpPr txBox="1">
            <a:spLocks/>
          </p:cNvSpPr>
          <p:nvPr/>
        </p:nvSpPr>
        <p:spPr>
          <a:xfrm>
            <a:off x="609599" y="3441700"/>
            <a:ext cx="10972801" cy="268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/>
              <a:t>Each process send its “</a:t>
            </a:r>
            <a:r>
              <a:rPr lang="en-GB" sz="2400" dirty="0" err="1" smtClean="0"/>
              <a:t>val</a:t>
            </a:r>
            <a:r>
              <a:rPr lang="en-GB" sz="2400" dirty="0" smtClean="0"/>
              <a:t>” variable to rank 0 and rank 0 does “SUM” operation with all collected “</a:t>
            </a:r>
            <a:r>
              <a:rPr lang="en-GB" sz="2400" dirty="0" err="1" smtClean="0"/>
              <a:t>val”s</a:t>
            </a:r>
            <a:r>
              <a:rPr lang="en-GB" sz="2400" dirty="0" smtClean="0"/>
              <a:t>, and stores into “sum”</a:t>
            </a:r>
          </a:p>
          <a:p>
            <a:pPr marL="0" indent="0">
              <a:buNone/>
            </a:pPr>
            <a:r>
              <a:rPr lang="en-GB" sz="2400" dirty="0" smtClean="0"/>
              <a:t>Op : MAX, MIN, LOR, LXOR, LAND BOR, BXOR, BAND,MAXLOC,MINLOC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7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Parallel computation of Pi 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769585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56767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r>
              <a:rPr lang="en-US" dirty="0" smtClean="0"/>
              <a:t>.93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76383"/>
              </p:ext>
            </p:extLst>
          </p:nvPr>
        </p:nvGraphicFramePr>
        <p:xfrm>
          <a:off x="6545429" y="1417079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" name="Group 3"/>
          <p:cNvGrpSpPr/>
          <p:nvPr/>
        </p:nvGrpSpPr>
        <p:grpSpPr>
          <a:xfrm>
            <a:off x="1973766" y="5135945"/>
            <a:ext cx="2397512" cy="687180"/>
            <a:chOff x="1973766" y="5135945"/>
            <a:chExt cx="2397512" cy="687180"/>
          </a:xfrm>
        </p:grpSpPr>
        <p:sp>
          <p:nvSpPr>
            <p:cNvPr id="2" name="TextBox 1"/>
            <p:cNvSpPr txBox="1"/>
            <p:nvPr/>
          </p:nvSpPr>
          <p:spPr>
            <a:xfrm>
              <a:off x="2671974" y="548457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2998209" y="4111502"/>
              <a:ext cx="348626" cy="2397512"/>
            </a:xfrm>
            <a:prstGeom prst="rightBrace">
              <a:avLst>
                <a:gd name="adj1" fmla="val 8333"/>
                <a:gd name="adj2" fmla="val 47497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39225"/>
              </p:ext>
            </p:extLst>
          </p:nvPr>
        </p:nvGraphicFramePr>
        <p:xfrm>
          <a:off x="6545429" y="1417638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96740"/>
              </p:ext>
            </p:extLst>
          </p:nvPr>
        </p:nvGraphicFramePr>
        <p:xfrm>
          <a:off x="6546040" y="1409632"/>
          <a:ext cx="4511427" cy="22250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11427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Canvas 348"/>
          <p:cNvGrpSpPr/>
          <p:nvPr/>
        </p:nvGrpSpPr>
        <p:grpSpPr>
          <a:xfrm>
            <a:off x="1183894" y="1935543"/>
            <a:ext cx="4267409" cy="3556662"/>
            <a:chOff x="0" y="0"/>
            <a:chExt cx="4267409" cy="3556662"/>
          </a:xfrm>
        </p:grpSpPr>
        <p:pic>
          <p:nvPicPr>
            <p:cNvPr id="15" name="Content Placeholder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67409" cy="32004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Text Box 360"/>
            <p:cNvSpPr txBox="1"/>
            <p:nvPr/>
          </p:nvSpPr>
          <p:spPr>
            <a:xfrm>
              <a:off x="799718" y="3317267"/>
              <a:ext cx="571500" cy="239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Rank 0                      </a:t>
              </a:r>
            </a:p>
          </p:txBody>
        </p:sp>
        <p:sp>
          <p:nvSpPr>
            <p:cNvPr id="21" name="Text Box 360"/>
            <p:cNvSpPr txBox="1"/>
            <p:nvPr/>
          </p:nvSpPr>
          <p:spPr>
            <a:xfrm>
              <a:off x="1387822" y="3316293"/>
              <a:ext cx="571500" cy="2387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1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2" name="Text Box 360"/>
            <p:cNvSpPr txBox="1"/>
            <p:nvPr/>
          </p:nvSpPr>
          <p:spPr>
            <a:xfrm>
              <a:off x="1976991" y="3316069"/>
              <a:ext cx="5715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2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3" name="Text Box 360"/>
            <p:cNvSpPr txBox="1"/>
            <p:nvPr/>
          </p:nvSpPr>
          <p:spPr>
            <a:xfrm>
              <a:off x="2574242" y="3313549"/>
              <a:ext cx="57150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</a:rPr>
                <a:t>Rank 3                      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672846" y="4500192"/>
            <a:ext cx="7086093" cy="2092881"/>
            <a:chOff x="4275804" y="4500192"/>
            <a:chExt cx="7086093" cy="2092881"/>
          </a:xfrm>
        </p:grpSpPr>
        <p:sp>
          <p:nvSpPr>
            <p:cNvPr id="3" name="TextBox 2"/>
            <p:cNvSpPr txBox="1"/>
            <p:nvPr/>
          </p:nvSpPr>
          <p:spPr>
            <a:xfrm>
              <a:off x="5994722" y="4500192"/>
              <a:ext cx="536717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0,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5558918" y="4716966"/>
              <a:ext cx="435805" cy="1494263"/>
            </a:xfrm>
            <a:prstGeom prst="leftBrace">
              <a:avLst>
                <a:gd name="adj1" fmla="val 8333"/>
                <a:gd name="adj2" fmla="val 64926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275804" y="5698273"/>
              <a:ext cx="111640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66207"/>
              </p:ext>
            </p:extLst>
          </p:nvPr>
        </p:nvGraphicFramePr>
        <p:xfrm>
          <a:off x="6545429" y="1417381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1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26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7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8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1" y="1753065"/>
            <a:ext cx="4452937" cy="33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4469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38520" y="5132597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507018" y="5389732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80967" y="5056148"/>
            <a:ext cx="5169033" cy="1581719"/>
            <a:chOff x="1125411" y="6079082"/>
            <a:chExt cx="5041986" cy="1815882"/>
          </a:xfrm>
          <a:solidFill>
            <a:schemeClr val="bg2"/>
          </a:solidFill>
        </p:grpSpPr>
        <p:sp>
          <p:nvSpPr>
            <p:cNvPr id="40" name="TextBox 39"/>
            <p:cNvSpPr txBox="1"/>
            <p:nvPr/>
          </p:nvSpPr>
          <p:spPr>
            <a:xfrm>
              <a:off x="1125411" y="6079082"/>
              <a:ext cx="4700326" cy="1815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0,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flipH="1">
              <a:off x="5803934" y="6112551"/>
              <a:ext cx="363463" cy="1782413"/>
            </a:xfrm>
            <a:prstGeom prst="leftBrace">
              <a:avLst>
                <a:gd name="adj1" fmla="val 8333"/>
                <a:gd name="adj2" fmla="val 39804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852178" y="5251005"/>
            <a:ext cx="988889" cy="3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0508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38520" y="5109648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507018" y="5366783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264837" y="555949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577" y="193910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6" name="Rectangle 45"/>
          <p:cNvSpPr/>
          <p:nvPr/>
        </p:nvSpPr>
        <p:spPr>
          <a:xfrm>
            <a:off x="1960897" y="202673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58432" y="203118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155967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753502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Text Box 375"/>
          <p:cNvSpPr txBox="1"/>
          <p:nvPr/>
        </p:nvSpPr>
        <p:spPr>
          <a:xfrm>
            <a:off x="1978042" y="525825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51" name="Text Box 360"/>
          <p:cNvSpPr txBox="1"/>
          <p:nvPr/>
        </p:nvSpPr>
        <p:spPr>
          <a:xfrm>
            <a:off x="2566687" y="525825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2" name="Text Box 360"/>
          <p:cNvSpPr txBox="1"/>
          <p:nvPr/>
        </p:nvSpPr>
        <p:spPr>
          <a:xfrm>
            <a:off x="3155967" y="525761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3" name="Text Box 360"/>
          <p:cNvSpPr txBox="1"/>
          <p:nvPr/>
        </p:nvSpPr>
        <p:spPr>
          <a:xfrm>
            <a:off x="3753502" y="525507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4" name="Text Box 380"/>
          <p:cNvSpPr txBox="1"/>
          <p:nvPr/>
        </p:nvSpPr>
        <p:spPr>
          <a:xfrm rot="10800000">
            <a:off x="2039637" y="236011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380"/>
          <p:cNvSpPr txBox="1"/>
          <p:nvPr/>
        </p:nvSpPr>
        <p:spPr>
          <a:xfrm rot="10800000">
            <a:off x="263717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6" name="Text Box 380"/>
          <p:cNvSpPr txBox="1"/>
          <p:nvPr/>
        </p:nvSpPr>
        <p:spPr>
          <a:xfrm rot="10800000">
            <a:off x="320486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7" name="Text Box 380"/>
          <p:cNvSpPr txBox="1"/>
          <p:nvPr/>
        </p:nvSpPr>
        <p:spPr>
          <a:xfrm rot="10800000">
            <a:off x="3837957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246647" y="1561281"/>
            <a:ext cx="720090" cy="7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3"/>
          </p:cNvCxnSpPr>
          <p:nvPr/>
        </p:nvCxnSpPr>
        <p:spPr>
          <a:xfrm flipH="1" flipV="1">
            <a:off x="3472601" y="1509969"/>
            <a:ext cx="571096" cy="8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2" idx="2"/>
          </p:cNvCxnSpPr>
          <p:nvPr/>
        </p:nvCxnSpPr>
        <p:spPr>
          <a:xfrm flipV="1">
            <a:off x="2844182" y="1653099"/>
            <a:ext cx="375487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2"/>
          </p:cNvCxnSpPr>
          <p:nvPr/>
        </p:nvCxnSpPr>
        <p:spPr>
          <a:xfrm flipH="1" flipV="1">
            <a:off x="3219669" y="1653099"/>
            <a:ext cx="190934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90"/>
          <p:cNvSpPr txBox="1"/>
          <p:nvPr/>
        </p:nvSpPr>
        <p:spPr>
          <a:xfrm>
            <a:off x="2966737" y="1366839"/>
            <a:ext cx="505864" cy="28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47905"/>
              </p:ext>
            </p:extLst>
          </p:nvPr>
        </p:nvGraphicFramePr>
        <p:xfrm>
          <a:off x="6545428" y="1417638"/>
          <a:ext cx="4524426" cy="4572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79497" y="3800293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76988"/>
              </p:ext>
            </p:extLst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3811390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43957" y="2770703"/>
            <a:ext cx="2831700" cy="1955659"/>
            <a:chOff x="5493446" y="2894122"/>
            <a:chExt cx="2831700" cy="1955659"/>
          </a:xfrm>
        </p:grpSpPr>
        <p:sp>
          <p:nvSpPr>
            <p:cNvPr id="25" name="Oval 24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6" idx="0"/>
            <a:endCxn id="25" idx="3"/>
          </p:cNvCxnSpPr>
          <p:nvPr/>
        </p:nvCxnSpPr>
        <p:spPr>
          <a:xfrm flipV="1">
            <a:off x="2244747" y="3249951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5" idx="4"/>
          </p:cNvCxnSpPr>
          <p:nvPr/>
        </p:nvCxnSpPr>
        <p:spPr>
          <a:xfrm flipV="1">
            <a:off x="2988121" y="3332177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3429635" y="3332177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25" idx="5"/>
          </p:cNvCxnSpPr>
          <p:nvPr/>
        </p:nvCxnSpPr>
        <p:spPr>
          <a:xfrm flipH="1" flipV="1">
            <a:off x="3624054" y="3249951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8083" y="3503971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094" y="252453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04228" y="2902444"/>
            <a:ext cx="2771429" cy="1820019"/>
            <a:chOff x="5577780" y="2344074"/>
            <a:chExt cx="2771429" cy="1820019"/>
          </a:xfrm>
        </p:grpSpPr>
        <p:sp>
          <p:nvSpPr>
            <p:cNvPr id="37" name="TextBox 36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/>
      <p:bldP spid="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36144"/>
              </p:ext>
            </p:extLst>
          </p:nvPr>
        </p:nvGraphicFramePr>
        <p:xfrm>
          <a:off x="1168401" y="1417638"/>
          <a:ext cx="9901454" cy="47630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1454"/>
              </a:tblGrid>
              <a:tr h="4763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15" name="16-Point Star 14"/>
          <p:cNvSpPr/>
          <p:nvPr/>
        </p:nvSpPr>
        <p:spPr>
          <a:xfrm>
            <a:off x="9584267" y="3127024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dirty="0" smtClean="0"/>
              <a:t>.03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Pure Python vs </a:t>
            </a:r>
            <a:r>
              <a:rPr lang="en-US" dirty="0" err="1" smtClean="0"/>
              <a:t>Numba+MPI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64453" y="2772026"/>
            <a:ext cx="2500786" cy="1876805"/>
            <a:chOff x="2037348" y="2784763"/>
            <a:chExt cx="2500786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037348" y="3222235"/>
              <a:ext cx="2500786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59105" y="1498511"/>
            <a:ext cx="2353733" cy="1876804"/>
            <a:chOff x="7820972" y="2784763"/>
            <a:chExt cx="2353733" cy="1876804"/>
          </a:xfrm>
        </p:grpSpPr>
        <p:sp>
          <p:nvSpPr>
            <p:cNvPr id="3" name="16-Point Star 2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4.05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62939" y="2784763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Numba+MPI</a:t>
              </a:r>
              <a:r>
                <a:rPr lang="en-US" dirty="0" smtClean="0">
                  <a:solidFill>
                    <a:schemeClr val="tx2"/>
                  </a:solidFill>
                </a:rPr>
                <a:t> (</a:t>
              </a:r>
              <a:r>
                <a:rPr lang="en-US" dirty="0" smtClean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=2)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960997" y="38127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691271" y="2539269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4430751" y="277202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</a:t>
              </a:r>
              <a:r>
                <a:rPr lang="en-US" dirty="0" smtClean="0"/>
                <a:t>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198" y="206758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159105" y="3379647"/>
            <a:ext cx="2880581" cy="1507474"/>
            <a:chOff x="7820972" y="3154093"/>
            <a:chExt cx="2880581" cy="1507474"/>
          </a:xfrm>
        </p:grpSpPr>
        <p:sp>
          <p:nvSpPr>
            <p:cNvPr id="16" name="16-Point Star 15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dirty="0" smtClean="0"/>
                <a:t>.03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=4)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7691271" y="4051075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8222738" y="5040006"/>
            <a:ext cx="2880581" cy="1507474"/>
            <a:chOff x="7820972" y="3154093"/>
            <a:chExt cx="2880581" cy="1507474"/>
          </a:xfrm>
        </p:grpSpPr>
        <p:sp>
          <p:nvSpPr>
            <p:cNvPr id="24" name="16-Point Star 23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1.09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=8)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7754904" y="571143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8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00118"/>
              </p:ext>
            </p:extLst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86650" y="1847850"/>
            <a:ext cx="247650" cy="2990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4253" y="5092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step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86650" y="5092767"/>
            <a:ext cx="247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30751" y="1847850"/>
            <a:ext cx="1" cy="2990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0991" y="3035498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4.0/(1+x*x)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Right Bracket 18"/>
          <p:cNvSpPr/>
          <p:nvPr/>
        </p:nvSpPr>
        <p:spPr>
          <a:xfrm rot="5400000">
            <a:off x="8782807" y="4327673"/>
            <a:ext cx="157232" cy="274955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56600" y="578106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num_steps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the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 by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0877"/>
              </p:ext>
            </p:extLst>
          </p:nvPr>
        </p:nvGraphicFramePr>
        <p:xfrm>
          <a:off x="941137" y="2500340"/>
          <a:ext cx="10480842" cy="144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421"/>
                <a:gridCol w="5240421"/>
              </a:tblGrid>
              <a:tr h="14460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“./pi”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“python pi.py”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6-Point Star 6"/>
          <p:cNvSpPr/>
          <p:nvPr/>
        </p:nvSpPr>
        <p:spPr>
          <a:xfrm>
            <a:off x="3556000" y="2319867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31.95sec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8906934" y="2319866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0.78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7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16185</TotalTime>
  <Words>8016</Words>
  <Application>Microsoft Office PowerPoint</Application>
  <PresentationFormat>Widescreen</PresentationFormat>
  <Paragraphs>1962</Paragraphs>
  <Slides>55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DejaVu Sans</vt:lpstr>
      <vt:lpstr>StarSymbol</vt:lpstr>
      <vt:lpstr>Whitney HTF</vt:lpstr>
      <vt:lpstr>Malgun Gothic</vt:lpstr>
      <vt:lpstr>Arial</vt:lpstr>
      <vt:lpstr>Calibri</vt:lpstr>
      <vt:lpstr>Cambria Math</vt:lpstr>
      <vt:lpstr>Courier New</vt:lpstr>
      <vt:lpstr>Segoe UI Semibold</vt:lpstr>
      <vt:lpstr>Segoe UI Semilight</vt:lpstr>
      <vt:lpstr>Times New Roman</vt:lpstr>
      <vt:lpstr>Wingdings</vt:lpstr>
      <vt:lpstr>NeSI Presentations v201306</vt:lpstr>
      <vt:lpstr>A “Hands-on” Intro to MPI Python</vt:lpstr>
      <vt:lpstr>Questions</vt:lpstr>
      <vt:lpstr>Recap from the last session</vt:lpstr>
      <vt:lpstr>Introduction : Is Python slow?</vt:lpstr>
      <vt:lpstr>Introduction : Is Python slow?</vt:lpstr>
      <vt:lpstr>Introduction : Is Python slow?</vt:lpstr>
      <vt:lpstr>Introduction : Is Python slow?</vt:lpstr>
      <vt:lpstr>Recap from the last session</vt:lpstr>
      <vt:lpstr>Introduction : Is Python slow?</vt:lpstr>
      <vt:lpstr>Speed-up Options</vt:lpstr>
      <vt:lpstr>Speed-up Example: Profiling</vt:lpstr>
      <vt:lpstr>Speed-up Example: Profiling</vt:lpstr>
      <vt:lpstr>Speed-up Example: Compute in C</vt:lpstr>
      <vt:lpstr>Speed-up Example: NumPy</vt:lpstr>
      <vt:lpstr>Speed-up Example: NumPy</vt:lpstr>
      <vt:lpstr>Speed-up Example: Numba</vt:lpstr>
      <vt:lpstr>Speed-up Example: Numba</vt:lpstr>
      <vt:lpstr>Speed-up Example: Numba</vt:lpstr>
      <vt:lpstr>Why is Numba faster?</vt:lpstr>
      <vt:lpstr>Pure Python vs Numba</vt:lpstr>
      <vt:lpstr>Parallel Programming</vt:lpstr>
      <vt:lpstr>mpi4Py</vt:lpstr>
      <vt:lpstr>Example 1. MPI Hello World</vt:lpstr>
      <vt:lpstr>Example 1. MPI Hello World</vt:lpstr>
      <vt:lpstr>Example 1. MPI Hello World</vt:lpstr>
      <vt:lpstr>Exercise 1: Photo processing</vt:lpstr>
      <vt:lpstr>Exercise 1: Photo processing</vt:lpstr>
      <vt:lpstr>Exercise 1: Photo processing</vt:lpstr>
      <vt:lpstr>Exercise 1: Photo processing</vt:lpstr>
      <vt:lpstr>Example 2. Point-to-point comm.</vt:lpstr>
      <vt:lpstr>Example 2. Point-to-point comm.</vt:lpstr>
      <vt:lpstr>Example 2. Point-to-point comm.</vt:lpstr>
      <vt:lpstr>MPI: Point-to-point communication</vt:lpstr>
      <vt:lpstr>Example 3. Collective comm.: Broadcast</vt:lpstr>
      <vt:lpstr>Example 3. Collective comm.: Broadcast</vt:lpstr>
      <vt:lpstr>Example 3. Collective comm.: Broadcast</vt:lpstr>
      <vt:lpstr>Example 4. Point-to-point comm.</vt:lpstr>
      <vt:lpstr>Example 4. Point-to-point comm.</vt:lpstr>
      <vt:lpstr>Example 4. Point-to-point comm.</vt:lpstr>
      <vt:lpstr>Example 4. Collective Comm.: Reduce</vt:lpstr>
      <vt:lpstr>Example 4. Collective Comm.: Reduce</vt:lpstr>
      <vt:lpstr>Example 4. Collective Comm.: Reduce</vt:lpstr>
      <vt:lpstr>Example 4. P2P vs Collective - Reduce</vt:lpstr>
      <vt:lpstr>MPI: Collective communication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Conclusion: Pure Python vs Numba+MPI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 to Performance Python</dc:title>
  <dc:creator>Sung Bae</dc:creator>
  <cp:lastModifiedBy>Sung Eun Bae</cp:lastModifiedBy>
  <cp:revision>218</cp:revision>
  <cp:lastPrinted>2014-04-26T10:52:19Z</cp:lastPrinted>
  <dcterms:created xsi:type="dcterms:W3CDTF">2013-06-19T12:50:46Z</dcterms:created>
  <dcterms:modified xsi:type="dcterms:W3CDTF">2014-05-02T04:22:48Z</dcterms:modified>
</cp:coreProperties>
</file>