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329" r:id="rId4"/>
    <p:sldId id="258" r:id="rId5"/>
    <p:sldId id="259" r:id="rId6"/>
    <p:sldId id="260" r:id="rId7"/>
    <p:sldId id="333" r:id="rId8"/>
    <p:sldId id="331" r:id="rId9"/>
    <p:sldId id="330" r:id="rId10"/>
    <p:sldId id="325" r:id="rId11"/>
    <p:sldId id="262" r:id="rId12"/>
    <p:sldId id="264" r:id="rId13"/>
    <p:sldId id="263" r:id="rId14"/>
    <p:sldId id="304" r:id="rId15"/>
    <p:sldId id="302" r:id="rId16"/>
    <p:sldId id="314" r:id="rId17"/>
    <p:sldId id="315" r:id="rId18"/>
    <p:sldId id="316" r:id="rId19"/>
    <p:sldId id="327" r:id="rId20"/>
    <p:sldId id="332" r:id="rId21"/>
    <p:sldId id="326" r:id="rId22"/>
    <p:sldId id="272" r:id="rId23"/>
    <p:sldId id="274" r:id="rId24"/>
    <p:sldId id="273" r:id="rId25"/>
    <p:sldId id="275" r:id="rId26"/>
    <p:sldId id="317" r:id="rId27"/>
    <p:sldId id="276" r:id="rId28"/>
    <p:sldId id="277" r:id="rId29"/>
    <p:sldId id="318" r:id="rId30"/>
    <p:sldId id="278" r:id="rId31"/>
    <p:sldId id="279" r:id="rId32"/>
    <p:sldId id="281" r:id="rId33"/>
    <p:sldId id="328" r:id="rId34"/>
    <p:sldId id="282" r:id="rId35"/>
    <p:sldId id="283" r:id="rId36"/>
    <p:sldId id="284" r:id="rId37"/>
    <p:sldId id="306" r:id="rId38"/>
    <p:sldId id="308" r:id="rId39"/>
    <p:sldId id="307" r:id="rId40"/>
    <p:sldId id="311" r:id="rId41"/>
    <p:sldId id="309" r:id="rId42"/>
    <p:sldId id="312" r:id="rId43"/>
    <p:sldId id="313" r:id="rId44"/>
    <p:sldId id="334" r:id="rId45"/>
    <p:sldId id="319" r:id="rId46"/>
    <p:sldId id="287" r:id="rId47"/>
    <p:sldId id="289" r:id="rId48"/>
    <p:sldId id="288" r:id="rId49"/>
    <p:sldId id="320" r:id="rId50"/>
    <p:sldId id="321" r:id="rId51"/>
    <p:sldId id="322" r:id="rId52"/>
    <p:sldId id="323" r:id="rId53"/>
    <p:sldId id="324" r:id="rId54"/>
    <p:sldId id="297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75" d="100"/>
          <a:sy n="75" d="100"/>
        </p:scale>
        <p:origin x="54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F9A7-D092-4156-8B03-0FC5F6F167F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53F8-61BD-44D0-BD23-3B30F339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nesi.eduXX@login.uoa.nesi.org.nz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22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2843461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Run </a:t>
            </a:r>
            <a:r>
              <a:rPr lang="en-US" dirty="0" smtClean="0"/>
              <a:t>by:</a:t>
            </a: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06335"/>
              </p:ext>
            </p:extLst>
          </p:nvPr>
        </p:nvGraphicFramePr>
        <p:xfrm>
          <a:off x="1085515" y="44735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1 –e “python kernprof.py –l –v pi.py”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754"/>
              </p:ext>
            </p:extLst>
          </p:nvPr>
        </p:nvGraphicFramePr>
        <p:xfrm>
          <a:off x="609600" y="1600200"/>
          <a:ext cx="109728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[sbae335@login-01 profiling]$ interactive -A uoa00243 -c 1 -e "python kernprof.py -l -v pi.py"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6.438980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3.16501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10     10.0      0.0  	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3      3.0      0.0  	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1      1.0      0.0  	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14   1000001       945845      0.9     29.9  	for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1070908      1.1     33.8  		x= (i+0.5)*step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1148150      1.1     36.3  		sum = sum + 4.0/(1.0+x*x)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    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	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3      3.0      0.0  	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 88     88.0      0.0  	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Numba</a:t>
            </a:r>
            <a:r>
              <a:rPr lang="en-US" dirty="0" smtClean="0"/>
              <a:t>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9049555" cy="4525963"/>
          </a:xfrm>
        </p:spPr>
        <p:txBody>
          <a:bodyPr/>
          <a:lstStyle/>
          <a:p>
            <a:r>
              <a:rPr lang="en-US" dirty="0" smtClean="0"/>
              <a:t>It is a Just-In-Time (JIT) compiler: It uses LLVM compiler infrastructure to compile Python to </a:t>
            </a:r>
            <a:r>
              <a:rPr lang="en-US" b="1" dirty="0" smtClean="0"/>
              <a:t>native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handle </a:t>
            </a:r>
            <a:r>
              <a:rPr lang="en-US" dirty="0" err="1" smtClean="0"/>
              <a:t>NumPy</a:t>
            </a:r>
            <a:r>
              <a:rPr lang="en-US" dirty="0" smtClean="0"/>
              <a:t> (unlike </a:t>
            </a:r>
            <a:r>
              <a:rPr lang="en-US" dirty="0" err="1" smtClean="0"/>
              <a:t>PyPy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96" y="1818974"/>
            <a:ext cx="1977336" cy="8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Python vs </a:t>
            </a:r>
            <a:r>
              <a:rPr lang="en-US" dirty="0" err="1" smtClean="0"/>
              <a:t>Numba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8400" y="1822236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6412408" y="2818647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234758" y="182223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0.84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8390" y="2862994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n</a:t>
            </a:r>
            <a:r>
              <a:rPr lang="en-US" dirty="0" err="1" smtClean="0">
                <a:solidFill>
                  <a:schemeClr val="tx2"/>
                </a:solidFill>
              </a:rPr>
              <a:t>um_steps</a:t>
            </a:r>
            <a:r>
              <a:rPr lang="en-US" dirty="0" smtClean="0">
                <a:solidFill>
                  <a:schemeClr val="tx2"/>
                </a:solidFill>
              </a:rPr>
              <a:t>=100,000,000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89610" y="3931773"/>
            <a:ext cx="2502643" cy="1876805"/>
            <a:chOff x="2184400" y="2784763"/>
            <a:chExt cx="2502643" cy="1876805"/>
          </a:xfrm>
        </p:grpSpPr>
        <p:sp>
          <p:nvSpPr>
            <p:cNvPr id="16" name="16-Point Star 15"/>
            <p:cNvSpPr/>
            <p:nvPr/>
          </p:nvSpPr>
          <p:spPr>
            <a:xfrm>
              <a:off x="2184400" y="3222235"/>
              <a:ext cx="250264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6393618" y="49281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7215968" y="3931773"/>
            <a:ext cx="2353733" cy="1876804"/>
            <a:chOff x="5003646" y="2784763"/>
            <a:chExt cx="2353733" cy="1876804"/>
          </a:xfrm>
        </p:grpSpPr>
        <p:sp>
          <p:nvSpPr>
            <p:cNvPr id="20" name="16-Point Star 19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497253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8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tx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3861950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7876177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2678714"/>
              </p:ext>
            </p:extLst>
          </p:nvPr>
        </p:nvGraphicFramePr>
        <p:xfrm>
          <a:off x="609600" y="1600200"/>
          <a:ext cx="5384800" cy="445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www.hitchcockwiki.com)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907815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parallel():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parallel()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6141" y="5270285"/>
            <a:ext cx="3867664" cy="228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PAN by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nesi.eduXX@login.uoa.nesi.org.nz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program by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8006"/>
              </p:ext>
            </p:extLst>
          </p:nvPr>
        </p:nvGraphicFramePr>
        <p:xfrm>
          <a:off x="1415715" y="33559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{</a:t>
                      </a:r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num_cores</a:t>
                      </a: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} –e “{program}”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252530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6947393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0075942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Point-to-point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36256"/>
              </p:ext>
            </p:extLst>
          </p:nvPr>
        </p:nvGraphicFramePr>
        <p:xfrm>
          <a:off x="609600" y="1600200"/>
          <a:ext cx="10972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send(self,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dest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=0, tag=0)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recv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source=0, tag=0, status=None)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2438400"/>
            <a:ext cx="10972801" cy="3687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([1,2,3], 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 tag=0)</a:t>
            </a:r>
            <a:endParaRPr lang="en-GB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/>
              <a:t>Send a list of [1,2,3] to rank 2, with message tag 0</a:t>
            </a:r>
            <a:endParaRPr lang="en-GB" dirty="0" smtClean="0"/>
          </a:p>
          <a:p>
            <a:pPr marL="0" indent="0">
              <a:buNone/>
            </a:pP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(source=0,tag=0)</a:t>
            </a: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Receive a message from rank 0 with tag 0 and store it to x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MPI.Status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(source=0,tag=0, status=</a:t>
            </a:r>
            <a:r>
              <a:rPr lang="en-NZ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NZ" sz="24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sz="2400" dirty="0" smtClean="0">
                <a:cs typeface="Courier New" panose="02070309020205020404" pitchFamily="49" charset="0"/>
              </a:rPr>
              <a:t>Additionally stores status into “</a:t>
            </a:r>
            <a:r>
              <a:rPr lang="en-NZ" sz="2400" dirty="0" err="1" smtClean="0">
                <a:cs typeface="Courier New" panose="02070309020205020404" pitchFamily="49" charset="0"/>
              </a:rPr>
              <a:t>st</a:t>
            </a:r>
            <a:r>
              <a:rPr lang="en-NZ" sz="2400" dirty="0" smtClean="0">
                <a:cs typeface="Courier New" panose="02070309020205020404" pitchFamily="49" charset="0"/>
              </a:rPr>
              <a:t>” variable</a:t>
            </a:r>
            <a:endParaRPr lang="en-NZ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4584162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6333505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7976126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9766248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8951099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821762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Collective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27637"/>
              </p:ext>
            </p:extLst>
          </p:nvPr>
        </p:nvGraphicFramePr>
        <p:xfrm>
          <a:off x="609600" y="1600200"/>
          <a:ext cx="10972800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15367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bcast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barrier(self)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reduce(self,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op=SUM,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scatter(self,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</a:p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gather(self,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obj</a:t>
                      </a: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, root=0)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5"/>
          <p:cNvSpPr txBox="1">
            <a:spLocks/>
          </p:cNvSpPr>
          <p:nvPr/>
        </p:nvSpPr>
        <p:spPr>
          <a:xfrm>
            <a:off x="609599" y="3441700"/>
            <a:ext cx="10972801" cy="268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</a:t>
            </a:r>
            <a:r>
              <a:rPr lang="en-NZ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 smtClean="0"/>
              <a:t>Each process send its “</a:t>
            </a:r>
            <a:r>
              <a:rPr lang="en-GB" sz="2400" dirty="0" err="1" smtClean="0"/>
              <a:t>val</a:t>
            </a:r>
            <a:r>
              <a:rPr lang="en-GB" sz="2400" dirty="0" smtClean="0"/>
              <a:t>” variable to rank 0 and rank 0 does “SUM” operation with all collected “</a:t>
            </a:r>
            <a:r>
              <a:rPr lang="en-GB" sz="2400" dirty="0" err="1" smtClean="0"/>
              <a:t>val”s</a:t>
            </a:r>
            <a:r>
              <a:rPr lang="en-GB" sz="2400" dirty="0" smtClean="0"/>
              <a:t>, and stores into “sum”</a:t>
            </a:r>
          </a:p>
          <a:p>
            <a:pPr marL="0" indent="0">
              <a:buNone/>
            </a:pPr>
            <a:r>
              <a:rPr lang="en-GB" sz="2400" dirty="0" smtClean="0"/>
              <a:t>Op : MAX, MIN, LOR, LXOR, LAND BOR, BXOR, BAND,MAXLOC,MINLOC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769585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56767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r>
              <a:rPr lang="en-US" dirty="0" smtClean="0"/>
              <a:t>.93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76383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39225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620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26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7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469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0508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47905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79497" y="3800293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76988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3811390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36144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.03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64453" y="2772026"/>
            <a:ext cx="2500786" cy="1876805"/>
            <a:chOff x="2037348" y="2784763"/>
            <a:chExt cx="2500786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037348" y="3222235"/>
              <a:ext cx="2500786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59105" y="1498511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4.05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Numba+MPI</a:t>
              </a:r>
              <a:r>
                <a:rPr lang="en-US" dirty="0" smtClean="0">
                  <a:solidFill>
                    <a:schemeClr val="tx2"/>
                  </a:solidFill>
                </a:rPr>
                <a:t> (</a:t>
              </a:r>
              <a:r>
                <a:rPr lang="en-US" dirty="0" smtClean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=2)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960997" y="38127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691271" y="2539269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430751" y="277202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</a:t>
              </a:r>
              <a:r>
                <a:rPr lang="en-US" dirty="0" smtClean="0"/>
                <a:t>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198" y="206758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159105" y="3379647"/>
            <a:ext cx="2880581" cy="1507474"/>
            <a:chOff x="7820972" y="3154093"/>
            <a:chExt cx="2880581" cy="1507474"/>
          </a:xfrm>
        </p:grpSpPr>
        <p:sp>
          <p:nvSpPr>
            <p:cNvPr id="16" name="16-Point Star 15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dirty="0" smtClean="0"/>
                <a:t>.03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7691271" y="4051075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8222738" y="5040006"/>
            <a:ext cx="2880581" cy="1507474"/>
            <a:chOff x="7820972" y="3154093"/>
            <a:chExt cx="2880581" cy="1507474"/>
          </a:xfrm>
        </p:grpSpPr>
        <p:sp>
          <p:nvSpPr>
            <p:cNvPr id="24" name="16-Point Star 23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1.09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=8)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7754904" y="571143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6650" y="1847850"/>
            <a:ext cx="247650" cy="2990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4253" y="5092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step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86650" y="5092767"/>
            <a:ext cx="247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30751" y="1847850"/>
            <a:ext cx="1" cy="299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0991" y="303549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4.0/(1+x*x)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Right Bracket 18"/>
          <p:cNvSpPr/>
          <p:nvPr/>
        </p:nvSpPr>
        <p:spPr>
          <a:xfrm rot="5400000">
            <a:off x="8782807" y="4327673"/>
            <a:ext cx="157232" cy="274955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56600" y="578106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num_steps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 by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0877"/>
              </p:ext>
            </p:extLst>
          </p:nvPr>
        </p:nvGraphicFramePr>
        <p:xfrm>
          <a:off x="941137" y="2500340"/>
          <a:ext cx="10480842" cy="144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421"/>
                <a:gridCol w="5240421"/>
              </a:tblGrid>
              <a:tr h="14460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“./pi”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“python pi.py”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16255</TotalTime>
  <Words>8007</Words>
  <Application>Microsoft Office PowerPoint</Application>
  <PresentationFormat>Widescreen</PresentationFormat>
  <Paragraphs>1962</Paragraphs>
  <Slides>55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Recap from the last session</vt:lpstr>
      <vt:lpstr>Introduction : Is Python slow?</vt:lpstr>
      <vt:lpstr>Introduction : Is Python slow?</vt:lpstr>
      <vt:lpstr>Introduction : Is Python slow?</vt:lpstr>
      <vt:lpstr>Introduction : Is Python slow?</vt:lpstr>
      <vt:lpstr>Recap from the last session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Why is Numba faster?</vt:lpstr>
      <vt:lpstr>Pure Python vs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MPI: Point-to-point communication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MPI: Collective communication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222</cp:revision>
  <cp:lastPrinted>2014-04-26T10:52:19Z</cp:lastPrinted>
  <dcterms:created xsi:type="dcterms:W3CDTF">2013-06-19T12:50:46Z</dcterms:created>
  <dcterms:modified xsi:type="dcterms:W3CDTF">2014-05-02T05:33:40Z</dcterms:modified>
</cp:coreProperties>
</file>