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7F69"/>
    <a:srgbClr val="FCE5C4"/>
    <a:srgbClr val="FACE8E"/>
    <a:srgbClr val="00153E"/>
    <a:srgbClr val="99376F"/>
    <a:srgbClr val="37998D"/>
    <a:srgbClr val="805079"/>
    <a:srgbClr val="FEF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8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251200" y="1559908"/>
            <a:ext cx="3611126" cy="6658403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711201"/>
            <a:ext cx="4616035" cy="4165601"/>
          </a:xfrm>
        </p:spPr>
        <p:txBody>
          <a:bodyPr anchor="b">
            <a:normAutofit/>
          </a:bodyPr>
          <a:lstStyle>
            <a:lvl1pPr algn="l">
              <a:defRPr sz="33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5125157"/>
            <a:ext cx="3715688" cy="2551288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92DC-5E6D-4B01-BF56-792BA08729AE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CF51-85DB-4DDA-8483-5A3914427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27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5994400"/>
            <a:ext cx="4916150" cy="20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400050" y="711200"/>
            <a:ext cx="6057900" cy="4165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71502" y="5125156"/>
            <a:ext cx="5460999" cy="6096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92DC-5E6D-4B01-BF56-792BA08729AE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CF51-85DB-4DDA-8483-5A3914427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98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711200"/>
            <a:ext cx="6057900" cy="3860800"/>
          </a:xfrm>
        </p:spPr>
        <p:txBody>
          <a:bodyPr anchor="ctr">
            <a:normAutofit/>
          </a:bodyPr>
          <a:lstStyle>
            <a:lvl1pPr algn="l">
              <a:defRPr sz="21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5486400"/>
            <a:ext cx="4787664" cy="2540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92DC-5E6D-4B01-BF56-792BA08729AE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CF51-85DB-4DDA-8483-5A3914427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803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13" y="711200"/>
            <a:ext cx="5144840" cy="3860800"/>
          </a:xfrm>
        </p:spPr>
        <p:txBody>
          <a:bodyPr anchor="ctr">
            <a:normAutofit/>
          </a:bodyPr>
          <a:lstStyle>
            <a:lvl1pPr algn="l">
              <a:defRPr sz="21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00101" y="4572000"/>
            <a:ext cx="4801850" cy="643467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5734760"/>
            <a:ext cx="4786771" cy="229164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92DC-5E6D-4B01-BF56-792BA08729AE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CF51-85DB-4DDA-8483-5A39144277D7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71451" y="947499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72151" y="3691468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8765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4572000"/>
            <a:ext cx="4786771" cy="2263200"/>
          </a:xfrm>
        </p:spPr>
        <p:txBody>
          <a:bodyPr anchor="b">
            <a:normAutofit/>
          </a:bodyPr>
          <a:lstStyle>
            <a:lvl1pPr algn="l">
              <a:defRPr sz="21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6843974"/>
            <a:ext cx="4787664" cy="118242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92DC-5E6D-4B01-BF56-792BA08729AE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CF51-85DB-4DDA-8483-5A3914427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718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213" y="711200"/>
            <a:ext cx="5144840" cy="3860800"/>
          </a:xfrm>
        </p:spPr>
        <p:txBody>
          <a:bodyPr anchor="ctr">
            <a:normAutofit/>
          </a:bodyPr>
          <a:lstStyle>
            <a:lvl1pPr algn="l">
              <a:defRPr sz="21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050" y="5181600"/>
            <a:ext cx="4786771" cy="139982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6604000"/>
            <a:ext cx="4786770" cy="14224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92DC-5E6D-4B01-BF56-792BA08729AE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CF51-85DB-4DDA-8483-5A39144277D7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171451" y="947499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72151" y="3691468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4286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711200"/>
            <a:ext cx="5644244" cy="3860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1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0050" y="5238045"/>
            <a:ext cx="4786771" cy="11176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5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6355648"/>
            <a:ext cx="4786770" cy="1670753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92DC-5E6D-4B01-BF56-792BA08729AE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CF51-85DB-4DDA-8483-5A3914427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151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5994400"/>
            <a:ext cx="4916150" cy="2032000"/>
          </a:xfrm>
        </p:spPr>
        <p:txBody>
          <a:bodyPr>
            <a:normAutofit/>
          </a:bodyPr>
          <a:lstStyle>
            <a:lvl1pPr algn="l"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1" y="711201"/>
            <a:ext cx="4916150" cy="502356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92DC-5E6D-4B01-BF56-792BA08729AE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CF51-85DB-4DDA-8483-5A3914427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390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24804" y="711200"/>
            <a:ext cx="1533146" cy="5892800"/>
          </a:xfrm>
        </p:spPr>
        <p:txBody>
          <a:bodyPr vert="eaVert">
            <a:normAutofit/>
          </a:bodyPr>
          <a:lstStyle>
            <a:lvl1pPr>
              <a:defRPr sz="2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0" y="711200"/>
            <a:ext cx="4387509" cy="73152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92DC-5E6D-4B01-BF56-792BA08729AE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CF51-85DB-4DDA-8483-5A3914427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25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5994400"/>
            <a:ext cx="4916150" cy="203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1" y="711200"/>
            <a:ext cx="4916150" cy="502356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92DC-5E6D-4B01-BF56-792BA08729AE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CF51-85DB-4DDA-8483-5A3914427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01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0" y="2641599"/>
            <a:ext cx="4801851" cy="3093156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1" y="5983112"/>
            <a:ext cx="4801850" cy="2043289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92DC-5E6D-4B01-BF56-792BA08729AE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CF51-85DB-4DDA-8483-5A3914427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25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5994400"/>
            <a:ext cx="4916150" cy="2032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400051" y="711201"/>
            <a:ext cx="2962475" cy="5023556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3496771" y="711200"/>
            <a:ext cx="2961179" cy="5012267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92DC-5E6D-4B01-BF56-792BA08729AE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CF51-85DB-4DDA-8483-5A3914427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9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5994400"/>
            <a:ext cx="4916150" cy="2032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1" y="711200"/>
            <a:ext cx="2787650" cy="812800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050" y="1524001"/>
            <a:ext cx="2959100" cy="4210756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1263" y="755651"/>
            <a:ext cx="2823038" cy="768349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6772" y="1524000"/>
            <a:ext cx="2967529" cy="4199467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92DC-5E6D-4B01-BF56-792BA08729AE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CF51-85DB-4DDA-8483-5A3914427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22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51" y="5994400"/>
            <a:ext cx="4916150" cy="2032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92DC-5E6D-4B01-BF56-792BA08729AE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CF51-85DB-4DDA-8483-5A3914427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05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92DC-5E6D-4B01-BF56-792BA08729AE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CF51-85DB-4DDA-8483-5A3914427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08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0" y="711200"/>
            <a:ext cx="2400300" cy="2032000"/>
          </a:xfrm>
        </p:spPr>
        <p:txBody>
          <a:bodyPr anchor="b">
            <a:normAutofit/>
          </a:bodyPr>
          <a:lstStyle>
            <a:lvl1pPr algn="l">
              <a:defRPr sz="15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711200"/>
            <a:ext cx="3329066" cy="73152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0" y="2946403"/>
            <a:ext cx="2400300" cy="278835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92DC-5E6D-4B01-BF56-792BA08729AE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CF51-85DB-4DDA-8483-5A3914427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103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1850" y="1930400"/>
            <a:ext cx="2672444" cy="15240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71500" y="1219200"/>
            <a:ext cx="2460731" cy="64008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2021" y="3657600"/>
            <a:ext cx="2673167" cy="2777067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92DC-5E6D-4B01-BF56-792BA08729AE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0050" y="8229601"/>
            <a:ext cx="4358793" cy="486833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CF51-85DB-4DDA-8483-5A3914427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89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003006" y="5192890"/>
            <a:ext cx="1852842" cy="3544711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0051" y="5994400"/>
            <a:ext cx="4916150" cy="2032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1" y="711201"/>
            <a:ext cx="4916150" cy="5023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72684" y="8229605"/>
            <a:ext cx="900347" cy="48683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B4792DC-5E6D-4B01-BF56-792BA08729AE}" type="datetimeFigureOut">
              <a:rPr lang="en-GB" smtClean="0"/>
              <a:t>29/01/2020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050" y="8229601"/>
            <a:ext cx="4358793" cy="48683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30820" y="7437972"/>
            <a:ext cx="642680" cy="8932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1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F55CF51-85DB-4DDA-8483-5A39144277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2398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4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99000">
              <a:schemeClr val="bg2">
                <a:shade val="96000"/>
                <a:satMod val="120000"/>
                <a:lumMod val="9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9587" y="4381869"/>
            <a:ext cx="4377728" cy="2261199"/>
          </a:xfrm>
        </p:spPr>
        <p:txBody>
          <a:bodyPr>
            <a:noAutofit/>
          </a:bodyPr>
          <a:lstStyle/>
          <a:p>
            <a:r>
              <a:rPr lang="en-GB" sz="1600" cap="none" dirty="0">
                <a:solidFill>
                  <a:srgbClr val="FCE5C4"/>
                </a:solidFill>
                <a:cs typeface="Calibri" panose="020F0502020204030204" pitchFamily="34" charset="0"/>
              </a:rPr>
              <a:t>“If parents want to prepare their children to succeed in life, teaching the children self-discipline is more important than teaching them self-esteem.” </a:t>
            </a:r>
            <a:br>
              <a:rPr lang="en-GB" sz="1600" cap="none" dirty="0">
                <a:solidFill>
                  <a:srgbClr val="FCE5C4"/>
                </a:solidFill>
                <a:cs typeface="Calibri" panose="020F0502020204030204" pitchFamily="34" charset="0"/>
              </a:rPr>
            </a:br>
            <a:r>
              <a:rPr lang="en-GB" sz="1600" cap="none" dirty="0">
                <a:solidFill>
                  <a:srgbClr val="FCE5C4"/>
                </a:solidFill>
                <a:cs typeface="Calibri" panose="020F0502020204030204" pitchFamily="34" charset="0"/>
              </a:rPr>
              <a:t/>
            </a:r>
            <a:br>
              <a:rPr lang="en-GB" sz="1600" cap="none" dirty="0">
                <a:solidFill>
                  <a:srgbClr val="FCE5C4"/>
                </a:solidFill>
                <a:cs typeface="Calibri" panose="020F0502020204030204" pitchFamily="34" charset="0"/>
              </a:rPr>
            </a:br>
            <a:r>
              <a:rPr lang="en-GB" sz="1600" cap="none" dirty="0">
                <a:solidFill>
                  <a:srgbClr val="FCE5C4"/>
                </a:solidFill>
                <a:cs typeface="Calibri" panose="020F0502020204030204" pitchFamily="34" charset="0"/>
              </a:rPr>
              <a:t/>
            </a:r>
            <a:br>
              <a:rPr lang="en-GB" sz="1600" cap="none" dirty="0">
                <a:solidFill>
                  <a:srgbClr val="FCE5C4"/>
                </a:solidFill>
                <a:cs typeface="Calibri" panose="020F0502020204030204" pitchFamily="34" charset="0"/>
              </a:rPr>
            </a:br>
            <a:r>
              <a:rPr lang="en-GB" sz="1600" cap="none" dirty="0">
                <a:solidFill>
                  <a:srgbClr val="FCE5C4"/>
                </a:solidFill>
                <a:cs typeface="Calibri" panose="020F0502020204030204" pitchFamily="34" charset="0"/>
              </a:rPr>
              <a:t>Discuss the extent to which you agree or disagree with the opinion stated above. Support your views with reasons</a:t>
            </a:r>
            <a:br>
              <a:rPr lang="en-GB" sz="1600" cap="none" dirty="0">
                <a:solidFill>
                  <a:srgbClr val="FCE5C4"/>
                </a:solidFill>
                <a:cs typeface="Calibri" panose="020F0502020204030204" pitchFamily="34" charset="0"/>
              </a:rPr>
            </a:br>
            <a:r>
              <a:rPr lang="en-GB" sz="1600" cap="none" dirty="0">
                <a:solidFill>
                  <a:srgbClr val="FCE5C4"/>
                </a:solidFill>
                <a:cs typeface="Calibri" panose="020F0502020204030204" pitchFamily="34" charset="0"/>
              </a:rPr>
              <a:t>and/or examples from your own experience, observations, or reading. </a:t>
            </a:r>
            <a:r>
              <a:rPr lang="en-GB" sz="1600" dirty="0">
                <a:solidFill>
                  <a:srgbClr val="FCE5C4"/>
                </a:solidFill>
              </a:rPr>
              <a:t/>
            </a:r>
            <a:br>
              <a:rPr lang="en-GB" sz="1600" dirty="0">
                <a:solidFill>
                  <a:srgbClr val="FCE5C4"/>
                </a:solidFill>
              </a:rPr>
            </a:br>
            <a:r>
              <a:rPr lang="en-GB" sz="1600" dirty="0">
                <a:solidFill>
                  <a:srgbClr val="FACE8E"/>
                </a:solidFill>
              </a:rPr>
              <a:t/>
            </a:r>
            <a:br>
              <a:rPr lang="en-GB" sz="1600" dirty="0">
                <a:solidFill>
                  <a:srgbClr val="FACE8E"/>
                </a:solidFill>
              </a:rPr>
            </a:br>
            <a:endParaRPr lang="en-GB" sz="1600" dirty="0">
              <a:solidFill>
                <a:srgbClr val="FACE8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069" y="1986430"/>
            <a:ext cx="5143500" cy="931367"/>
          </a:xfrm>
        </p:spPr>
        <p:txBody>
          <a:bodyPr anchor="ctr">
            <a:normAutofit/>
          </a:bodyPr>
          <a:lstStyle/>
          <a:p>
            <a:r>
              <a:rPr lang="en-US" sz="2400" b="1" cap="all" dirty="0">
                <a:ln w="3175" cmpd="sng">
                  <a:noFill/>
                </a:ln>
                <a:solidFill>
                  <a:srgbClr val="FCE5C4"/>
                </a:solidFill>
                <a:latin typeface="+mj-lt"/>
                <a:ea typeface="+mj-ea"/>
                <a:cs typeface="+mj-cs"/>
              </a:rPr>
              <a:t>Analysis of an Issue</a:t>
            </a:r>
            <a:endParaRPr lang="en-GB" sz="2400" b="1" cap="all" dirty="0">
              <a:ln w="3175" cmpd="sng">
                <a:noFill/>
              </a:ln>
              <a:solidFill>
                <a:srgbClr val="FCE5C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9083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7F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44" y="331470"/>
            <a:ext cx="6745490" cy="828675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This issue states that teaching children self-discipline is key to have successful life</a:t>
            </a:r>
            <a:r>
              <a:rPr lang="en-US" sz="1300" dirty="0" smtClean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 dirty="0" smtClean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It </a:t>
            </a:r>
            <a:r>
              <a:rPr lang="en-US" sz="1300" dirty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is told that anyone will gain success if they learn self-discipline from a young age, rather than building self-esteem. </a:t>
            </a:r>
            <a:endParaRPr lang="en-US" sz="1300" dirty="0" smtClean="0">
              <a:solidFill>
                <a:srgbClr val="FCE5C4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 dirty="0" smtClean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Thus </a:t>
            </a:r>
            <a:r>
              <a:rPr lang="en-US" sz="1300" dirty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self-disciplined people could develop strong working habits and dedication to progress, which can result in </a:t>
            </a:r>
            <a:r>
              <a:rPr lang="en-US" sz="1300" dirty="0" smtClean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high </a:t>
            </a:r>
            <a:r>
              <a:rPr lang="en-US" sz="1300" dirty="0" smtClean="0">
                <a:solidFill>
                  <a:srgbClr val="FCE5C4"/>
                </a:solidFill>
                <a:cs typeface="Calibri" panose="020F0502020204030204" pitchFamily="34" charset="0"/>
              </a:rPr>
              <a:t>achievements and </a:t>
            </a:r>
            <a:r>
              <a:rPr lang="en-US" sz="1300" dirty="0" smtClean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building self-esteem, </a:t>
            </a:r>
            <a:r>
              <a:rPr lang="en-US" sz="1300" dirty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this argument is big generalization without considering bigger picture or that success in life is very subjective </a:t>
            </a:r>
            <a:r>
              <a:rPr lang="en-US" sz="1300" dirty="0" smtClean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feeling. </a:t>
            </a:r>
            <a:endParaRPr lang="en-US" sz="1300" dirty="0">
              <a:solidFill>
                <a:srgbClr val="FCE5C4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Self-esteem is crucial in order to person feels confident about their selves and its decisions which is already success on its own. </a:t>
            </a:r>
            <a:endParaRPr lang="en-US" sz="1300" dirty="0" smtClean="0">
              <a:solidFill>
                <a:srgbClr val="FCE5C4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300" dirty="0" smtClean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Good </a:t>
            </a:r>
            <a:r>
              <a:rPr lang="en-GB" sz="1300" dirty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self-esteem helps children try new </a:t>
            </a:r>
            <a:r>
              <a:rPr lang="en-GB" sz="1300" dirty="0" smtClean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things, take </a:t>
            </a:r>
            <a:r>
              <a:rPr lang="en-GB" sz="1300" dirty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healthy risks and solve </a:t>
            </a:r>
            <a:r>
              <a:rPr lang="en-GB" sz="1300" dirty="0" smtClean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problems and it  </a:t>
            </a:r>
            <a:r>
              <a:rPr lang="en-GB" sz="1300" dirty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gives them a solid foundation for their learning and development</a:t>
            </a:r>
            <a:r>
              <a:rPr lang="en-GB" sz="1300" dirty="0" smtClean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 dirty="0" smtClean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Children </a:t>
            </a:r>
            <a:r>
              <a:rPr lang="en-US" sz="1300" dirty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whose creativity and curiosity is supported over strong discipline, develops good self-esteem and possibly good work habits which is necessary for further success in any personal or professional matter. </a:t>
            </a:r>
            <a:endParaRPr lang="en-US" sz="1300" dirty="0" smtClean="0">
              <a:solidFill>
                <a:srgbClr val="FCE5C4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 dirty="0" smtClean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Belief </a:t>
            </a:r>
            <a:r>
              <a:rPr lang="en-US" sz="1300" dirty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in yourself and intention to improve every life aspect are characteristics of highly successful people. </a:t>
            </a:r>
            <a:r>
              <a:rPr lang="en-US" sz="1300" dirty="0" smtClean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 </a:t>
            </a:r>
            <a:endParaRPr lang="en-US" sz="1300" dirty="0">
              <a:solidFill>
                <a:srgbClr val="FCE5C4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Good self-esteem gives people strong power to express their thoughts and ideas and self-disciplined people are thought to think twice and question their beliefs more than it should. </a:t>
            </a:r>
            <a:endParaRPr lang="en-US" sz="1300" dirty="0" smtClean="0">
              <a:solidFill>
                <a:srgbClr val="FCE5C4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 dirty="0" smtClean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Low </a:t>
            </a:r>
            <a:r>
              <a:rPr lang="en-US" sz="1300" dirty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self-esteem and good self-discipline in combination are characteristics of people </a:t>
            </a:r>
            <a:r>
              <a:rPr lang="en-US" sz="1300" dirty="0" smtClean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who blindly </a:t>
            </a:r>
            <a:r>
              <a:rPr lang="en-US" sz="1300" dirty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follow rules, which hardly leads to success. </a:t>
            </a:r>
            <a:endParaRPr lang="en-US" sz="1300" dirty="0" smtClean="0">
              <a:solidFill>
                <a:srgbClr val="FCE5C4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 dirty="0" smtClean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By </a:t>
            </a:r>
            <a:r>
              <a:rPr lang="en-US" sz="1300" dirty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teaching and demanding self-discipline, children tend to develop low self-esteem and can become highly dependent to their </a:t>
            </a:r>
            <a:r>
              <a:rPr lang="en-US" sz="1300" dirty="0" smtClean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parents</a:t>
            </a:r>
            <a:r>
              <a:rPr lang="en-US" sz="1300" dirty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 </a:t>
            </a:r>
            <a:r>
              <a:rPr lang="en-US" sz="1300" dirty="0" smtClean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- they </a:t>
            </a:r>
            <a:r>
              <a:rPr lang="en-US" sz="1300" dirty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lose faith in themselves which cannot result in any success. </a:t>
            </a:r>
            <a:endParaRPr lang="en-US" sz="1300" dirty="0" smtClean="0">
              <a:solidFill>
                <a:srgbClr val="FCE5C4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300" dirty="0" smtClean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Children </a:t>
            </a:r>
            <a:r>
              <a:rPr lang="en-GB" sz="1300" dirty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who feel they have to meet their parents' expectations may in reality be anxious, stressed and have wrong motivation, driven by achieving more to feel better about </a:t>
            </a:r>
            <a:endParaRPr lang="en-GB" sz="1300" dirty="0" smtClean="0">
              <a:solidFill>
                <a:srgbClr val="FCE5C4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300" dirty="0" smtClean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themselves</a:t>
            </a:r>
            <a:r>
              <a:rPr lang="en-GB" sz="1300" dirty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, rather than learn to gain knowledge and develop creativity. </a:t>
            </a:r>
            <a:endParaRPr lang="en-US" sz="1300" dirty="0">
              <a:solidFill>
                <a:srgbClr val="FCE5C4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Traditional values endorse self-discipline but also self-denial and </a:t>
            </a:r>
            <a:r>
              <a:rPr lang="en-GB" sz="1300" dirty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sarcastically dismisses </a:t>
            </a:r>
            <a:endParaRPr lang="en-GB" sz="1300" dirty="0" smtClean="0">
              <a:solidFill>
                <a:srgbClr val="FCE5C4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300" dirty="0" smtClean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talk </a:t>
            </a:r>
            <a:r>
              <a:rPr lang="en-GB" sz="1300" dirty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about self-esteem, which harms persons integrity and self respect. </a:t>
            </a:r>
            <a:endParaRPr lang="en-GB" sz="1300" dirty="0" smtClean="0">
              <a:solidFill>
                <a:srgbClr val="FCE5C4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 dirty="0" smtClean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Psychological </a:t>
            </a:r>
            <a:r>
              <a:rPr lang="en-US" sz="1300" dirty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health of person is less likely to depend on self-discipline - but more on self-esteem. 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To conclude, parents should hear their children needs and acts according to them. </a:t>
            </a:r>
            <a:endParaRPr lang="en-US" sz="1300" dirty="0" smtClean="0">
              <a:solidFill>
                <a:srgbClr val="FCE5C4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 dirty="0" smtClean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If </a:t>
            </a:r>
            <a:r>
              <a:rPr lang="en-US" sz="1300" dirty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child has lazy habits and it’s not very motivated, self-discipline is important to </a:t>
            </a:r>
            <a:r>
              <a:rPr lang="en-US" sz="1300" dirty="0" smtClean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teach</a:t>
            </a:r>
            <a:r>
              <a:rPr lang="en-US" sz="1300" dirty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, but building self-esteem must accompany their every step. </a:t>
            </a:r>
            <a:endParaRPr lang="en-US" sz="1300" dirty="0" smtClean="0">
              <a:solidFill>
                <a:srgbClr val="FCE5C4"/>
              </a:solidFill>
              <a:latin typeface="+mj-lt"/>
              <a:ea typeface="+mj-ea"/>
              <a:cs typeface="Calibri" panose="020F0502020204030204" pitchFamily="34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300" dirty="0" smtClean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Self-discipline </a:t>
            </a:r>
            <a:r>
              <a:rPr lang="en-US" sz="1300" dirty="0">
                <a:solidFill>
                  <a:srgbClr val="FCE5C4"/>
                </a:solidFill>
                <a:latin typeface="+mj-lt"/>
                <a:ea typeface="+mj-ea"/>
                <a:cs typeface="Calibri" panose="020F0502020204030204" pitchFamily="34" charset="0"/>
              </a:rPr>
              <a:t>is necessary for professional success, but achievement in any life aspects does not guarantee successful life. </a:t>
            </a: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</a:pPr>
            <a:endParaRPr lang="en-US" sz="1300" dirty="0" smtClean="0">
              <a:solidFill>
                <a:srgbClr val="FCE5C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289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1610</TotalTime>
  <Words>432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Corbel</vt:lpstr>
      <vt:lpstr>Wingdings 3</vt:lpstr>
      <vt:lpstr>Slice</vt:lpstr>
      <vt:lpstr>“If parents want to prepare their children to succeed in life, teaching the children self-discipline is more important than teaching them self-esteem.”    Discuss the extent to which you agree or disagree with the opinion stated above. Support your views with reasons and/or examples from your own experience, observations, or reading.   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“If parents want to prepare their children to succeed in life, teaching the children self-discipline is more important than teaching them self-esteem.”   Discuss the extent to which you agree or disagree with the opinion stated above. Support your views with reasons and/or examples from your own experience, observations, or reading.</dc:title>
  <dc:creator>Milutinovic, Jana</dc:creator>
  <cp:lastModifiedBy>Milutinovic, Jana</cp:lastModifiedBy>
  <cp:revision>31</cp:revision>
  <dcterms:created xsi:type="dcterms:W3CDTF">2020-01-25T19:47:32Z</dcterms:created>
  <dcterms:modified xsi:type="dcterms:W3CDTF">2020-01-29T16:22:14Z</dcterms:modified>
</cp:coreProperties>
</file>