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3" r:id="rId8"/>
    <p:sldId id="264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8D3"/>
    <a:srgbClr val="917993"/>
    <a:srgbClr val="BE8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5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90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2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90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9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23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24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17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68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23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56CDA-6F50-4611-B829-BDF021320C4A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67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6CDA-6F50-4611-B829-BDF021320C4A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DBBE6-6F35-4ABB-BDA8-3B49281608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68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8094" y="764570"/>
            <a:ext cx="9649905" cy="2821806"/>
          </a:xfrm>
        </p:spPr>
        <p:txBody>
          <a:bodyPr anchor="ctr">
            <a:normAutofit/>
          </a:bodyPr>
          <a:lstStyle/>
          <a:p>
            <a:r>
              <a:rPr lang="en-US" sz="6600" b="1" dirty="0" smtClean="0"/>
              <a:t>DECORARTE</a:t>
            </a:r>
            <a:br>
              <a:rPr lang="en-US" sz="6600" b="1" dirty="0" smtClean="0"/>
            </a:br>
            <a:r>
              <a:rPr lang="en-US" sz="2700" b="1" dirty="0" smtClean="0">
                <a:solidFill>
                  <a:schemeClr val="bg1"/>
                </a:solidFill>
              </a:rPr>
              <a:t>Online art gallery platform</a:t>
            </a:r>
            <a:endParaRPr lang="en-GB" sz="27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1046" y="3913123"/>
            <a:ext cx="9144000" cy="1655762"/>
          </a:xfrm>
        </p:spPr>
        <p:txBody>
          <a:bodyPr/>
          <a:lstStyle/>
          <a:p>
            <a:r>
              <a:rPr lang="en-US" dirty="0" smtClean="0"/>
              <a:t>Business Plan for web portal </a:t>
            </a:r>
          </a:p>
          <a:p>
            <a:endParaRPr lang="en-US" dirty="0"/>
          </a:p>
          <a:p>
            <a:r>
              <a:rPr lang="en-US" b="1" dirty="0" smtClean="0">
                <a:solidFill>
                  <a:schemeClr val="bg1"/>
                </a:solidFill>
              </a:rPr>
              <a:t>Jana Milutinovic – jana_milutinovic@yahoo.com</a:t>
            </a:r>
            <a:endParaRPr lang="en-GB" dirty="0" smtClean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99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933" y="214606"/>
            <a:ext cx="9649905" cy="5987785"/>
          </a:xfrm>
        </p:spPr>
        <p:txBody>
          <a:bodyPr anchor="ctr">
            <a:norm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Thank you for your attention</a:t>
            </a:r>
            <a:r>
              <a:rPr lang="en-US" sz="3600" b="1" dirty="0" smtClean="0">
                <a:solidFill>
                  <a:schemeClr val="bg1"/>
                </a:solidFill>
              </a:rPr>
              <a:t>!</a:t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/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 smtClean="0">
                <a:solidFill>
                  <a:schemeClr val="bg1"/>
                </a:solidFill>
              </a:rPr>
              <a:t/>
            </a:r>
            <a:br>
              <a:rPr lang="en-US" sz="3600" b="1" dirty="0" smtClean="0">
                <a:solidFill>
                  <a:schemeClr val="bg1"/>
                </a:solidFill>
              </a:rPr>
            </a:br>
            <a:r>
              <a:rPr lang="en-US" sz="2200" b="1" dirty="0" smtClean="0">
                <a:solidFill>
                  <a:schemeClr val="bg1"/>
                </a:solidFill>
              </a:rPr>
              <a:t>Any questions or feedback?</a:t>
            </a:r>
            <a:br>
              <a:rPr lang="en-US" sz="2200" b="1" dirty="0" smtClean="0">
                <a:solidFill>
                  <a:schemeClr val="bg1"/>
                </a:solidFill>
              </a:rPr>
            </a:br>
            <a:r>
              <a:rPr lang="en-US" sz="2200" b="1" dirty="0" smtClean="0">
                <a:solidFill>
                  <a:schemeClr val="bg1"/>
                </a:solidFill>
              </a:rPr>
              <a:t>Ask now or reach me on </a:t>
            </a:r>
            <a:r>
              <a:rPr lang="en-US" sz="2000" b="1" dirty="0">
                <a:solidFill>
                  <a:schemeClr val="bg1"/>
                </a:solidFill>
              </a:rPr>
              <a:t>jana_milutinovic@yahoo.com</a:t>
            </a:r>
            <a:r>
              <a:rPr lang="en-GB" sz="2000" dirty="0">
                <a:solidFill>
                  <a:schemeClr val="bg1"/>
                </a:solidFill>
              </a:rPr>
              <a:t/>
            </a:r>
            <a:br>
              <a:rPr lang="en-GB" sz="2000" dirty="0">
                <a:solidFill>
                  <a:schemeClr val="bg1"/>
                </a:solidFill>
              </a:rPr>
            </a:br>
            <a:endParaRPr lang="en-GB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64506" y="652157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1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173" y="4666891"/>
            <a:ext cx="10875034" cy="621102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2900" b="1" dirty="0" smtClean="0">
                <a:solidFill>
                  <a:schemeClr val="bg1"/>
                </a:solidFill>
              </a:rPr>
              <a:t>Did you just move in a new apartment or want to spice up your space?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/>
            </a:r>
            <a:br>
              <a:rPr lang="en-US" sz="3200" b="1" dirty="0">
                <a:solidFill>
                  <a:schemeClr val="bg1"/>
                </a:solidFill>
              </a:rPr>
            </a:b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81510" y="319178"/>
            <a:ext cx="9144000" cy="862642"/>
          </a:xfrm>
        </p:spPr>
        <p:txBody>
          <a:bodyPr>
            <a:normAutofit/>
          </a:bodyPr>
          <a:lstStyle/>
          <a:p>
            <a:r>
              <a:rPr lang="en-US" b="1" dirty="0" smtClean="0"/>
              <a:t>Are you an artist? Do you need more jobs?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/10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287680" y="5495026"/>
            <a:ext cx="4018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bg1"/>
                </a:solidFill>
              </a:rPr>
              <a:t>How often do you buy art?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400" b="1" dirty="0" smtClean="0">
                <a:solidFill>
                  <a:schemeClr val="bg1"/>
                </a:solidFill>
              </a:rPr>
              <a:t>Do you know where to buy it?</a:t>
            </a:r>
            <a:endParaRPr lang="en-GB" sz="24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715680" y="1070174"/>
            <a:ext cx="9144000" cy="862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Are you having difficulties to sell your artwork and to find customers?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4"/>
          <a:stretch/>
        </p:blipFill>
        <p:spPr>
          <a:xfrm>
            <a:off x="4299439" y="2222393"/>
            <a:ext cx="3681064" cy="169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528" y="565363"/>
            <a:ext cx="10408323" cy="150962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 Serbia, online gallery system does not exist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Search for artworks is limited to galleries who resale and take big commissions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Foreign sites are available but taxes and shipping costs are high, but also - act locally!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Instagram searches are exhausting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3/10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163" y="3497345"/>
            <a:ext cx="2671854" cy="7584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2937"/>
          <a:stretch/>
        </p:blipFill>
        <p:spPr>
          <a:xfrm>
            <a:off x="8036169" y="3280528"/>
            <a:ext cx="3038035" cy="26486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245" y="4894695"/>
            <a:ext cx="6454211" cy="7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295" y="282986"/>
            <a:ext cx="10875034" cy="1894162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1" dirty="0" smtClean="0">
                <a:solidFill>
                  <a:schemeClr val="bg1"/>
                </a:solidFill>
              </a:rPr>
              <a:t>We provide you a solution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/10</a:t>
            </a:r>
            <a:endParaRPr lang="en-GB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95848" y="1422337"/>
            <a:ext cx="10408323" cy="1509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Unique place with wide range of artwork, artist and their skills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Custom art requests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Insight into other customers satisfaction and result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Artist on a plate 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38" y="3121139"/>
            <a:ext cx="3757114" cy="32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4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5/10</a:t>
            </a:r>
            <a:endParaRPr lang="en-GB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59877" y="1253765"/>
            <a:ext cx="11213977" cy="45625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Artists can create their profiles, fill their resumes, occupation, skills and portfolio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Items will be categorized in few types: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 Painting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 Sculptures-installations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 House supplies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 Decorations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 smtClean="0">
                <a:solidFill>
                  <a:schemeClr val="bg1"/>
                </a:solidFill>
              </a:rPr>
              <a:t>tbd</a:t>
            </a:r>
            <a:endParaRPr lang="en-GB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Services will be categorized in few types: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Painting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Carving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Making plaster decorations and elements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Sewing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smtClean="0">
                <a:solidFill>
                  <a:schemeClr val="bg1"/>
                </a:solidFill>
              </a:rPr>
              <a:t>Textile processing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en-GB" dirty="0" err="1" smtClean="0">
                <a:solidFill>
                  <a:schemeClr val="bg1"/>
                </a:solidFill>
              </a:rPr>
              <a:t>etc</a:t>
            </a:r>
            <a:endParaRPr lang="sr-Latn-RS" dirty="0" smtClean="0">
              <a:solidFill>
                <a:schemeClr val="bg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sr-Latn-RS" dirty="0">
              <a:solidFill>
                <a:schemeClr val="bg1"/>
              </a:solidFill>
            </a:endParaRP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en-GB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Web shop will constantly been updated with new creations. Customers are free to ask for art service they need.</a:t>
            </a:r>
            <a:endParaRPr lang="en-US" dirty="0" smtClean="0">
              <a:solidFill>
                <a:schemeClr val="bg1"/>
              </a:solidFill>
            </a:endParaRP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0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35422" y="226425"/>
            <a:ext cx="10875034" cy="1809765"/>
          </a:xfrm>
        </p:spPr>
        <p:txBody>
          <a:bodyPr anchor="ctr"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Management and organization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6</a:t>
            </a:r>
            <a:r>
              <a:rPr lang="en-US" dirty="0" smtClean="0"/>
              <a:t>/10</a:t>
            </a:r>
            <a:endParaRPr lang="en-GB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70201" y="2545145"/>
            <a:ext cx="11091429" cy="434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smtClean="0"/>
              <a:t>2 developers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W</a:t>
            </a:r>
            <a:r>
              <a:rPr lang="en-GB" dirty="0" smtClean="0"/>
              <a:t>eb designer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/>
              <a:t>C</a:t>
            </a:r>
            <a:r>
              <a:rPr lang="en-GB" dirty="0" smtClean="0"/>
              <a:t>ustomer service</a:t>
            </a:r>
            <a:r>
              <a:rPr lang="en-GB" dirty="0"/>
              <a:t> </a:t>
            </a:r>
            <a:r>
              <a:rPr lang="en-GB" dirty="0" smtClean="0"/>
              <a:t>representative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dirty="0" smtClean="0"/>
              <a:t>ayments to artists via portal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smtClean="0"/>
              <a:t>Artist </a:t>
            </a:r>
            <a:r>
              <a:rPr lang="en-GB" dirty="0"/>
              <a:t>will be </a:t>
            </a:r>
            <a:r>
              <a:rPr lang="en-GB" dirty="0" smtClean="0"/>
              <a:t>in charge for sending </a:t>
            </a:r>
            <a:r>
              <a:rPr lang="en-GB" dirty="0"/>
              <a:t>art to customer </a:t>
            </a:r>
            <a:endParaRPr lang="en-GB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dirty="0" smtClean="0"/>
              <a:t>As </a:t>
            </a:r>
            <a:r>
              <a:rPr lang="en-GB" dirty="0"/>
              <a:t>the business grows, more employees will be necessary </a:t>
            </a: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8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295" y="282986"/>
            <a:ext cx="10875034" cy="1894162"/>
          </a:xfrm>
        </p:spPr>
        <p:txBody>
          <a:bodyPr anchor="ctr"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Marketing and sales plan 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7</a:t>
            </a:r>
            <a:r>
              <a:rPr lang="en-US" dirty="0" smtClean="0"/>
              <a:t>/10</a:t>
            </a:r>
            <a:endParaRPr lang="en-GB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3315" y="2685528"/>
            <a:ext cx="11091429" cy="390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Social </a:t>
            </a:r>
            <a:r>
              <a:rPr lang="en-GB" dirty="0"/>
              <a:t>networks </a:t>
            </a:r>
            <a:r>
              <a:rPr lang="en-GB" dirty="0" smtClean="0"/>
              <a:t>promotion via </a:t>
            </a:r>
            <a:r>
              <a:rPr lang="en-GB" dirty="0"/>
              <a:t>Instagram, Facebook, Google and YouTube </a:t>
            </a:r>
            <a:r>
              <a:rPr lang="en-GB" dirty="0" smtClean="0"/>
              <a:t>ads 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Portal will be regularly updated with products, artist and performed works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‘</a:t>
            </a:r>
            <a:r>
              <a:rPr lang="en-GB" dirty="0"/>
              <a:t>How it looks’ page where people can insert pictures of bought artwork or </a:t>
            </a:r>
            <a:r>
              <a:rPr lang="en-GB" dirty="0" smtClean="0"/>
              <a:t>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On first year only 5% commission to artists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</a:t>
            </a:r>
            <a:r>
              <a:rPr lang="en-GB" dirty="0" smtClean="0"/>
              <a:t>fter </a:t>
            </a:r>
            <a:r>
              <a:rPr lang="en-GB" dirty="0"/>
              <a:t>the first year </a:t>
            </a:r>
            <a:r>
              <a:rPr lang="en-GB" dirty="0" smtClean="0"/>
              <a:t>10% commission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295" y="282986"/>
            <a:ext cx="10875034" cy="1894162"/>
          </a:xfrm>
        </p:spPr>
        <p:txBody>
          <a:bodyPr anchor="ctr">
            <a:no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Impact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en-US" dirty="0" smtClean="0"/>
              <a:t>/10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62" y="2460393"/>
            <a:ext cx="3336641" cy="3243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713" y="2460393"/>
            <a:ext cx="3883877" cy="3243956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09295" y="5195923"/>
            <a:ext cx="10875034" cy="1894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   local				    global</a:t>
            </a:r>
            <a:endParaRPr lang="en-GB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BE8EB4"/>
            </a:gs>
            <a:gs pos="100000">
              <a:srgbClr val="5DC8D3"/>
            </a:gs>
            <a:gs pos="65000">
              <a:srgbClr val="917993"/>
            </a:gs>
          </a:gsLst>
          <a:lin ang="4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295" y="282986"/>
            <a:ext cx="10875034" cy="1894162"/>
          </a:xfrm>
        </p:spPr>
        <p:txBody>
          <a:bodyPr anchor="ctr">
            <a:normAutofit/>
          </a:bodyPr>
          <a:lstStyle/>
          <a:p>
            <a:pPr algn="l"/>
            <a:r>
              <a:rPr lang="en-US" sz="4000" b="1" dirty="0" smtClean="0"/>
              <a:t>Financial plan</a:t>
            </a: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/>
            </a:r>
            <a:br>
              <a:rPr lang="en-US" sz="3200" b="1" dirty="0" smtClean="0">
                <a:solidFill>
                  <a:schemeClr val="bg1"/>
                </a:solidFill>
              </a:rPr>
            </a:b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64506" y="652157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r>
              <a:rPr lang="en-US" dirty="0" smtClean="0"/>
              <a:t>/10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09295" y="1668545"/>
            <a:ext cx="101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u="none" strike="noStrike" baseline="0" dirty="0" smtClean="0">
                <a:solidFill>
                  <a:srgbClr val="000000"/>
                </a:solidFill>
                <a:latin typeface="Corbel" panose="020B0503020204020204" pitchFamily="34" charset="0"/>
              </a:rPr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738362"/>
              </p:ext>
            </p:extLst>
          </p:nvPr>
        </p:nvGraphicFramePr>
        <p:xfrm>
          <a:off x="1645498" y="2048843"/>
          <a:ext cx="8903095" cy="29726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0619"/>
                <a:gridCol w="1780619"/>
                <a:gridCol w="1780619"/>
                <a:gridCol w="1780619"/>
                <a:gridCol w="1780619"/>
              </a:tblGrid>
              <a:tr h="703129">
                <a:tc>
                  <a:txBody>
                    <a:bodyPr/>
                    <a:lstStyle/>
                    <a:p>
                      <a:r>
                        <a:rPr lang="en-US" dirty="0" smtClean="0"/>
                        <a:t>Budget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per 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units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</a:tr>
              <a:tr h="407368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1 500 EUR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0.00%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3000 EUR</a:t>
                      </a:r>
                      <a:endParaRPr lang="en-GB" dirty="0"/>
                    </a:p>
                  </a:txBody>
                  <a:tcPr/>
                </a:tc>
              </a:tr>
              <a:tr h="407368">
                <a:tc>
                  <a:txBody>
                    <a:bodyPr/>
                    <a:lstStyle/>
                    <a:p>
                      <a:r>
                        <a:rPr lang="en-US" dirty="0" smtClean="0"/>
                        <a:t>Web designer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1 500 EUR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0.00%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1000 EUR</a:t>
                      </a:r>
                      <a:endParaRPr lang="en-GB" dirty="0"/>
                    </a:p>
                  </a:txBody>
                  <a:tcPr/>
                </a:tc>
              </a:tr>
              <a:tr h="407368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service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600 EUR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0.00%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600 EUR</a:t>
                      </a:r>
                      <a:endParaRPr lang="en-GB" dirty="0"/>
                    </a:p>
                  </a:txBody>
                  <a:tcPr/>
                </a:tc>
              </a:tr>
              <a:tr h="407368">
                <a:tc>
                  <a:txBody>
                    <a:bodyPr/>
                    <a:lstStyle/>
                    <a:p>
                      <a:r>
                        <a:rPr lang="en-US" dirty="0" smtClean="0"/>
                        <a:t>Advertisement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500 EUR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20.00%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500 EUR </a:t>
                      </a:r>
                      <a:endParaRPr lang="en-GB" dirty="0"/>
                    </a:p>
                  </a:txBody>
                  <a:tcPr/>
                </a:tc>
              </a:tr>
              <a:tr h="407368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i="0" u="none" strike="noStrike" baseline="0" dirty="0" smtClean="0">
                          <a:solidFill>
                            <a:srgbClr val="000000"/>
                          </a:solidFill>
                          <a:latin typeface="Corbel" panose="020B0503020204020204" pitchFamily="34" charset="0"/>
                        </a:rPr>
                        <a:t>4100 EUR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372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Corbel</vt:lpstr>
      <vt:lpstr>Wingdings</vt:lpstr>
      <vt:lpstr>Office Theme</vt:lpstr>
      <vt:lpstr>DECORARTE Online art gallery platform</vt:lpstr>
      <vt:lpstr>Did you just move in a new apartment or want to spice up your space?  </vt:lpstr>
      <vt:lpstr>PowerPoint Presentation</vt:lpstr>
      <vt:lpstr>We provide you a solution  </vt:lpstr>
      <vt:lpstr>PowerPoint Presentation</vt:lpstr>
      <vt:lpstr>Management and organization </vt:lpstr>
      <vt:lpstr>Marketing and sales plan </vt:lpstr>
      <vt:lpstr>Impact</vt:lpstr>
      <vt:lpstr>Financial plan  </vt:lpstr>
      <vt:lpstr>Thank you for your attention!   Any questions or feedback? Ask now or reach me on jana_milutinovic@yahoo.com 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DECORARTE</dc:title>
  <dc:creator>Milutinovic, Jana</dc:creator>
  <cp:lastModifiedBy>Milutinovic, Jana</cp:lastModifiedBy>
  <cp:revision>11</cp:revision>
  <dcterms:created xsi:type="dcterms:W3CDTF">2020-01-28T11:39:20Z</dcterms:created>
  <dcterms:modified xsi:type="dcterms:W3CDTF">2020-01-29T16:43:36Z</dcterms:modified>
</cp:coreProperties>
</file>