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6" r:id="rId4"/>
    <p:sldId id="260" r:id="rId5"/>
    <p:sldId id="259" r:id="rId6"/>
    <p:sldId id="265" r:id="rId7"/>
    <p:sldId id="262" r:id="rId8"/>
    <p:sldId id="263" r:id="rId9"/>
    <p:sldId id="25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2AC4AA"/>
    <a:srgbClr val="DA998E"/>
    <a:srgbClr val="18D6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43257D-C937-4686-B153-1023F8458418}" type="doc">
      <dgm:prSet loTypeId="urn:microsoft.com/office/officeart/2005/8/layout/architecture" loCatId="officeonlin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E70B2BB-9232-4995-AA1C-74C8C9144D14}">
      <dgm:prSet phldrT="[Text]" custT="1"/>
      <dgm:spPr>
        <a:gradFill rotWithShape="0">
          <a:gsLst>
            <a:gs pos="0">
              <a:schemeClr val="tx2"/>
            </a:gs>
            <a:gs pos="10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pPr algn="l">
            <a:spcAft>
              <a:spcPts val="300"/>
            </a:spcAft>
          </a:pPr>
          <a:r>
            <a:rPr lang="en-US" sz="2000" dirty="0" smtClean="0"/>
            <a:t>Project management</a:t>
          </a:r>
        </a:p>
        <a:p>
          <a:pPr algn="l">
            <a:spcAft>
              <a:spcPts val="300"/>
            </a:spcAft>
          </a:pPr>
          <a:r>
            <a:rPr lang="en-US" sz="1400" dirty="0" smtClean="0"/>
            <a:t>1/3/2020 – 30/6/2020</a:t>
          </a:r>
          <a:endParaRPr lang="en-GB" sz="1400" dirty="0"/>
        </a:p>
      </dgm:t>
    </dgm:pt>
    <dgm:pt modelId="{C5B6C396-1FC7-46FB-9992-4F31757A5441}" type="parTrans" cxnId="{E32CA353-D695-4BBF-A5AF-EDD9F7CC0005}">
      <dgm:prSet/>
      <dgm:spPr/>
      <dgm:t>
        <a:bodyPr/>
        <a:lstStyle/>
        <a:p>
          <a:endParaRPr lang="en-GB"/>
        </a:p>
      </dgm:t>
    </dgm:pt>
    <dgm:pt modelId="{F4872F0A-C758-4296-B0B1-00FCA8E09A05}" type="sibTrans" cxnId="{E32CA353-D695-4BBF-A5AF-EDD9F7CC0005}">
      <dgm:prSet/>
      <dgm:spPr/>
      <dgm:t>
        <a:bodyPr/>
        <a:lstStyle/>
        <a:p>
          <a:endParaRPr lang="en-GB"/>
        </a:p>
      </dgm:t>
    </dgm:pt>
    <dgm:pt modelId="{7496C3D0-ADCA-402E-89C0-708ACA97DE89}">
      <dgm:prSet phldrT="[Text]" custT="1"/>
      <dgm:spPr/>
      <dgm:t>
        <a:bodyPr/>
        <a:lstStyle/>
        <a:p>
          <a:pPr algn="l">
            <a:lnSpc>
              <a:spcPct val="100000"/>
            </a:lnSpc>
            <a:spcAft>
              <a:spcPts val="100"/>
            </a:spcAft>
          </a:pPr>
          <a:r>
            <a:rPr lang="en-GB" sz="2000" dirty="0" smtClean="0">
              <a:solidFill>
                <a:schemeClr val="bg1"/>
              </a:solidFill>
            </a:rPr>
            <a:t>Requirements analysis</a:t>
          </a:r>
        </a:p>
        <a:p>
          <a:pPr algn="l">
            <a:lnSpc>
              <a:spcPct val="100000"/>
            </a:lnSpc>
            <a:spcAft>
              <a:spcPts val="100"/>
            </a:spcAft>
          </a:pPr>
          <a:r>
            <a:rPr lang="en-US" sz="1400" dirty="0" smtClean="0"/>
            <a:t>01/3/2020 – </a:t>
          </a:r>
          <a:r>
            <a:rPr lang="en-US" sz="1400" dirty="0" smtClean="0"/>
            <a:t>15/3/2020</a:t>
          </a:r>
          <a:endParaRPr lang="en-GB" sz="1400" dirty="0"/>
        </a:p>
      </dgm:t>
    </dgm:pt>
    <dgm:pt modelId="{92E120AB-EA2B-41E8-9073-1737C3EE988E}" type="parTrans" cxnId="{BFA99E79-D3CE-4CF8-8555-FFAAB7834882}">
      <dgm:prSet/>
      <dgm:spPr/>
      <dgm:t>
        <a:bodyPr/>
        <a:lstStyle/>
        <a:p>
          <a:endParaRPr lang="en-GB"/>
        </a:p>
      </dgm:t>
    </dgm:pt>
    <dgm:pt modelId="{84E44903-F38E-4CAB-9E9D-155CB71DDAE4}" type="sibTrans" cxnId="{BFA99E79-D3CE-4CF8-8555-FFAAB7834882}">
      <dgm:prSet/>
      <dgm:spPr/>
      <dgm:t>
        <a:bodyPr/>
        <a:lstStyle/>
        <a:p>
          <a:endParaRPr lang="en-GB"/>
        </a:p>
      </dgm:t>
    </dgm:pt>
    <dgm:pt modelId="{49760E7B-5E88-4546-B9DB-51C81A8313BA}">
      <dgm:prSet phldrT="[Text]" custT="1"/>
      <dgm:spPr/>
      <dgm:t>
        <a:bodyPr/>
        <a:lstStyle/>
        <a:p>
          <a:pPr>
            <a:spcAft>
              <a:spcPts val="300"/>
            </a:spcAft>
          </a:pPr>
          <a:endParaRPr lang="en-GB" sz="1600" b="0" dirty="0" smtClean="0">
            <a:solidFill>
              <a:schemeClr val="bg1"/>
            </a:solidFill>
          </a:endParaRPr>
        </a:p>
        <a:p>
          <a:pPr>
            <a:spcAft>
              <a:spcPts val="300"/>
            </a:spcAft>
          </a:pPr>
          <a:r>
            <a:rPr lang="en-GB" sz="1600" b="0" dirty="0" smtClean="0">
              <a:solidFill>
                <a:schemeClr val="bg1"/>
              </a:solidFill>
            </a:rPr>
            <a:t>Database architecture, </a:t>
          </a:r>
        </a:p>
        <a:p>
          <a:pPr>
            <a:spcAft>
              <a:spcPts val="300"/>
            </a:spcAft>
          </a:pPr>
          <a:r>
            <a:rPr lang="en-GB" sz="1600" b="0" dirty="0" smtClean="0">
              <a:solidFill>
                <a:schemeClr val="bg1"/>
              </a:solidFill>
            </a:rPr>
            <a:t>initial implementation</a:t>
          </a:r>
        </a:p>
        <a:p>
          <a:pPr>
            <a:spcAft>
              <a:spcPts val="300"/>
            </a:spcAft>
          </a:pPr>
          <a:r>
            <a:rPr lang="en-US" sz="1400" b="0" dirty="0" smtClean="0">
              <a:solidFill>
                <a:schemeClr val="bg1"/>
              </a:solidFill>
            </a:rPr>
            <a:t>16/3/2020-31/3/2020</a:t>
          </a:r>
          <a:endParaRPr lang="en-GB" sz="1400" b="0" dirty="0" smtClean="0">
            <a:solidFill>
              <a:schemeClr val="bg1"/>
            </a:solidFill>
          </a:endParaRPr>
        </a:p>
        <a:p>
          <a:pPr>
            <a:spcAft>
              <a:spcPts val="300"/>
            </a:spcAft>
          </a:pPr>
          <a:endParaRPr lang="en-GB" sz="1400" b="1" dirty="0"/>
        </a:p>
      </dgm:t>
    </dgm:pt>
    <dgm:pt modelId="{D668A013-8AAE-4D93-AB35-E2823363B901}" type="parTrans" cxnId="{D9CEDC46-8033-4FEB-B178-E852C78E3BB2}">
      <dgm:prSet/>
      <dgm:spPr/>
      <dgm:t>
        <a:bodyPr/>
        <a:lstStyle/>
        <a:p>
          <a:endParaRPr lang="en-GB"/>
        </a:p>
      </dgm:t>
    </dgm:pt>
    <dgm:pt modelId="{CF1C4D8E-A9C6-4759-A8B2-3D4439D58009}" type="sibTrans" cxnId="{D9CEDC46-8033-4FEB-B178-E852C78E3BB2}">
      <dgm:prSet/>
      <dgm:spPr/>
      <dgm:t>
        <a:bodyPr/>
        <a:lstStyle/>
        <a:p>
          <a:endParaRPr lang="en-GB"/>
        </a:p>
      </dgm:t>
    </dgm:pt>
    <dgm:pt modelId="{6A370BBB-83E2-41B0-8CCE-86539BA04E13}">
      <dgm:prSet phldrT="[Text]" custT="1"/>
      <dgm:spPr/>
      <dgm:t>
        <a:bodyPr/>
        <a:lstStyle/>
        <a:p>
          <a:r>
            <a:rPr lang="en-US" sz="1800" dirty="0" smtClean="0"/>
            <a:t>Design</a:t>
          </a:r>
        </a:p>
        <a:p>
          <a:r>
            <a:rPr lang="en-US" sz="1400" b="0" dirty="0" smtClean="0">
              <a:solidFill>
                <a:schemeClr val="bg1"/>
              </a:solidFill>
            </a:rPr>
            <a:t>16/3/2020-31/3/2020</a:t>
          </a:r>
          <a:endParaRPr lang="en-GB" sz="1400" dirty="0"/>
        </a:p>
      </dgm:t>
    </dgm:pt>
    <dgm:pt modelId="{25323097-EDFA-4A99-A598-6A5D0B1BCC82}" type="parTrans" cxnId="{97F29844-C8E2-4DB2-A49B-6F501F973D50}">
      <dgm:prSet/>
      <dgm:spPr/>
      <dgm:t>
        <a:bodyPr/>
        <a:lstStyle/>
        <a:p>
          <a:endParaRPr lang="en-GB"/>
        </a:p>
      </dgm:t>
    </dgm:pt>
    <dgm:pt modelId="{273CBAFF-8CEE-40C0-BE9E-259013ADF4D6}" type="sibTrans" cxnId="{97F29844-C8E2-4DB2-A49B-6F501F973D50}">
      <dgm:prSet/>
      <dgm:spPr/>
      <dgm:t>
        <a:bodyPr/>
        <a:lstStyle/>
        <a:p>
          <a:endParaRPr lang="en-GB"/>
        </a:p>
      </dgm:t>
    </dgm:pt>
    <dgm:pt modelId="{69AE8F67-2A14-4CF0-A6FF-F73DAEA75A17}" type="pres">
      <dgm:prSet presAssocID="{1343257D-C937-4686-B153-1023F845841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A60AA687-F232-4CA1-8CFE-393A7D18C3B4}" type="pres">
      <dgm:prSet presAssocID="{EE70B2BB-9232-4995-AA1C-74C8C9144D14}" presName="vertOne" presStyleCnt="0"/>
      <dgm:spPr/>
    </dgm:pt>
    <dgm:pt modelId="{34DDFF10-7067-4AA7-A06F-CB7C65C65A98}" type="pres">
      <dgm:prSet presAssocID="{EE70B2BB-9232-4995-AA1C-74C8C9144D14}" presName="txOne" presStyleLbl="node0" presStyleIdx="0" presStyleCnt="1" custScaleX="100071" custScaleY="8437" custLinFactY="-35733" custLinFactNeighborX="-16607" custLinFactNeighborY="-1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2CE9195-C9EF-4E10-82B9-EE0F499011E8}" type="pres">
      <dgm:prSet presAssocID="{EE70B2BB-9232-4995-AA1C-74C8C9144D14}" presName="parTransOne" presStyleCnt="0"/>
      <dgm:spPr/>
    </dgm:pt>
    <dgm:pt modelId="{F663CA5E-D91A-4C67-91B0-8F89EB02E804}" type="pres">
      <dgm:prSet presAssocID="{EE70B2BB-9232-4995-AA1C-74C8C9144D14}" presName="horzOne" presStyleCnt="0"/>
      <dgm:spPr/>
    </dgm:pt>
    <dgm:pt modelId="{C19F3D7A-DDE0-4E18-AB0D-2EB613F40F75}" type="pres">
      <dgm:prSet presAssocID="{7496C3D0-ADCA-402E-89C0-708ACA97DE89}" presName="vertTwo" presStyleCnt="0"/>
      <dgm:spPr/>
    </dgm:pt>
    <dgm:pt modelId="{4CDF4493-FEDB-496A-A88A-692E336F5D62}" type="pres">
      <dgm:prSet presAssocID="{7496C3D0-ADCA-402E-89C0-708ACA97DE89}" presName="txTwo" presStyleLbl="node2" presStyleIdx="0" presStyleCnt="3" custAng="10800000" custFlipVert="1" custScaleX="22783" custScaleY="9099" custLinFactNeighborX="-9641" custLinFactNeighborY="-1784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8F20E8E-3048-4006-9BBD-DF8757141804}" type="pres">
      <dgm:prSet presAssocID="{7496C3D0-ADCA-402E-89C0-708ACA97DE89}" presName="horzTwo" presStyleCnt="0"/>
      <dgm:spPr/>
    </dgm:pt>
    <dgm:pt modelId="{AE5ADBCE-EBB3-411C-AD7D-71D7D6815587}" type="pres">
      <dgm:prSet presAssocID="{84E44903-F38E-4CAB-9E9D-155CB71DDAE4}" presName="sibSpaceTwo" presStyleCnt="0"/>
      <dgm:spPr/>
    </dgm:pt>
    <dgm:pt modelId="{E870C633-B13B-4491-A74F-A8A64E32D44B}" type="pres">
      <dgm:prSet presAssocID="{6A370BBB-83E2-41B0-8CCE-86539BA04E13}" presName="vertTwo" presStyleCnt="0"/>
      <dgm:spPr/>
    </dgm:pt>
    <dgm:pt modelId="{7487D193-978F-43E5-BD97-34D47ECF982E}" type="pres">
      <dgm:prSet presAssocID="{6A370BBB-83E2-41B0-8CCE-86539BA04E13}" presName="txTwo" presStyleLbl="node2" presStyleIdx="1" presStyleCnt="3" custScaleX="22170" custScaleY="10913" custLinFactNeighborX="-16798" custLinFactNeighborY="-705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97A554D-1FBF-4845-86A7-8AFF92DF4380}" type="pres">
      <dgm:prSet presAssocID="{6A370BBB-83E2-41B0-8CCE-86539BA04E13}" presName="horzTwo" presStyleCnt="0"/>
      <dgm:spPr/>
    </dgm:pt>
    <dgm:pt modelId="{D2FEE62D-5FA2-4AA0-A825-5373C0903099}" type="pres">
      <dgm:prSet presAssocID="{273CBAFF-8CEE-40C0-BE9E-259013ADF4D6}" presName="sibSpaceTwo" presStyleCnt="0"/>
      <dgm:spPr/>
    </dgm:pt>
    <dgm:pt modelId="{333A22E2-2E0F-4DFB-A598-E0474BFFB228}" type="pres">
      <dgm:prSet presAssocID="{49760E7B-5E88-4546-B9DB-51C81A8313BA}" presName="vertTwo" presStyleCnt="0"/>
      <dgm:spPr/>
    </dgm:pt>
    <dgm:pt modelId="{9DEA08D7-8C31-42E1-A060-ECFAFAF79D52}" type="pres">
      <dgm:prSet presAssocID="{49760E7B-5E88-4546-B9DB-51C81A8313BA}" presName="txTwo" presStyleLbl="node2" presStyleIdx="2" presStyleCnt="3" custScaleX="22286" custScaleY="12685" custLinFactNeighborX="-47402" custLinFactNeighborY="6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1673D37-0BFB-4312-9732-E7A0C85A1889}" type="pres">
      <dgm:prSet presAssocID="{49760E7B-5E88-4546-B9DB-51C81A8313BA}" presName="horzTwo" presStyleCnt="0"/>
      <dgm:spPr/>
    </dgm:pt>
  </dgm:ptLst>
  <dgm:cxnLst>
    <dgm:cxn modelId="{8991D5D4-6C23-4C75-90F3-351429AD9D80}" type="presOf" srcId="{49760E7B-5E88-4546-B9DB-51C81A8313BA}" destId="{9DEA08D7-8C31-42E1-A060-ECFAFAF79D52}" srcOrd="0" destOrd="0" presId="urn:microsoft.com/office/officeart/2005/8/layout/architecture"/>
    <dgm:cxn modelId="{F3D58B02-AF09-4F30-84F4-534212B3983C}" type="presOf" srcId="{7496C3D0-ADCA-402E-89C0-708ACA97DE89}" destId="{4CDF4493-FEDB-496A-A88A-692E336F5D62}" srcOrd="0" destOrd="0" presId="urn:microsoft.com/office/officeart/2005/8/layout/architecture"/>
    <dgm:cxn modelId="{D9CEDC46-8033-4FEB-B178-E852C78E3BB2}" srcId="{EE70B2BB-9232-4995-AA1C-74C8C9144D14}" destId="{49760E7B-5E88-4546-B9DB-51C81A8313BA}" srcOrd="2" destOrd="0" parTransId="{D668A013-8AAE-4D93-AB35-E2823363B901}" sibTransId="{CF1C4D8E-A9C6-4759-A8B2-3D4439D58009}"/>
    <dgm:cxn modelId="{E32CA353-D695-4BBF-A5AF-EDD9F7CC0005}" srcId="{1343257D-C937-4686-B153-1023F8458418}" destId="{EE70B2BB-9232-4995-AA1C-74C8C9144D14}" srcOrd="0" destOrd="0" parTransId="{C5B6C396-1FC7-46FB-9992-4F31757A5441}" sibTransId="{F4872F0A-C758-4296-B0B1-00FCA8E09A05}"/>
    <dgm:cxn modelId="{E696FD28-9DDD-44B2-9FA7-5FE9BE6C89DE}" type="presOf" srcId="{1343257D-C937-4686-B153-1023F8458418}" destId="{69AE8F67-2A14-4CF0-A6FF-F73DAEA75A17}" srcOrd="0" destOrd="0" presId="urn:microsoft.com/office/officeart/2005/8/layout/architecture"/>
    <dgm:cxn modelId="{F0C467F6-CFB3-4D46-9CD7-779024D91F42}" type="presOf" srcId="{EE70B2BB-9232-4995-AA1C-74C8C9144D14}" destId="{34DDFF10-7067-4AA7-A06F-CB7C65C65A98}" srcOrd="0" destOrd="0" presId="urn:microsoft.com/office/officeart/2005/8/layout/architecture"/>
    <dgm:cxn modelId="{BFA99E79-D3CE-4CF8-8555-FFAAB7834882}" srcId="{EE70B2BB-9232-4995-AA1C-74C8C9144D14}" destId="{7496C3D0-ADCA-402E-89C0-708ACA97DE89}" srcOrd="0" destOrd="0" parTransId="{92E120AB-EA2B-41E8-9073-1737C3EE988E}" sibTransId="{84E44903-F38E-4CAB-9E9D-155CB71DDAE4}"/>
    <dgm:cxn modelId="{2FEE38B1-66FC-4678-B106-7E87EA266617}" type="presOf" srcId="{6A370BBB-83E2-41B0-8CCE-86539BA04E13}" destId="{7487D193-978F-43E5-BD97-34D47ECF982E}" srcOrd="0" destOrd="0" presId="urn:microsoft.com/office/officeart/2005/8/layout/architecture"/>
    <dgm:cxn modelId="{97F29844-C8E2-4DB2-A49B-6F501F973D50}" srcId="{EE70B2BB-9232-4995-AA1C-74C8C9144D14}" destId="{6A370BBB-83E2-41B0-8CCE-86539BA04E13}" srcOrd="1" destOrd="0" parTransId="{25323097-EDFA-4A99-A598-6A5D0B1BCC82}" sibTransId="{273CBAFF-8CEE-40C0-BE9E-259013ADF4D6}"/>
    <dgm:cxn modelId="{6EA8328A-9C56-4737-8BB7-81E6B8733802}" type="presParOf" srcId="{69AE8F67-2A14-4CF0-A6FF-F73DAEA75A17}" destId="{A60AA687-F232-4CA1-8CFE-393A7D18C3B4}" srcOrd="0" destOrd="0" presId="urn:microsoft.com/office/officeart/2005/8/layout/architecture"/>
    <dgm:cxn modelId="{FB3E876E-4AEA-4AED-8C50-02BD9D88267B}" type="presParOf" srcId="{A60AA687-F232-4CA1-8CFE-393A7D18C3B4}" destId="{34DDFF10-7067-4AA7-A06F-CB7C65C65A98}" srcOrd="0" destOrd="0" presId="urn:microsoft.com/office/officeart/2005/8/layout/architecture"/>
    <dgm:cxn modelId="{B1E64BFC-1D81-4815-963D-73FD5312A656}" type="presParOf" srcId="{A60AA687-F232-4CA1-8CFE-393A7D18C3B4}" destId="{02CE9195-C9EF-4E10-82B9-EE0F499011E8}" srcOrd="1" destOrd="0" presId="urn:microsoft.com/office/officeart/2005/8/layout/architecture"/>
    <dgm:cxn modelId="{511C8297-CED0-4A0E-BCE9-446F4ABB3FD0}" type="presParOf" srcId="{A60AA687-F232-4CA1-8CFE-393A7D18C3B4}" destId="{F663CA5E-D91A-4C67-91B0-8F89EB02E804}" srcOrd="2" destOrd="0" presId="urn:microsoft.com/office/officeart/2005/8/layout/architecture"/>
    <dgm:cxn modelId="{8B38AAE5-0ED2-46AA-99CF-3ED509A4A8B9}" type="presParOf" srcId="{F663CA5E-D91A-4C67-91B0-8F89EB02E804}" destId="{C19F3D7A-DDE0-4E18-AB0D-2EB613F40F75}" srcOrd="0" destOrd="0" presId="urn:microsoft.com/office/officeart/2005/8/layout/architecture"/>
    <dgm:cxn modelId="{8BD5A3ED-6169-429C-89DE-82886E89B18D}" type="presParOf" srcId="{C19F3D7A-DDE0-4E18-AB0D-2EB613F40F75}" destId="{4CDF4493-FEDB-496A-A88A-692E336F5D62}" srcOrd="0" destOrd="0" presId="urn:microsoft.com/office/officeart/2005/8/layout/architecture"/>
    <dgm:cxn modelId="{85DF677E-2C84-4C3B-A993-CBCA3310CD9B}" type="presParOf" srcId="{C19F3D7A-DDE0-4E18-AB0D-2EB613F40F75}" destId="{E8F20E8E-3048-4006-9BBD-DF8757141804}" srcOrd="1" destOrd="0" presId="urn:microsoft.com/office/officeart/2005/8/layout/architecture"/>
    <dgm:cxn modelId="{4A1EBD5A-1EE9-47FC-B344-6EAF00685726}" type="presParOf" srcId="{F663CA5E-D91A-4C67-91B0-8F89EB02E804}" destId="{AE5ADBCE-EBB3-411C-AD7D-71D7D6815587}" srcOrd="1" destOrd="0" presId="urn:microsoft.com/office/officeart/2005/8/layout/architecture"/>
    <dgm:cxn modelId="{F21D8723-0711-46E9-8BA2-9102309EB5D8}" type="presParOf" srcId="{F663CA5E-D91A-4C67-91B0-8F89EB02E804}" destId="{E870C633-B13B-4491-A74F-A8A64E32D44B}" srcOrd="2" destOrd="0" presId="urn:microsoft.com/office/officeart/2005/8/layout/architecture"/>
    <dgm:cxn modelId="{AFCB86BB-B522-4473-9F5E-8477036981AD}" type="presParOf" srcId="{E870C633-B13B-4491-A74F-A8A64E32D44B}" destId="{7487D193-978F-43E5-BD97-34D47ECF982E}" srcOrd="0" destOrd="0" presId="urn:microsoft.com/office/officeart/2005/8/layout/architecture"/>
    <dgm:cxn modelId="{2A963BA0-5623-49F3-95F1-579335B41D48}" type="presParOf" srcId="{E870C633-B13B-4491-A74F-A8A64E32D44B}" destId="{597A554D-1FBF-4845-86A7-8AFF92DF4380}" srcOrd="1" destOrd="0" presId="urn:microsoft.com/office/officeart/2005/8/layout/architecture"/>
    <dgm:cxn modelId="{39E0A2B6-29EE-4AB4-A960-CB3840CADD5F}" type="presParOf" srcId="{F663CA5E-D91A-4C67-91B0-8F89EB02E804}" destId="{D2FEE62D-5FA2-4AA0-A825-5373C0903099}" srcOrd="3" destOrd="0" presId="urn:microsoft.com/office/officeart/2005/8/layout/architecture"/>
    <dgm:cxn modelId="{D5CA41ED-4D3F-48CA-8E10-BD998349BF4C}" type="presParOf" srcId="{F663CA5E-D91A-4C67-91B0-8F89EB02E804}" destId="{333A22E2-2E0F-4DFB-A598-E0474BFFB228}" srcOrd="4" destOrd="0" presId="urn:microsoft.com/office/officeart/2005/8/layout/architecture"/>
    <dgm:cxn modelId="{D13CC782-6E82-40C5-B75A-3C8D843FA101}" type="presParOf" srcId="{333A22E2-2E0F-4DFB-A598-E0474BFFB228}" destId="{9DEA08D7-8C31-42E1-A060-ECFAFAF79D52}" srcOrd="0" destOrd="0" presId="urn:microsoft.com/office/officeart/2005/8/layout/architecture"/>
    <dgm:cxn modelId="{9A2F8506-78C7-4267-9BD2-F3404688A3FF}" type="presParOf" srcId="{333A22E2-2E0F-4DFB-A598-E0474BFFB228}" destId="{01673D37-0BFB-4312-9732-E7A0C85A1889}" srcOrd="1" destOrd="0" presId="urn:microsoft.com/office/officeart/2005/8/layout/architecture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DFF10-7067-4AA7-A06F-CB7C65C65A98}">
      <dsp:nvSpPr>
        <dsp:cNvPr id="0" name=""/>
        <dsp:cNvSpPr/>
      </dsp:nvSpPr>
      <dsp:spPr>
        <a:xfrm>
          <a:off x="0" y="630032"/>
          <a:ext cx="11972490" cy="4968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tx2"/>
            </a:gs>
            <a:gs pos="10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ts val="300"/>
            </a:spcAft>
          </a:pPr>
          <a:r>
            <a:rPr lang="en-US" sz="2000" kern="1200" dirty="0" smtClean="0"/>
            <a:t>Project management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ts val="300"/>
            </a:spcAft>
          </a:pPr>
          <a:r>
            <a:rPr lang="en-US" sz="1400" kern="1200" dirty="0" smtClean="0"/>
            <a:t>1/3/2020 – 30/6/2020</a:t>
          </a:r>
          <a:endParaRPr lang="en-GB" sz="1400" kern="1200" dirty="0"/>
        </a:p>
      </dsp:txBody>
      <dsp:txXfrm>
        <a:off x="14554" y="644586"/>
        <a:ext cx="11943382" cy="467790"/>
      </dsp:txXfrm>
    </dsp:sp>
    <dsp:sp modelId="{4CDF4493-FEDB-496A-A88A-692E336F5D62}">
      <dsp:nvSpPr>
        <dsp:cNvPr id="0" name=""/>
        <dsp:cNvSpPr/>
      </dsp:nvSpPr>
      <dsp:spPr>
        <a:xfrm rot="10800000" flipV="1">
          <a:off x="0" y="1147897"/>
          <a:ext cx="2725757" cy="535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ts val="100"/>
            </a:spcAft>
          </a:pPr>
          <a:r>
            <a:rPr lang="en-GB" sz="2000" kern="1200" dirty="0" smtClean="0">
              <a:solidFill>
                <a:schemeClr val="bg1"/>
              </a:solidFill>
            </a:rPr>
            <a:t>Requirements analysis</a:t>
          </a:r>
        </a:p>
        <a:p>
          <a:pPr lvl="0" algn="l" defTabSz="889000">
            <a:lnSpc>
              <a:spcPct val="100000"/>
            </a:lnSpc>
            <a:spcBef>
              <a:spcPct val="0"/>
            </a:spcBef>
            <a:spcAft>
              <a:spcPts val="100"/>
            </a:spcAft>
          </a:pPr>
          <a:r>
            <a:rPr lang="en-US" sz="1400" kern="1200" dirty="0" smtClean="0"/>
            <a:t>01/3/2020 – </a:t>
          </a:r>
          <a:r>
            <a:rPr lang="en-US" sz="1400" kern="1200" dirty="0" smtClean="0"/>
            <a:t>15/3/2020</a:t>
          </a:r>
          <a:endParaRPr lang="en-GB" sz="1400" kern="1200" dirty="0"/>
        </a:p>
      </dsp:txBody>
      <dsp:txXfrm rot="-10800000">
        <a:off x="15696" y="1163593"/>
        <a:ext cx="2694365" cy="504495"/>
      </dsp:txXfrm>
    </dsp:sp>
    <dsp:sp modelId="{7487D193-978F-43E5-BD97-34D47ECF982E}">
      <dsp:nvSpPr>
        <dsp:cNvPr id="0" name=""/>
        <dsp:cNvSpPr/>
      </dsp:nvSpPr>
      <dsp:spPr>
        <a:xfrm>
          <a:off x="2681655" y="1676599"/>
          <a:ext cx="2652417" cy="6427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Design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solidFill>
                <a:schemeClr val="bg1"/>
              </a:solidFill>
            </a:rPr>
            <a:t>16/3/2020-31/3/2020</a:t>
          </a:r>
          <a:endParaRPr lang="en-GB" sz="1400" kern="1200" dirty="0"/>
        </a:p>
      </dsp:txBody>
      <dsp:txXfrm>
        <a:off x="2700480" y="1695424"/>
        <a:ext cx="2614767" cy="605073"/>
      </dsp:txXfrm>
    </dsp:sp>
    <dsp:sp modelId="{9DEA08D7-8C31-42E1-A060-ECFAFAF79D52}">
      <dsp:nvSpPr>
        <dsp:cNvPr id="0" name=""/>
        <dsp:cNvSpPr/>
      </dsp:nvSpPr>
      <dsp:spPr>
        <a:xfrm>
          <a:off x="2677587" y="2340820"/>
          <a:ext cx="2666296" cy="7470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300"/>
            </a:spcAft>
          </a:pPr>
          <a:endParaRPr lang="en-GB" sz="1600" b="0" kern="1200" dirty="0" smtClean="0">
            <a:solidFill>
              <a:schemeClr val="bg1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300"/>
            </a:spcAft>
          </a:pPr>
          <a:r>
            <a:rPr lang="en-GB" sz="1600" b="0" kern="1200" dirty="0" smtClean="0">
              <a:solidFill>
                <a:schemeClr val="bg1"/>
              </a:solidFill>
            </a:rPr>
            <a:t>Database architecture,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300"/>
            </a:spcAft>
          </a:pPr>
          <a:r>
            <a:rPr lang="en-GB" sz="1600" b="0" kern="1200" dirty="0" smtClean="0">
              <a:solidFill>
                <a:schemeClr val="bg1"/>
              </a:solidFill>
            </a:rPr>
            <a:t>initial implementation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300"/>
            </a:spcAft>
          </a:pPr>
          <a:r>
            <a:rPr lang="en-US" sz="1400" b="0" kern="1200" dirty="0" smtClean="0">
              <a:solidFill>
                <a:schemeClr val="bg1"/>
              </a:solidFill>
            </a:rPr>
            <a:t>16/3/2020-31/3/2020</a:t>
          </a:r>
          <a:endParaRPr lang="en-GB" sz="1400" b="0" kern="1200" dirty="0" smtClean="0">
            <a:solidFill>
              <a:schemeClr val="bg1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300"/>
            </a:spcAft>
          </a:pPr>
          <a:endParaRPr lang="en-GB" sz="1400" b="1" kern="1200" dirty="0"/>
        </a:p>
      </dsp:txBody>
      <dsp:txXfrm>
        <a:off x="2699468" y="2362701"/>
        <a:ext cx="2622534" cy="703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318D-9535-4A06-933D-B47C7B2E743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EBF4-6134-4063-8FAD-0CF5527DD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8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318D-9535-4A06-933D-B47C7B2E743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EBF4-6134-4063-8FAD-0CF5527DD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89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318D-9535-4A06-933D-B47C7B2E743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EBF4-6134-4063-8FAD-0CF5527DD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05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318D-9535-4A06-933D-B47C7B2E743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EBF4-6134-4063-8FAD-0CF5527DD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19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318D-9535-4A06-933D-B47C7B2E743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EBF4-6134-4063-8FAD-0CF5527DD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6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318D-9535-4A06-933D-B47C7B2E743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EBF4-6134-4063-8FAD-0CF5527DD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03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318D-9535-4A06-933D-B47C7B2E743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EBF4-6134-4063-8FAD-0CF5527DD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0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318D-9535-4A06-933D-B47C7B2E743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EBF4-6134-4063-8FAD-0CF5527DD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0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318D-9535-4A06-933D-B47C7B2E743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EBF4-6134-4063-8FAD-0CF5527DD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36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318D-9535-4A06-933D-B47C7B2E743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EBF4-6134-4063-8FAD-0CF5527DD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6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318D-9535-4A06-933D-B47C7B2E743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EBF4-6134-4063-8FAD-0CF5527DD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43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0318D-9535-4A06-933D-B47C7B2E743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EBF4-6134-4063-8FAD-0CF5527DD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09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etf.rs/~vm/os/osuspi.html" TargetMode="External"/><Relationship Id="rId2" Type="http://schemas.openxmlformats.org/officeDocument/2006/relationships/hyperlink" Target="http://home.etf.rs/~vm/os/uspi/how_fp7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ucalls.net/dashboard/call?id=3580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4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Mobile application for blood transfusion alert calls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3592736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Small or medium scale focused research project (</a:t>
            </a:r>
            <a:r>
              <a:rPr lang="en-GB" b="1" dirty="0" smtClean="0">
                <a:solidFill>
                  <a:schemeClr val="bg1"/>
                </a:solidFill>
              </a:rPr>
              <a:t>STREP) proposal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Jana Milutinovic – jana_milutinovic@yahoo.com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149840" y="0"/>
            <a:ext cx="2042160" cy="1901952"/>
            <a:chOff x="10149840" y="0"/>
            <a:chExt cx="2042160" cy="190195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1155680" y="0"/>
              <a:ext cx="1036320" cy="950976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0668000" y="0"/>
              <a:ext cx="1524000" cy="141427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149840" y="0"/>
              <a:ext cx="2042160" cy="190195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0" y="4956048"/>
            <a:ext cx="2042160" cy="1901952"/>
            <a:chOff x="0" y="4956048"/>
            <a:chExt cx="2042160" cy="190195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005840" y="4956048"/>
              <a:ext cx="1036320" cy="950976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18160" y="4956048"/>
              <a:ext cx="1524000" cy="141427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4956048"/>
              <a:ext cx="2042160" cy="190195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ubtitle 2"/>
          <p:cNvSpPr txBox="1">
            <a:spLocks/>
          </p:cNvSpPr>
          <p:nvPr/>
        </p:nvSpPr>
        <p:spPr>
          <a:xfrm>
            <a:off x="11344656" y="6461760"/>
            <a:ext cx="847344" cy="396240"/>
          </a:xfrm>
          <a:prstGeom prst="rect">
            <a:avLst/>
          </a:prstGeom>
          <a:solidFill>
            <a:srgbClr val="2AC4AA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1/10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58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4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0149840" y="0"/>
            <a:ext cx="2042160" cy="1901952"/>
            <a:chOff x="10149840" y="0"/>
            <a:chExt cx="2042160" cy="190195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1155680" y="0"/>
              <a:ext cx="1036320" cy="950976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0668000" y="0"/>
              <a:ext cx="1524000" cy="141427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149840" y="0"/>
              <a:ext cx="2042160" cy="190195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0" y="4956048"/>
            <a:ext cx="2042160" cy="1901952"/>
            <a:chOff x="0" y="4956048"/>
            <a:chExt cx="2042160" cy="190195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005840" y="4956048"/>
              <a:ext cx="1036320" cy="950976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18160" y="4956048"/>
              <a:ext cx="1524000" cy="141427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4956048"/>
              <a:ext cx="2042160" cy="190195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ubtitle 2"/>
          <p:cNvSpPr txBox="1">
            <a:spLocks/>
          </p:cNvSpPr>
          <p:nvPr/>
        </p:nvSpPr>
        <p:spPr>
          <a:xfrm>
            <a:off x="11344656" y="6461760"/>
            <a:ext cx="847344" cy="396240"/>
          </a:xfrm>
          <a:prstGeom prst="rect">
            <a:avLst/>
          </a:prstGeom>
          <a:solidFill>
            <a:srgbClr val="2AC4AA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10/10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59" y="839581"/>
            <a:ext cx="744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 for your attention!</a:t>
            </a:r>
            <a:endParaRPr lang="en-GB" sz="3600" b="1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71" y="2110236"/>
            <a:ext cx="3600143" cy="3600143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8676230" y="5260693"/>
            <a:ext cx="744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Questions?</a:t>
            </a:r>
            <a:endParaRPr lang="en-GB" sz="3600" b="1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949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4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0149840" y="0"/>
            <a:ext cx="2042160" cy="1901952"/>
            <a:chOff x="10149840" y="0"/>
            <a:chExt cx="2042160" cy="190195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1155680" y="0"/>
              <a:ext cx="1036320" cy="950976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0668000" y="0"/>
              <a:ext cx="1524000" cy="141427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149840" y="0"/>
              <a:ext cx="2042160" cy="190195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0" y="4956048"/>
            <a:ext cx="2042160" cy="1901952"/>
            <a:chOff x="0" y="4956048"/>
            <a:chExt cx="2042160" cy="190195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005840" y="4956048"/>
              <a:ext cx="1036320" cy="950976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18160" y="4956048"/>
              <a:ext cx="1524000" cy="141427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4956048"/>
              <a:ext cx="2042160" cy="190195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ubtitle 2"/>
          <p:cNvSpPr txBox="1">
            <a:spLocks/>
          </p:cNvSpPr>
          <p:nvPr/>
        </p:nvSpPr>
        <p:spPr>
          <a:xfrm>
            <a:off x="11344656" y="6461760"/>
            <a:ext cx="847344" cy="396240"/>
          </a:xfrm>
          <a:prstGeom prst="rect">
            <a:avLst/>
          </a:prstGeom>
          <a:solidFill>
            <a:srgbClr val="2AC4AA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/10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2046" y="1749659"/>
            <a:ext cx="98036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How often do you donate blood?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Do you know where you can donate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Provide health centers support in blood transfusion process by: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simplifying creation of an instant alert for donors about low blood supplies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Provide donors support in blood transfusion process by: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p</a:t>
            </a:r>
            <a:r>
              <a:rPr lang="en-US" sz="2000" dirty="0" smtClean="0">
                <a:solidFill>
                  <a:schemeClr val="bg1"/>
                </a:solidFill>
              </a:rPr>
              <a:t>roviding access to the database of health centers in need for blood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providing useful information and guidance through transfusion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GB" sz="2000" i="1" dirty="0">
                <a:solidFill>
                  <a:schemeClr val="bg1"/>
                </a:solidFill>
              </a:rPr>
              <a:t>	</a:t>
            </a:r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2046" y="456997"/>
            <a:ext cx="71622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Abstract</a:t>
            </a:r>
            <a:endParaRPr lang="en-GB" sz="60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3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4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0149840" y="0"/>
            <a:ext cx="2042160" cy="1901952"/>
            <a:chOff x="10149840" y="0"/>
            <a:chExt cx="2042160" cy="190195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1155680" y="0"/>
              <a:ext cx="1036320" cy="950976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0668000" y="0"/>
              <a:ext cx="1524000" cy="141427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149840" y="0"/>
              <a:ext cx="2042160" cy="190195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0" y="4956048"/>
            <a:ext cx="2042160" cy="1901952"/>
            <a:chOff x="0" y="4956048"/>
            <a:chExt cx="2042160" cy="190195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005840" y="4956048"/>
              <a:ext cx="1036320" cy="950976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18160" y="4956048"/>
              <a:ext cx="1524000" cy="141427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4956048"/>
              <a:ext cx="2042160" cy="190195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ubtitle 2"/>
          <p:cNvSpPr txBox="1">
            <a:spLocks/>
          </p:cNvSpPr>
          <p:nvPr/>
        </p:nvSpPr>
        <p:spPr>
          <a:xfrm>
            <a:off x="11344656" y="6461760"/>
            <a:ext cx="847344" cy="396240"/>
          </a:xfrm>
          <a:prstGeom prst="rect">
            <a:avLst/>
          </a:prstGeom>
          <a:solidFill>
            <a:srgbClr val="2AC4AA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/10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2046" y="475488"/>
            <a:ext cx="8887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Participants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4977" y="2357718"/>
            <a:ext cx="10813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solidFill>
                  <a:schemeClr val="bg1"/>
                </a:solidFill>
              </a:rPr>
              <a:t>MATF - Faculty of Mathematics, University of Belgrade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ITDM – IT Company from Serbia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RCS – Red Cross of Serbia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66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4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0149840" y="0"/>
            <a:ext cx="2042160" cy="1901952"/>
            <a:chOff x="10149840" y="0"/>
            <a:chExt cx="2042160" cy="190195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1155680" y="0"/>
              <a:ext cx="1036320" cy="950976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0668000" y="0"/>
              <a:ext cx="1524000" cy="141427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149840" y="0"/>
              <a:ext cx="2042160" cy="190195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0" y="4956048"/>
            <a:ext cx="2042160" cy="1901952"/>
            <a:chOff x="0" y="4956048"/>
            <a:chExt cx="2042160" cy="190195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005840" y="4956048"/>
              <a:ext cx="1036320" cy="950976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18160" y="4956048"/>
              <a:ext cx="1524000" cy="141427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4956048"/>
              <a:ext cx="2042160" cy="190195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ubtitle 2"/>
          <p:cNvSpPr txBox="1">
            <a:spLocks/>
          </p:cNvSpPr>
          <p:nvPr/>
        </p:nvSpPr>
        <p:spPr>
          <a:xfrm>
            <a:off x="11344656" y="6461760"/>
            <a:ext cx="847344" cy="396240"/>
          </a:xfrm>
          <a:prstGeom prst="rect">
            <a:avLst/>
          </a:prstGeom>
          <a:solidFill>
            <a:srgbClr val="2AC4AA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/10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2807" y="2102776"/>
            <a:ext cx="108133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</a:rPr>
              <a:t>The project is organized in 7 work packages as follows: </a:t>
            </a:r>
          </a:p>
          <a:p>
            <a:pPr lvl="0"/>
            <a:endParaRPr lang="en-GB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WP0 </a:t>
            </a:r>
            <a:r>
              <a:rPr lang="en-GB" dirty="0" smtClean="0">
                <a:solidFill>
                  <a:schemeClr val="bg1"/>
                </a:solidFill>
              </a:rPr>
              <a:t>- Concept </a:t>
            </a:r>
            <a:r>
              <a:rPr lang="en-GB" dirty="0">
                <a:solidFill>
                  <a:schemeClr val="bg1"/>
                </a:solidFill>
              </a:rPr>
              <a:t>development and </a:t>
            </a:r>
            <a:r>
              <a:rPr lang="en-GB" dirty="0" smtClean="0">
                <a:solidFill>
                  <a:schemeClr val="bg1"/>
                </a:solidFill>
              </a:rPr>
              <a:t>planning (Project management)</a:t>
            </a:r>
            <a:endParaRPr lang="en-GB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WP1 - Requirements analysis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WP2 - Design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WP3 - Database </a:t>
            </a:r>
            <a:r>
              <a:rPr lang="en-GB" dirty="0" smtClean="0">
                <a:solidFill>
                  <a:schemeClr val="bg1"/>
                </a:solidFill>
              </a:rPr>
              <a:t>architecture, </a:t>
            </a:r>
            <a:r>
              <a:rPr lang="en-GB" dirty="0">
                <a:solidFill>
                  <a:schemeClr val="bg1"/>
                </a:solidFill>
              </a:rPr>
              <a:t>Implementing basic functionalities </a:t>
            </a:r>
            <a:endParaRPr lang="en-GB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WP4 </a:t>
            </a:r>
            <a:r>
              <a:rPr lang="en-GB" dirty="0" smtClean="0">
                <a:solidFill>
                  <a:schemeClr val="bg1"/>
                </a:solidFill>
              </a:rPr>
              <a:t>– Development </a:t>
            </a:r>
            <a:r>
              <a:rPr lang="en-GB" dirty="0">
                <a:solidFill>
                  <a:schemeClr val="bg1"/>
                </a:solidFill>
              </a:rPr>
              <a:t>of admin user rights and actions </a:t>
            </a:r>
            <a:r>
              <a:rPr lang="en-GB" dirty="0" smtClean="0">
                <a:solidFill>
                  <a:schemeClr val="bg1"/>
                </a:solidFill>
              </a:rPr>
              <a:t>and test</a:t>
            </a:r>
            <a:endParaRPr lang="en-GB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WP5 </a:t>
            </a:r>
            <a:r>
              <a:rPr lang="en-GB" dirty="0">
                <a:solidFill>
                  <a:schemeClr val="bg1"/>
                </a:solidFill>
              </a:rPr>
              <a:t>- Development of donor user rights and </a:t>
            </a:r>
            <a:r>
              <a:rPr lang="en-GB" dirty="0" smtClean="0">
                <a:solidFill>
                  <a:schemeClr val="bg1"/>
                </a:solidFill>
              </a:rPr>
              <a:t>actions and test</a:t>
            </a:r>
            <a:endParaRPr lang="en-GB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WP6 - Development of form for entering data about used blood by admin and notification </a:t>
            </a:r>
            <a:r>
              <a:rPr lang="en-GB" dirty="0" smtClean="0">
                <a:solidFill>
                  <a:schemeClr val="bg1"/>
                </a:solidFill>
              </a:rPr>
              <a:t>for donor </a:t>
            </a:r>
            <a:r>
              <a:rPr lang="en-GB" dirty="0">
                <a:solidFill>
                  <a:schemeClr val="bg1"/>
                </a:solidFill>
              </a:rPr>
              <a:t>user</a:t>
            </a:r>
          </a:p>
          <a:p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2046" y="475488"/>
            <a:ext cx="8887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Strategy of the work 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7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4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9" name="Group 18"/>
            <p:cNvGrpSpPr/>
            <p:nvPr/>
          </p:nvGrpSpPr>
          <p:grpSpPr>
            <a:xfrm>
              <a:off x="10149840" y="0"/>
              <a:ext cx="2042160" cy="1901952"/>
              <a:chOff x="10149840" y="0"/>
              <a:chExt cx="2042160" cy="1901952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11155680" y="0"/>
                <a:ext cx="1036320" cy="950976"/>
              </a:xfrm>
              <a:prstGeom prst="line">
                <a:avLst/>
              </a:prstGeom>
              <a:ln w="60325">
                <a:solidFill>
                  <a:srgbClr val="DA9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0668000" y="0"/>
                <a:ext cx="1524000" cy="1414272"/>
              </a:xfrm>
              <a:prstGeom prst="line">
                <a:avLst/>
              </a:prstGeom>
              <a:ln w="60325">
                <a:solidFill>
                  <a:srgbClr val="DA9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0149840" y="0"/>
                <a:ext cx="2042160" cy="1901952"/>
              </a:xfrm>
              <a:prstGeom prst="line">
                <a:avLst/>
              </a:prstGeom>
              <a:ln w="60325">
                <a:solidFill>
                  <a:srgbClr val="DA9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 rot="10800000">
              <a:off x="0" y="4956048"/>
              <a:ext cx="2042160" cy="1901952"/>
              <a:chOff x="0" y="4956048"/>
              <a:chExt cx="2042160" cy="1901952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1005840" y="4956048"/>
                <a:ext cx="1036320" cy="950976"/>
              </a:xfrm>
              <a:prstGeom prst="line">
                <a:avLst/>
              </a:prstGeom>
              <a:ln w="60325">
                <a:solidFill>
                  <a:srgbClr val="DA9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18160" y="4956048"/>
                <a:ext cx="1524000" cy="1414272"/>
              </a:xfrm>
              <a:prstGeom prst="line">
                <a:avLst/>
              </a:prstGeom>
              <a:ln w="60325">
                <a:solidFill>
                  <a:srgbClr val="DA9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0" y="4956048"/>
                <a:ext cx="2042160" cy="1901952"/>
              </a:xfrm>
              <a:prstGeom prst="line">
                <a:avLst/>
              </a:prstGeom>
              <a:ln w="60325">
                <a:solidFill>
                  <a:srgbClr val="DA99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Subtitle 2"/>
            <p:cNvSpPr txBox="1">
              <a:spLocks/>
            </p:cNvSpPr>
            <p:nvPr/>
          </p:nvSpPr>
          <p:spPr>
            <a:xfrm>
              <a:off x="11344656" y="6461760"/>
              <a:ext cx="847344" cy="396240"/>
            </a:xfrm>
            <a:prstGeom prst="rect">
              <a:avLst/>
            </a:prstGeom>
            <a:solidFill>
              <a:srgbClr val="2AC4AA"/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  <a:r>
                <a:rPr lang="en-US" dirty="0" smtClean="0">
                  <a:solidFill>
                    <a:schemeClr val="bg1"/>
                  </a:solidFill>
                </a:rPr>
                <a:t>/10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2" name="Diagram 1"/>
            <p:cNvGraphicFramePr/>
            <p:nvPr>
              <p:extLst>
                <p:ext uri="{D42A27DB-BD31-4B8C-83A1-F6EECF244321}">
                  <p14:modId xmlns:p14="http://schemas.microsoft.com/office/powerpoint/2010/main" val="444305922"/>
                </p:ext>
              </p:extLst>
            </p:nvPr>
          </p:nvGraphicFramePr>
          <p:xfrm>
            <a:off x="127819" y="485902"/>
            <a:ext cx="11975691" cy="588952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4" name="Group 13"/>
            <p:cNvGrpSpPr/>
            <p:nvPr/>
          </p:nvGrpSpPr>
          <p:grpSpPr>
            <a:xfrm>
              <a:off x="5438110" y="3545325"/>
              <a:ext cx="2650118" cy="783255"/>
              <a:chOff x="4720020" y="2447710"/>
              <a:chExt cx="2650118" cy="783255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4720020" y="2447710"/>
                <a:ext cx="2605001" cy="78325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Rounded Rectangle 4"/>
              <p:cNvSpPr/>
              <p:nvPr/>
            </p:nvSpPr>
            <p:spPr>
              <a:xfrm>
                <a:off x="4811019" y="2447710"/>
                <a:ext cx="2559119" cy="66859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ts val="300"/>
                  </a:spcAft>
                </a:pPr>
                <a:r>
                  <a:rPr lang="en-GB" sz="1400" dirty="0" smtClean="0">
                    <a:solidFill>
                      <a:schemeClr val="bg1"/>
                    </a:solidFill>
                  </a:rPr>
                  <a:t>Development of admin user rights and actions</a:t>
                </a:r>
              </a:p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ts val="300"/>
                  </a:spcAft>
                </a:pPr>
                <a:r>
                  <a:rPr lang="en-US" sz="1400" b="1" dirty="0" smtClean="0"/>
                  <a:t>1/4/2020-30/4/2020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8033245" y="4271248"/>
              <a:ext cx="2294563" cy="783255"/>
              <a:chOff x="4748191" y="2390378"/>
              <a:chExt cx="2621947" cy="783255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4748191" y="2390378"/>
                <a:ext cx="2605002" cy="78325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Rounded Rectangle 4"/>
              <p:cNvSpPr/>
              <p:nvPr/>
            </p:nvSpPr>
            <p:spPr>
              <a:xfrm>
                <a:off x="4811019" y="2447710"/>
                <a:ext cx="2559119" cy="66859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ts val="300"/>
                  </a:spcAft>
                </a:pPr>
                <a:r>
                  <a:rPr lang="en-GB" sz="1400" dirty="0" smtClean="0">
                    <a:solidFill>
                      <a:schemeClr val="bg1"/>
                    </a:solidFill>
                  </a:rPr>
                  <a:t>Development of donor user rights and actions</a:t>
                </a:r>
              </a:p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ts val="300"/>
                  </a:spcAft>
                </a:pPr>
                <a:r>
                  <a:rPr lang="en-US" sz="1400" b="1" dirty="0" smtClean="0"/>
                  <a:t>1/5/2020-31/5/2020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0278623" y="5027215"/>
              <a:ext cx="1861290" cy="672301"/>
              <a:chOff x="4653178" y="2368048"/>
              <a:chExt cx="2716960" cy="783255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653178" y="2368048"/>
                <a:ext cx="2605001" cy="78325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Rounded Rectangle 4"/>
              <p:cNvSpPr/>
              <p:nvPr/>
            </p:nvSpPr>
            <p:spPr>
              <a:xfrm>
                <a:off x="4811019" y="2447710"/>
                <a:ext cx="2559119" cy="66859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ts val="300"/>
                  </a:spcAft>
                </a:pPr>
                <a:r>
                  <a:rPr lang="en-US" sz="1600" dirty="0" smtClean="0"/>
                  <a:t>Post development </a:t>
                </a:r>
              </a:p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ts val="300"/>
                  </a:spcAft>
                </a:pPr>
                <a:r>
                  <a:rPr lang="en-US" sz="1400" b="1" dirty="0" smtClean="0"/>
                  <a:t>1/6/2020-30/6/2020</a:t>
                </a: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127819" y="485902"/>
            <a:ext cx="397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Alert Donor – Gantt chart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36061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4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0149840" y="0"/>
            <a:ext cx="2042160" cy="1901952"/>
            <a:chOff x="10149840" y="0"/>
            <a:chExt cx="2042160" cy="190195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1155680" y="0"/>
              <a:ext cx="1036320" cy="950976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0668000" y="0"/>
              <a:ext cx="1524000" cy="141427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149840" y="0"/>
              <a:ext cx="2042160" cy="190195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0" y="4956048"/>
            <a:ext cx="2042160" cy="1901952"/>
            <a:chOff x="0" y="4956048"/>
            <a:chExt cx="2042160" cy="190195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005840" y="4956048"/>
              <a:ext cx="1036320" cy="950976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18160" y="4956048"/>
              <a:ext cx="1524000" cy="141427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4956048"/>
              <a:ext cx="2042160" cy="190195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ubtitle 2"/>
          <p:cNvSpPr txBox="1">
            <a:spLocks/>
          </p:cNvSpPr>
          <p:nvPr/>
        </p:nvSpPr>
        <p:spPr>
          <a:xfrm>
            <a:off x="11344656" y="6461760"/>
            <a:ext cx="847344" cy="396240"/>
          </a:xfrm>
          <a:prstGeom prst="rect">
            <a:avLst/>
          </a:prstGeom>
          <a:solidFill>
            <a:srgbClr val="2AC4AA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6</a:t>
            </a:r>
            <a:r>
              <a:rPr lang="en-US" dirty="0" smtClean="0">
                <a:solidFill>
                  <a:schemeClr val="bg1"/>
                </a:solidFill>
              </a:rPr>
              <a:t>/10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2046" y="475488"/>
            <a:ext cx="8887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Resource plan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303268"/>
              </p:ext>
            </p:extLst>
          </p:nvPr>
        </p:nvGraphicFramePr>
        <p:xfrm>
          <a:off x="1189702" y="1889760"/>
          <a:ext cx="9478300" cy="273986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043661"/>
                <a:gridCol w="1371440"/>
                <a:gridCol w="859284"/>
                <a:gridCol w="859284"/>
                <a:gridCol w="859284"/>
                <a:gridCol w="859284"/>
                <a:gridCol w="844488"/>
                <a:gridCol w="811482"/>
                <a:gridCol w="839936"/>
                <a:gridCol w="1130157"/>
              </a:tblGrid>
              <a:tr h="8357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effectLst/>
                        </a:rPr>
                        <a:t>Partic</a:t>
                      </a:r>
                      <a:r>
                        <a:rPr lang="en-GB" sz="1600" dirty="0">
                          <a:effectLst/>
                        </a:rPr>
                        <a:t>. no.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Partic. short name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WP0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WP1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WP2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WP3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WP4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WP5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WP6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Total person months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60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MATF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</a:rPr>
                        <a:t>0.5</a:t>
                      </a:r>
                      <a:endParaRPr lang="en-GB" sz="16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highlight>
                            <a:srgbClr val="FFFF00"/>
                          </a:highlight>
                        </a:rPr>
                        <a:t>0.5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highlight>
                            <a:srgbClr val="FFFF00"/>
                          </a:highlight>
                        </a:rPr>
                        <a:t>0.5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highlight>
                            <a:srgbClr val="FFFF00"/>
                          </a:highlight>
                        </a:rPr>
                        <a:t>5.5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60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effectLst/>
                        </a:rPr>
                        <a:t>RCS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highlight>
                            <a:srgbClr val="FFFF00"/>
                          </a:highlight>
                        </a:rPr>
                        <a:t>0.5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highlight>
                            <a:srgbClr val="FFFF00"/>
                          </a:highlight>
                        </a:rPr>
                        <a:t>0.5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highlight>
                            <a:srgbClr val="FFFF00"/>
                          </a:highlight>
                        </a:rPr>
                        <a:t>0.5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highlight>
                            <a:srgbClr val="FFFF00"/>
                          </a:highlight>
                        </a:rPr>
                        <a:t>0.5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60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</a:rPr>
                        <a:t>IDTM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highlight>
                            <a:srgbClr val="FFFF00"/>
                          </a:highlight>
                        </a:rPr>
                        <a:t>0.5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highlight>
                            <a:srgbClr val="FFFF00"/>
                          </a:highlight>
                        </a:rPr>
                        <a:t>0.5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highlight>
                            <a:srgbClr val="FFFF00"/>
                          </a:highlight>
                        </a:rPr>
                        <a:t>0.5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</a:rPr>
                        <a:t>5.5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60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Total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 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0.5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2.5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2.5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2.5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13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7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4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0149840" y="0"/>
            <a:ext cx="2042160" cy="1901952"/>
            <a:chOff x="10149840" y="0"/>
            <a:chExt cx="2042160" cy="190195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1155680" y="0"/>
              <a:ext cx="1036320" cy="950976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0668000" y="0"/>
              <a:ext cx="1524000" cy="141427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149840" y="0"/>
              <a:ext cx="2042160" cy="190195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0" y="4956048"/>
            <a:ext cx="2042160" cy="1901952"/>
            <a:chOff x="0" y="4956048"/>
            <a:chExt cx="2042160" cy="190195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005840" y="4956048"/>
              <a:ext cx="1036320" cy="950976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18160" y="4956048"/>
              <a:ext cx="1524000" cy="141427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4956048"/>
              <a:ext cx="2042160" cy="190195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ubtitle 2"/>
          <p:cNvSpPr txBox="1">
            <a:spLocks/>
          </p:cNvSpPr>
          <p:nvPr/>
        </p:nvSpPr>
        <p:spPr>
          <a:xfrm>
            <a:off x="11344656" y="6461760"/>
            <a:ext cx="847344" cy="396240"/>
          </a:xfrm>
          <a:prstGeom prst="rect">
            <a:avLst/>
          </a:prstGeom>
          <a:solidFill>
            <a:srgbClr val="2AC4AA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7</a:t>
            </a:r>
            <a:r>
              <a:rPr lang="en-US" dirty="0" smtClean="0">
                <a:solidFill>
                  <a:schemeClr val="bg1"/>
                </a:solidFill>
              </a:rPr>
              <a:t>/10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2046" y="475488"/>
            <a:ext cx="8887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Impact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19948" y="2446050"/>
            <a:ext cx="11267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6600" b="1" dirty="0" smtClean="0">
                <a:solidFill>
                  <a:schemeClr val="bg1"/>
                </a:solidFill>
              </a:rPr>
              <a:t>Saving lives</a:t>
            </a: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69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4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0149840" y="0"/>
            <a:ext cx="2042160" cy="1901952"/>
            <a:chOff x="10149840" y="0"/>
            <a:chExt cx="2042160" cy="190195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1155680" y="0"/>
              <a:ext cx="1036320" cy="950976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0668000" y="0"/>
              <a:ext cx="1524000" cy="141427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149840" y="0"/>
              <a:ext cx="2042160" cy="190195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0" y="4956048"/>
            <a:ext cx="2042160" cy="1901952"/>
            <a:chOff x="0" y="4956048"/>
            <a:chExt cx="2042160" cy="190195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005840" y="4956048"/>
              <a:ext cx="1036320" cy="950976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18160" y="4956048"/>
              <a:ext cx="1524000" cy="141427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4956048"/>
              <a:ext cx="2042160" cy="190195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ubtitle 2"/>
          <p:cNvSpPr txBox="1">
            <a:spLocks/>
          </p:cNvSpPr>
          <p:nvPr/>
        </p:nvSpPr>
        <p:spPr>
          <a:xfrm>
            <a:off x="11344656" y="6461760"/>
            <a:ext cx="847344" cy="396240"/>
          </a:xfrm>
          <a:prstGeom prst="rect">
            <a:avLst/>
          </a:prstGeom>
          <a:solidFill>
            <a:srgbClr val="2AC4AA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8</a:t>
            </a:r>
            <a:r>
              <a:rPr lang="en-US" dirty="0" smtClean="0">
                <a:solidFill>
                  <a:schemeClr val="bg1"/>
                </a:solidFill>
              </a:rPr>
              <a:t>/10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0830" y="1901952"/>
            <a:ext cx="1081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" y="537970"/>
            <a:ext cx="6398188" cy="577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5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4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0149840" y="0"/>
            <a:ext cx="2042160" cy="1901952"/>
            <a:chOff x="10149840" y="0"/>
            <a:chExt cx="2042160" cy="190195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1155680" y="0"/>
              <a:ext cx="1036320" cy="950976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0668000" y="0"/>
              <a:ext cx="1524000" cy="141427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149840" y="0"/>
              <a:ext cx="2042160" cy="190195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10800000">
            <a:off x="0" y="4956048"/>
            <a:ext cx="2042160" cy="1901952"/>
            <a:chOff x="0" y="4956048"/>
            <a:chExt cx="2042160" cy="190195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005840" y="4956048"/>
              <a:ext cx="1036320" cy="950976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18160" y="4956048"/>
              <a:ext cx="1524000" cy="141427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4956048"/>
              <a:ext cx="2042160" cy="1901952"/>
            </a:xfrm>
            <a:prstGeom prst="line">
              <a:avLst/>
            </a:prstGeom>
            <a:ln w="60325">
              <a:solidFill>
                <a:srgbClr val="DA99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ubtitle 2"/>
          <p:cNvSpPr txBox="1">
            <a:spLocks/>
          </p:cNvSpPr>
          <p:nvPr/>
        </p:nvSpPr>
        <p:spPr>
          <a:xfrm>
            <a:off x="11344656" y="6461760"/>
            <a:ext cx="847344" cy="396240"/>
          </a:xfrm>
          <a:prstGeom prst="rect">
            <a:avLst/>
          </a:prstGeom>
          <a:solidFill>
            <a:srgbClr val="2AC4AA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8</a:t>
            </a:r>
            <a:r>
              <a:rPr lang="en-US" dirty="0" smtClean="0">
                <a:solidFill>
                  <a:schemeClr val="bg1"/>
                </a:solidFill>
              </a:rPr>
              <a:t>/10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6320" y="1875151"/>
            <a:ext cx="103083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u="sng" dirty="0" smtClean="0">
                <a:hlinkClick r:id="rId2"/>
              </a:rPr>
              <a:t>http</a:t>
            </a:r>
            <a:r>
              <a:rPr lang="en-GB" sz="3200" u="sng" dirty="0">
                <a:hlinkClick r:id="rId2"/>
              </a:rPr>
              <a:t>://home.etf.rs/~</a:t>
            </a:r>
            <a:r>
              <a:rPr lang="en-GB" sz="3200" u="sng" dirty="0" smtClean="0">
                <a:hlinkClick r:id="rId2"/>
              </a:rPr>
              <a:t>vm/os/uspi/how_fp7.html</a:t>
            </a:r>
            <a:endParaRPr lang="en-GB" sz="3200" dirty="0" smtClean="0"/>
          </a:p>
          <a:p>
            <a:endParaRPr lang="en-GB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u="sng" dirty="0"/>
              <a:t>http://poincare.matf.bg.ac.rs/~aleksandar/files/upin.html</a:t>
            </a:r>
            <a:endParaRPr lang="en-GB" sz="3200" dirty="0"/>
          </a:p>
          <a:p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u="sng" dirty="0">
                <a:hlinkClick r:id="rId3"/>
              </a:rPr>
              <a:t>http://home.etf.rs/~</a:t>
            </a:r>
            <a:r>
              <a:rPr lang="en-GB" sz="3200" u="sng" dirty="0" smtClean="0">
                <a:hlinkClick r:id="rId3"/>
              </a:rPr>
              <a:t>vm/os/osuspi.html</a:t>
            </a:r>
            <a:endParaRPr lang="en-GB" sz="3200" u="sng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u="sng" dirty="0">
                <a:hlinkClick r:id="rId4"/>
              </a:rPr>
              <a:t>https</a:t>
            </a:r>
            <a:r>
              <a:rPr lang="en-GB" sz="3200" u="sng" dirty="0">
                <a:hlinkClick r:id="rId4"/>
              </a:rPr>
              <a:t>://eucalls.net/dashboard/call?id=35806</a:t>
            </a:r>
            <a:endParaRPr lang="en-GB" sz="32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352046" y="475488"/>
            <a:ext cx="71622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References: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529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336</Words>
  <Application>Microsoft Office PowerPoint</Application>
  <PresentationFormat>Widescreen</PresentationFormat>
  <Paragraphs>121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Mobile application for blood transfusion alert calls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Milutinovic, Jana</dc:creator>
  <cp:lastModifiedBy>Milutinovic, Jana</cp:lastModifiedBy>
  <cp:revision>28</cp:revision>
  <dcterms:created xsi:type="dcterms:W3CDTF">2020-01-27T20:36:56Z</dcterms:created>
  <dcterms:modified xsi:type="dcterms:W3CDTF">2020-01-29T16:35:33Z</dcterms:modified>
</cp:coreProperties>
</file>