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lbert Sans Medium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Amarante"/>
      <p:regular r:id="rId25"/>
    </p:embeddedFont>
    <p:embeddedFont>
      <p:font typeface="Philosopher"/>
      <p:regular r:id="rId26"/>
      <p:bold r:id="rId27"/>
      <p:italic r:id="rId28"/>
      <p:boldItalic r:id="rId29"/>
    </p:embeddedFont>
    <p:embeddedFont>
      <p:font typeface="Alber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Medium-regular.fntdata"/><Relationship Id="rId22" Type="http://schemas.openxmlformats.org/officeDocument/2006/relationships/font" Target="fonts/AlbertSansMedium-italic.fntdata"/><Relationship Id="rId21" Type="http://schemas.openxmlformats.org/officeDocument/2006/relationships/font" Target="fonts/AlbertSansMedium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Albert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hilosopher-regular.fntdata"/><Relationship Id="rId25" Type="http://schemas.openxmlformats.org/officeDocument/2006/relationships/font" Target="fonts/Amarante-regular.fntdata"/><Relationship Id="rId28" Type="http://schemas.openxmlformats.org/officeDocument/2006/relationships/font" Target="fonts/Philosopher-italic.fntdata"/><Relationship Id="rId27" Type="http://schemas.openxmlformats.org/officeDocument/2006/relationships/font" Target="fonts/Philosop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hilosop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.fntdata"/><Relationship Id="rId30" Type="http://schemas.openxmlformats.org/officeDocument/2006/relationships/font" Target="fonts/AlbertSans-regular.fntdata"/><Relationship Id="rId11" Type="http://schemas.openxmlformats.org/officeDocument/2006/relationships/slide" Target="slides/slide7.xml"/><Relationship Id="rId33" Type="http://schemas.openxmlformats.org/officeDocument/2006/relationships/font" Target="fonts/Alber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58ce588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58ce588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a99261ec0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a99261ec0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a99261ec0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a99261ec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f2bbc7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f2bbc7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a99261ec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a99261ec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99261ec0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99261ec0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a99261ec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a99261ec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a99261ec0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a99261ec0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99261ec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a99261ec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99261ec0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99261ec0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a99261ec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a99261ec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11" y="940050"/>
            <a:ext cx="40092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803250"/>
            <a:ext cx="4009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715100" y="1665150"/>
            <a:ext cx="3856800" cy="11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715100" y="2796750"/>
            <a:ext cx="285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715100" y="1255975"/>
            <a:ext cx="34374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15100" y="2240750"/>
            <a:ext cx="3437400" cy="60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715100" y="1773175"/>
            <a:ext cx="34374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4468867" y="1255975"/>
            <a:ext cx="34374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4468867" y="2240750"/>
            <a:ext cx="3437400" cy="60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4468867" y="1773175"/>
            <a:ext cx="34374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715100" y="2925650"/>
            <a:ext cx="34374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715100" y="3910425"/>
            <a:ext cx="3437400" cy="60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subTitle"/>
          </p:nvPr>
        </p:nvSpPr>
        <p:spPr>
          <a:xfrm>
            <a:off x="715100" y="3442850"/>
            <a:ext cx="34374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13" type="title"/>
          </p:nvPr>
        </p:nvSpPr>
        <p:spPr>
          <a:xfrm>
            <a:off x="4468867" y="2925650"/>
            <a:ext cx="34374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4" type="subTitle"/>
          </p:nvPr>
        </p:nvSpPr>
        <p:spPr>
          <a:xfrm>
            <a:off x="4468867" y="3910425"/>
            <a:ext cx="3437400" cy="60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5" type="subTitle"/>
          </p:nvPr>
        </p:nvSpPr>
        <p:spPr>
          <a:xfrm>
            <a:off x="4468867" y="3442850"/>
            <a:ext cx="34374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15050" y="1414500"/>
            <a:ext cx="7342200" cy="15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14"/>
          <p:cNvSpPr txBox="1"/>
          <p:nvPr>
            <p:ph idx="2" type="subTitle"/>
          </p:nvPr>
        </p:nvSpPr>
        <p:spPr>
          <a:xfrm>
            <a:off x="715050" y="3183000"/>
            <a:ext cx="7342200" cy="54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940405" y="2659050"/>
            <a:ext cx="30162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940400" y="2008650"/>
            <a:ext cx="3016200" cy="65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504648" y="4006700"/>
            <a:ext cx="2744100" cy="60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subTitle"/>
          </p:nvPr>
        </p:nvSpPr>
        <p:spPr>
          <a:xfrm>
            <a:off x="1504648" y="3539125"/>
            <a:ext cx="27441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subTitle"/>
          </p:nvPr>
        </p:nvSpPr>
        <p:spPr>
          <a:xfrm>
            <a:off x="4895252" y="4006700"/>
            <a:ext cx="2744100" cy="60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95252" y="3539125"/>
            <a:ext cx="27441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899153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899150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4959064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4959064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5791496" y="3195700"/>
            <a:ext cx="2439000" cy="78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subTitle"/>
          </p:nvPr>
        </p:nvSpPr>
        <p:spPr>
          <a:xfrm>
            <a:off x="5791504" y="2728125"/>
            <a:ext cx="24390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3" type="subTitle"/>
          </p:nvPr>
        </p:nvSpPr>
        <p:spPr>
          <a:xfrm>
            <a:off x="3352496" y="3195700"/>
            <a:ext cx="2439000" cy="78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3352504" y="2728125"/>
            <a:ext cx="24390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5" type="subTitle"/>
          </p:nvPr>
        </p:nvSpPr>
        <p:spPr>
          <a:xfrm>
            <a:off x="913496" y="3195700"/>
            <a:ext cx="2439000" cy="78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6" type="subTitle"/>
          </p:nvPr>
        </p:nvSpPr>
        <p:spPr>
          <a:xfrm>
            <a:off x="913504" y="2728125"/>
            <a:ext cx="24390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715100" y="2059950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715109" y="1592375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4205550" y="2059950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subTitle"/>
          </p:nvPr>
        </p:nvSpPr>
        <p:spPr>
          <a:xfrm>
            <a:off x="4205549" y="1592375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715100" y="3565775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715109" y="3098200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7" type="subTitle"/>
          </p:nvPr>
        </p:nvSpPr>
        <p:spPr>
          <a:xfrm>
            <a:off x="4205546" y="3565775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8" type="subTitle"/>
          </p:nvPr>
        </p:nvSpPr>
        <p:spPr>
          <a:xfrm>
            <a:off x="4205549" y="3098200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120500" y="2070250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20509" y="1602675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5166000" y="2070250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5165999" y="1602675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1120500" y="3674225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1120509" y="3206650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5165996" y="3674225"/>
            <a:ext cx="2857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5165999" y="3206650"/>
            <a:ext cx="2857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 rot="10800000">
            <a:off x="1847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0526" y="1904225"/>
            <a:ext cx="3797400" cy="16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813778" y="959525"/>
            <a:ext cx="2615100" cy="9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13800" y="3552725"/>
            <a:ext cx="2615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hilosopher"/>
              <a:buNone/>
              <a:defRPr sz="35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16580" y="2059950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subTitle"/>
          </p:nvPr>
        </p:nvSpPr>
        <p:spPr>
          <a:xfrm>
            <a:off x="716587" y="1592375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3452245" y="2059950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4" type="subTitle"/>
          </p:nvPr>
        </p:nvSpPr>
        <p:spPr>
          <a:xfrm>
            <a:off x="3452244" y="1592375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5" type="subTitle"/>
          </p:nvPr>
        </p:nvSpPr>
        <p:spPr>
          <a:xfrm>
            <a:off x="716580" y="3565775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6" type="subTitle"/>
          </p:nvPr>
        </p:nvSpPr>
        <p:spPr>
          <a:xfrm>
            <a:off x="716587" y="3098200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3452242" y="3565775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3452244" y="3098200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6187920" y="2059950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6187919" y="1592375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6187917" y="3565775"/>
            <a:ext cx="22395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6187919" y="3098200"/>
            <a:ext cx="22395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hasCustomPrompt="1" type="title"/>
          </p:nvPr>
        </p:nvSpPr>
        <p:spPr>
          <a:xfrm>
            <a:off x="715100" y="973400"/>
            <a:ext cx="38568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715100" y="1801700"/>
            <a:ext cx="3856800" cy="3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hasCustomPrompt="1" idx="2" type="title"/>
          </p:nvPr>
        </p:nvSpPr>
        <p:spPr>
          <a:xfrm>
            <a:off x="715100" y="2941900"/>
            <a:ext cx="38568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2"/>
          <p:cNvSpPr txBox="1"/>
          <p:nvPr>
            <p:ph idx="3" type="subTitle"/>
          </p:nvPr>
        </p:nvSpPr>
        <p:spPr>
          <a:xfrm>
            <a:off x="715100" y="3770200"/>
            <a:ext cx="3856800" cy="3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hasCustomPrompt="1" idx="4" type="title"/>
          </p:nvPr>
        </p:nvSpPr>
        <p:spPr>
          <a:xfrm>
            <a:off x="4572000" y="973400"/>
            <a:ext cx="38568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2"/>
          <p:cNvSpPr txBox="1"/>
          <p:nvPr>
            <p:ph idx="5" type="subTitle"/>
          </p:nvPr>
        </p:nvSpPr>
        <p:spPr>
          <a:xfrm>
            <a:off x="4572000" y="1801700"/>
            <a:ext cx="3856800" cy="3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hasCustomPrompt="1" idx="6" type="title"/>
          </p:nvPr>
        </p:nvSpPr>
        <p:spPr>
          <a:xfrm>
            <a:off x="4572000" y="2941900"/>
            <a:ext cx="38568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2"/>
          <p:cNvSpPr txBox="1"/>
          <p:nvPr>
            <p:ph idx="7" type="subTitle"/>
          </p:nvPr>
        </p:nvSpPr>
        <p:spPr>
          <a:xfrm>
            <a:off x="4572000" y="3770200"/>
            <a:ext cx="3856800" cy="3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hasCustomPrompt="1" idx="2" type="title"/>
          </p:nvPr>
        </p:nvSpPr>
        <p:spPr>
          <a:xfrm>
            <a:off x="715100" y="2929600"/>
            <a:ext cx="23742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715100" y="3914375"/>
            <a:ext cx="23742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715100" y="3446800"/>
            <a:ext cx="23742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hasCustomPrompt="1" idx="4" type="title"/>
          </p:nvPr>
        </p:nvSpPr>
        <p:spPr>
          <a:xfrm>
            <a:off x="3384950" y="2929600"/>
            <a:ext cx="23742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/>
          <p:nvPr>
            <p:ph idx="5" type="subTitle"/>
          </p:nvPr>
        </p:nvSpPr>
        <p:spPr>
          <a:xfrm>
            <a:off x="3384950" y="3914375"/>
            <a:ext cx="23742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6" type="subTitle"/>
          </p:nvPr>
        </p:nvSpPr>
        <p:spPr>
          <a:xfrm>
            <a:off x="3384950" y="3446800"/>
            <a:ext cx="23742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hasCustomPrompt="1" idx="7" type="title"/>
          </p:nvPr>
        </p:nvSpPr>
        <p:spPr>
          <a:xfrm>
            <a:off x="6054800" y="2929600"/>
            <a:ext cx="23742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hilosopher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8" type="subTitle"/>
          </p:nvPr>
        </p:nvSpPr>
        <p:spPr>
          <a:xfrm>
            <a:off x="6054800" y="3914375"/>
            <a:ext cx="23742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9" type="subTitle"/>
          </p:nvPr>
        </p:nvSpPr>
        <p:spPr>
          <a:xfrm>
            <a:off x="6054800" y="3446800"/>
            <a:ext cx="23742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ctrTitle"/>
          </p:nvPr>
        </p:nvSpPr>
        <p:spPr>
          <a:xfrm>
            <a:off x="4798600" y="555950"/>
            <a:ext cx="36303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4798600" y="1499150"/>
            <a:ext cx="3630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/>
        </p:nvSpPr>
        <p:spPr>
          <a:xfrm>
            <a:off x="4798600" y="3514775"/>
            <a:ext cx="36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5100" y="3023850"/>
            <a:ext cx="38391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5100" y="1303350"/>
            <a:ext cx="3839100" cy="172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15100" y="535000"/>
            <a:ext cx="7713900" cy="12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4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5023" y="2437325"/>
            <a:ext cx="3693300" cy="186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15023" y="1969750"/>
            <a:ext cx="36933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735673" y="2437325"/>
            <a:ext cx="3693300" cy="186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735677" y="1969750"/>
            <a:ext cx="3693300" cy="54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380650" y="1693100"/>
            <a:ext cx="43827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7612500" cy="4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4572000" y="1518750"/>
            <a:ext cx="38568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715100" y="652350"/>
            <a:ext cx="4039800" cy="22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715100" y="2822550"/>
            <a:ext cx="4039800" cy="16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5326925" y="535000"/>
            <a:ext cx="2880900" cy="973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916975" y="927525"/>
            <a:ext cx="7304100" cy="32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RESUME REVEALER</a:t>
            </a:r>
            <a:endParaRPr b="1" sz="29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MINeD HACKATHON’24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           </a:t>
            </a:r>
            <a:r>
              <a:rPr b="1" lang="en" sz="1600"/>
              <a:t>Ensemble Elite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21BCE275</a:t>
            </a:r>
            <a:r>
              <a:rPr lang="en"/>
              <a:t> Shah Vraj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21BCE186</a:t>
            </a:r>
            <a:r>
              <a:rPr lang="en"/>
              <a:t> Arya Patel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21BCE197 </a:t>
            </a:r>
            <a:r>
              <a:rPr lang="en"/>
              <a:t>Janam Patel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21BCE210</a:t>
            </a:r>
            <a:r>
              <a:rPr lang="en"/>
              <a:t> Nemi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920925" y="462225"/>
            <a:ext cx="75081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Skill Extraction</a:t>
            </a:r>
            <a:endParaRPr sz="2400"/>
          </a:p>
        </p:txBody>
      </p:sp>
      <p:sp>
        <p:nvSpPr>
          <p:cNvPr id="228" name="Google Shape;228;p37"/>
          <p:cNvSpPr txBox="1"/>
          <p:nvPr/>
        </p:nvSpPr>
        <p:spPr>
          <a:xfrm>
            <a:off x="915800" y="1038500"/>
            <a:ext cx="73137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650" y="1367000"/>
            <a:ext cx="5810775" cy="31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920925" y="452400"/>
            <a:ext cx="75081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235" name="Google Shape;235;p38"/>
          <p:cNvSpPr txBox="1"/>
          <p:nvPr/>
        </p:nvSpPr>
        <p:spPr>
          <a:xfrm>
            <a:off x="915800" y="1258825"/>
            <a:ext cx="73137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Enhanced Efficiency:</a:t>
            </a: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Automated processing of resumes speeds up the hiring process, enabling the company to handle a large volume of applications efficiently.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Standardization: </a:t>
            </a: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Predefined templates ensure consistent organization of resume sections, facilitating easier evaluation by recruiters.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Improved Candidate Evaluation:</a:t>
            </a: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Conversion of resume sections into points allows recruiters to quickly assess candidates based on predefined criteria, leading to more informed hiring decisions.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Streamlined Workflow: </a:t>
            </a: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Automation reduces administrative burden on recruiters, freeing up time for higher-value tasks and enabling faster response times to candidates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906000" y="462225"/>
            <a:ext cx="7518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Modules</a:t>
            </a:r>
            <a:endParaRPr sz="2400"/>
          </a:p>
        </p:txBody>
      </p:sp>
      <p:sp>
        <p:nvSpPr>
          <p:cNvPr id="176" name="Google Shape;176;p29"/>
          <p:cNvSpPr txBox="1"/>
          <p:nvPr/>
        </p:nvSpPr>
        <p:spPr>
          <a:xfrm>
            <a:off x="906000" y="1258825"/>
            <a:ext cx="75180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AutoNum type="arabicParenR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Parsing Tool</a:t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AutoNum type="arabicParenR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Section Classifier </a:t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AutoNum type="arabicParenR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O-Net Standardization, Occupation Classifier</a:t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AutoNum type="arabicParenR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Skill Extraction</a:t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885125" y="452400"/>
            <a:ext cx="73494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Parsing Tool</a:t>
            </a:r>
            <a:endParaRPr sz="2400"/>
          </a:p>
        </p:txBody>
      </p:sp>
      <p:sp>
        <p:nvSpPr>
          <p:cNvPr id="182" name="Google Shape;182;p30"/>
          <p:cNvSpPr txBox="1"/>
          <p:nvPr/>
        </p:nvSpPr>
        <p:spPr>
          <a:xfrm>
            <a:off x="930725" y="1268675"/>
            <a:ext cx="73038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Supported Formats: Parses resumes in PDF, DOCX, HTML.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Parsing Tools: Utilizes PyPDF2, docx2text, etc.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Extracted Information: Captures contact details, work experience, education history, and skills effectively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930725" y="535000"/>
            <a:ext cx="73038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Parsing Tool</a:t>
            </a:r>
            <a:endParaRPr sz="2400"/>
          </a:p>
        </p:txBody>
      </p:sp>
      <p:sp>
        <p:nvSpPr>
          <p:cNvPr id="188" name="Google Shape;188;p31"/>
          <p:cNvSpPr txBox="1"/>
          <p:nvPr/>
        </p:nvSpPr>
        <p:spPr>
          <a:xfrm>
            <a:off x="930725" y="656400"/>
            <a:ext cx="7303800" cy="3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9156" l="0" r="3091" t="0"/>
          <a:stretch/>
        </p:blipFill>
        <p:spPr>
          <a:xfrm>
            <a:off x="930725" y="1367025"/>
            <a:ext cx="3652200" cy="3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450" y="1367025"/>
            <a:ext cx="3491300" cy="32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920925" y="472050"/>
            <a:ext cx="75081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Section Classifier </a:t>
            </a:r>
            <a:endParaRPr sz="2400"/>
          </a:p>
        </p:txBody>
      </p:sp>
      <p:sp>
        <p:nvSpPr>
          <p:cNvPr id="196" name="Google Shape;196;p32"/>
          <p:cNvSpPr txBox="1"/>
          <p:nvPr/>
        </p:nvSpPr>
        <p:spPr>
          <a:xfrm>
            <a:off x="915825" y="1337500"/>
            <a:ext cx="75081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Classify resume sections (education, experience, skills).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Usepre trained BERT model </a:t>
            </a:r>
            <a:r>
              <a:rPr lang="en" sz="1200">
                <a:solidFill>
                  <a:srgbClr val="212121"/>
                </a:solidFill>
              </a:rPr>
              <a:t>"has-abi/extended_distilBERT-finetuned-resumes-sections"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920925" y="462225"/>
            <a:ext cx="75081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Section Classifier And Ordering based on profiles</a:t>
            </a:r>
            <a:endParaRPr sz="2400"/>
          </a:p>
        </p:txBody>
      </p:sp>
      <p:sp>
        <p:nvSpPr>
          <p:cNvPr id="202" name="Google Shape;202;p33"/>
          <p:cNvSpPr txBox="1"/>
          <p:nvPr/>
        </p:nvSpPr>
        <p:spPr>
          <a:xfrm>
            <a:off x="915825" y="1367000"/>
            <a:ext cx="75081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4540" l="0" r="0" t="-4540"/>
          <a:stretch/>
        </p:blipFill>
        <p:spPr>
          <a:xfrm>
            <a:off x="1137275" y="1240000"/>
            <a:ext cx="3447049" cy="34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525" y="1415200"/>
            <a:ext cx="3442932" cy="3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920925" y="452400"/>
            <a:ext cx="75081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O-Net based occupation Classifier</a:t>
            </a:r>
            <a:endParaRPr sz="2400"/>
          </a:p>
        </p:txBody>
      </p:sp>
      <p:sp>
        <p:nvSpPr>
          <p:cNvPr id="210" name="Google Shape;210;p34"/>
          <p:cNvSpPr txBox="1"/>
          <p:nvPr/>
        </p:nvSpPr>
        <p:spPr>
          <a:xfrm>
            <a:off x="915800" y="855600"/>
            <a:ext cx="7313700" cy="3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Standardize skills and job titles extracted from resumes according to the O*NET standard.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Onet database based on job description and matching job title, we fine-tuned a transformer model based on given dataset.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The data stored will be summarized and passed onto onet model, which will classify the job title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920925" y="452400"/>
            <a:ext cx="75081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O-Net </a:t>
            </a:r>
            <a:r>
              <a:rPr lang="en" sz="2400"/>
              <a:t>based occupation Classifier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35"/>
          <p:cNvSpPr txBox="1"/>
          <p:nvPr/>
        </p:nvSpPr>
        <p:spPr>
          <a:xfrm>
            <a:off x="915800" y="1003125"/>
            <a:ext cx="77484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Data Source: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Occupational data ("ONET") for model training.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Parsed resume text for Occupation prediction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Model Training: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Data Preprocessing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Encode job titles using LabelEncoder.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Split data into training and testing sets.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Preprocess text using BERT tokenizer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Fine-Tuning BERT: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Use pre-trained BERT model ("bert-base-uncased").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Train the model on encoded training data 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Job Title Prediction for Parsed Resume Text: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Standardize skills and job titles extracted from resumes according to the O*NET standard.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Summarize Resume Text: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Use a pre-trained summarization model (e.g., "Falconsai/text_summarization") to generate a concise summary of the parsed resume text.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Process and Predict: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Apply the BERT tokenizer to the generated summary.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Feed the encoded summary to the fine-tuned model.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The model predicts the most likely occupation based on the summary's content.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920925" y="472050"/>
            <a:ext cx="75081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Skill Extraction</a:t>
            </a:r>
            <a:endParaRPr sz="2400"/>
          </a:p>
        </p:txBody>
      </p:sp>
      <p:sp>
        <p:nvSpPr>
          <p:cNvPr id="222" name="Google Shape;222;p36"/>
          <p:cNvSpPr txBox="1"/>
          <p:nvPr/>
        </p:nvSpPr>
        <p:spPr>
          <a:xfrm>
            <a:off x="915800" y="855600"/>
            <a:ext cx="73137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Extract skills mentioned in the resume, including both hard and soft skills.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Use pretrained token classifier.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Data obtained from classification into education,experience,skills, will be forwarded to skill extractor module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Skill Extractor module will extract the skills.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Aesthetic Consulting Toolkit by Slidesgo">
  <a:themeElements>
    <a:clrScheme name="Simple Light">
      <a:dk1>
        <a:srgbClr val="F3F3F3"/>
      </a:dk1>
      <a:lt1>
        <a:srgbClr val="30261C"/>
      </a:lt1>
      <a:dk2>
        <a:srgbClr val="A06E53"/>
      </a:dk2>
      <a:lt2>
        <a:srgbClr val="64593E"/>
      </a:lt2>
      <a:accent1>
        <a:srgbClr val="EBE6DE"/>
      </a:accent1>
      <a:accent2>
        <a:srgbClr val="D6BD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