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3" r:id="rId1"/>
  </p:sldMasterIdLst>
  <p:notesMasterIdLst>
    <p:notesMasterId r:id="rId18"/>
  </p:notesMasterIdLst>
  <p:sldIdLst>
    <p:sldId id="256" r:id="rId2"/>
    <p:sldId id="257" r:id="rId3"/>
    <p:sldId id="258" r:id="rId4"/>
    <p:sldId id="274" r:id="rId5"/>
    <p:sldId id="259" r:id="rId6"/>
    <p:sldId id="267" r:id="rId7"/>
    <p:sldId id="263" r:id="rId8"/>
    <p:sldId id="275" r:id="rId9"/>
    <p:sldId id="283" r:id="rId10"/>
    <p:sldId id="285" r:id="rId11"/>
    <p:sldId id="276" r:id="rId12"/>
    <p:sldId id="277" r:id="rId13"/>
    <p:sldId id="286" r:id="rId14"/>
    <p:sldId id="282" r:id="rId15"/>
    <p:sldId id="262" r:id="rId16"/>
    <p:sldId id="27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77"/>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5/17/2023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B2AA4F-B828-4D7C-AFD3-893933DAFCB4}" type="slidenum">
              <a:rPr lang="en-US" smtClean="0"/>
              <a:t>1</a:t>
            </a:fld>
            <a:endParaRPr lang="en-US"/>
          </a:p>
        </p:txBody>
      </p:sp>
    </p:spTree>
    <p:extLst>
      <p:ext uri="{BB962C8B-B14F-4D97-AF65-F5344CB8AC3E}">
        <p14:creationId xmlns:p14="http://schemas.microsoft.com/office/powerpoint/2010/main" val="1445673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D1752-48E7-7A7E-5467-F0001115D58E}"/>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F5906A93-336B-261E-0D03-84CC05F2182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55BBE96-BB5A-28B8-59B5-4C9965E55E31}"/>
              </a:ext>
            </a:extLst>
          </p:cNvPr>
          <p:cNvSpPr>
            <a:spLocks noGrp="1"/>
          </p:cNvSpPr>
          <p:nvPr>
            <p:ph type="dt" sz="half" idx="10"/>
          </p:nvPr>
        </p:nvSpPr>
        <p:spPr/>
        <p:txBody>
          <a:bodyPr/>
          <a:lstStyle/>
          <a:p>
            <a:fld id="{4EDD2037-97BD-447D-BBC7-AC062A13A9C5}" type="datetimeFigureOut">
              <a:rPr lang="en-IN" smtClean="0"/>
              <a:t>17-05-2023</a:t>
            </a:fld>
            <a:endParaRPr lang="en-IN"/>
          </a:p>
        </p:txBody>
      </p:sp>
      <p:sp>
        <p:nvSpPr>
          <p:cNvPr id="5" name="Footer Placeholder 4">
            <a:extLst>
              <a:ext uri="{FF2B5EF4-FFF2-40B4-BE49-F238E27FC236}">
                <a16:creationId xmlns:a16="http://schemas.microsoft.com/office/drawing/2014/main" id="{584CBC4C-0610-9DDA-C89C-165FF3E729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468AEC-848D-399E-1327-4F341238CE88}"/>
              </a:ext>
            </a:extLst>
          </p:cNvPr>
          <p:cNvSpPr>
            <a:spLocks noGrp="1"/>
          </p:cNvSpPr>
          <p:nvPr>
            <p:ph type="sldNum" sz="quarter" idx="12"/>
          </p:nvPr>
        </p:nvSpPr>
        <p:spPr/>
        <p:txBody>
          <a:bodyPr/>
          <a:lstStyle/>
          <a:p>
            <a:fld id="{B171E025-69E1-49BB-905F-40324D528F39}" type="slidenum">
              <a:rPr lang="en-IN" smtClean="0"/>
              <a:t>‹#›</a:t>
            </a:fld>
            <a:endParaRPr lang="en-IN"/>
          </a:p>
        </p:txBody>
      </p:sp>
    </p:spTree>
    <p:extLst>
      <p:ext uri="{BB962C8B-B14F-4D97-AF65-F5344CB8AC3E}">
        <p14:creationId xmlns:p14="http://schemas.microsoft.com/office/powerpoint/2010/main" val="1029484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6A914-8323-0764-9E22-3ACD1F58206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F5F2C3-D4FC-4A5D-A66C-E7C1FC188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EC6A46-AE2C-667A-308A-843CA324061D}"/>
              </a:ext>
            </a:extLst>
          </p:cNvPr>
          <p:cNvSpPr>
            <a:spLocks noGrp="1"/>
          </p:cNvSpPr>
          <p:nvPr>
            <p:ph type="dt" sz="half" idx="10"/>
          </p:nvPr>
        </p:nvSpPr>
        <p:spPr/>
        <p:txBody>
          <a:bodyPr/>
          <a:lstStyle/>
          <a:p>
            <a:fld id="{4EDD2037-97BD-447D-BBC7-AC062A13A9C5}" type="datetimeFigureOut">
              <a:rPr lang="en-IN" smtClean="0"/>
              <a:t>17-05-2023</a:t>
            </a:fld>
            <a:endParaRPr lang="en-IN"/>
          </a:p>
        </p:txBody>
      </p:sp>
      <p:sp>
        <p:nvSpPr>
          <p:cNvPr id="5" name="Footer Placeholder 4">
            <a:extLst>
              <a:ext uri="{FF2B5EF4-FFF2-40B4-BE49-F238E27FC236}">
                <a16:creationId xmlns:a16="http://schemas.microsoft.com/office/drawing/2014/main" id="{F2914439-6C75-CE78-6F31-37DD0B706C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B2EC0F-DBC1-15BB-C783-EEA76D115193}"/>
              </a:ext>
            </a:extLst>
          </p:cNvPr>
          <p:cNvSpPr>
            <a:spLocks noGrp="1"/>
          </p:cNvSpPr>
          <p:nvPr>
            <p:ph type="sldNum" sz="quarter" idx="12"/>
          </p:nvPr>
        </p:nvSpPr>
        <p:spPr/>
        <p:txBody>
          <a:bodyPr/>
          <a:lstStyle/>
          <a:p>
            <a:fld id="{B171E025-69E1-49BB-905F-40324D528F39}" type="slidenum">
              <a:rPr lang="en-IN" smtClean="0"/>
              <a:t>‹#›</a:t>
            </a:fld>
            <a:endParaRPr lang="en-IN"/>
          </a:p>
        </p:txBody>
      </p:sp>
    </p:spTree>
    <p:extLst>
      <p:ext uri="{BB962C8B-B14F-4D97-AF65-F5344CB8AC3E}">
        <p14:creationId xmlns:p14="http://schemas.microsoft.com/office/powerpoint/2010/main" val="329654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E07F95-8616-78F1-5710-3E4C18FAE27C}"/>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A80AD6-A219-63B3-CD8F-849A3849D5CE}"/>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DA5990-971B-4BAD-05E9-B6B6885B320F}"/>
              </a:ext>
            </a:extLst>
          </p:cNvPr>
          <p:cNvSpPr>
            <a:spLocks noGrp="1"/>
          </p:cNvSpPr>
          <p:nvPr>
            <p:ph type="dt" sz="half" idx="10"/>
          </p:nvPr>
        </p:nvSpPr>
        <p:spPr/>
        <p:txBody>
          <a:bodyPr/>
          <a:lstStyle/>
          <a:p>
            <a:fld id="{4EDD2037-97BD-447D-BBC7-AC062A13A9C5}" type="datetimeFigureOut">
              <a:rPr lang="en-IN" smtClean="0"/>
              <a:t>17-05-2023</a:t>
            </a:fld>
            <a:endParaRPr lang="en-IN"/>
          </a:p>
        </p:txBody>
      </p:sp>
      <p:sp>
        <p:nvSpPr>
          <p:cNvPr id="5" name="Footer Placeholder 4">
            <a:extLst>
              <a:ext uri="{FF2B5EF4-FFF2-40B4-BE49-F238E27FC236}">
                <a16:creationId xmlns:a16="http://schemas.microsoft.com/office/drawing/2014/main" id="{25C88C6A-D708-F3DE-7185-C2E0FCC5CA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1FEB19-6DAE-EF99-F02C-5EE88660186F}"/>
              </a:ext>
            </a:extLst>
          </p:cNvPr>
          <p:cNvSpPr>
            <a:spLocks noGrp="1"/>
          </p:cNvSpPr>
          <p:nvPr>
            <p:ph type="sldNum" sz="quarter" idx="12"/>
          </p:nvPr>
        </p:nvSpPr>
        <p:spPr/>
        <p:txBody>
          <a:bodyPr/>
          <a:lstStyle/>
          <a:p>
            <a:fld id="{B171E025-69E1-49BB-905F-40324D528F39}" type="slidenum">
              <a:rPr lang="en-IN" smtClean="0"/>
              <a:t>‹#›</a:t>
            </a:fld>
            <a:endParaRPr lang="en-IN"/>
          </a:p>
        </p:txBody>
      </p:sp>
    </p:spTree>
    <p:extLst>
      <p:ext uri="{BB962C8B-B14F-4D97-AF65-F5344CB8AC3E}">
        <p14:creationId xmlns:p14="http://schemas.microsoft.com/office/powerpoint/2010/main" val="1154098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B70E0-A19A-F7E4-04FB-51B472A6D2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39A274-FF33-2EB4-7C3D-1FD8B4D445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BCE28B-9D52-2901-CDE7-B1A21F3010A2}"/>
              </a:ext>
            </a:extLst>
          </p:cNvPr>
          <p:cNvSpPr>
            <a:spLocks noGrp="1"/>
          </p:cNvSpPr>
          <p:nvPr>
            <p:ph type="dt" sz="half" idx="10"/>
          </p:nvPr>
        </p:nvSpPr>
        <p:spPr/>
        <p:txBody>
          <a:bodyPr/>
          <a:lstStyle/>
          <a:p>
            <a:fld id="{4EDD2037-97BD-447D-BBC7-AC062A13A9C5}" type="datetimeFigureOut">
              <a:rPr lang="en-IN" smtClean="0"/>
              <a:t>17-05-2023</a:t>
            </a:fld>
            <a:endParaRPr lang="en-IN"/>
          </a:p>
        </p:txBody>
      </p:sp>
      <p:sp>
        <p:nvSpPr>
          <p:cNvPr id="5" name="Footer Placeholder 4">
            <a:extLst>
              <a:ext uri="{FF2B5EF4-FFF2-40B4-BE49-F238E27FC236}">
                <a16:creationId xmlns:a16="http://schemas.microsoft.com/office/drawing/2014/main" id="{DF1EFDB8-473A-E58D-26F4-F4DDA05E1C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E770BA-38FA-8D70-9E6B-12044BFBF6A8}"/>
              </a:ext>
            </a:extLst>
          </p:cNvPr>
          <p:cNvSpPr>
            <a:spLocks noGrp="1"/>
          </p:cNvSpPr>
          <p:nvPr>
            <p:ph type="sldNum" sz="quarter" idx="12"/>
          </p:nvPr>
        </p:nvSpPr>
        <p:spPr/>
        <p:txBody>
          <a:bodyPr/>
          <a:lstStyle/>
          <a:p>
            <a:fld id="{B171E025-69E1-49BB-905F-40324D528F39}" type="slidenum">
              <a:rPr lang="en-IN" smtClean="0"/>
              <a:t>‹#›</a:t>
            </a:fld>
            <a:endParaRPr lang="en-IN"/>
          </a:p>
        </p:txBody>
      </p:sp>
    </p:spTree>
    <p:extLst>
      <p:ext uri="{BB962C8B-B14F-4D97-AF65-F5344CB8AC3E}">
        <p14:creationId xmlns:p14="http://schemas.microsoft.com/office/powerpoint/2010/main" val="3113743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70B76-8357-1853-7ABB-C3E0960E774F}"/>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A407944-936C-B423-22FF-779A09360D2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B6ED76-EEB1-3C36-6BCA-73EDAC2CAAE7}"/>
              </a:ext>
            </a:extLst>
          </p:cNvPr>
          <p:cNvSpPr>
            <a:spLocks noGrp="1"/>
          </p:cNvSpPr>
          <p:nvPr>
            <p:ph type="dt" sz="half" idx="10"/>
          </p:nvPr>
        </p:nvSpPr>
        <p:spPr/>
        <p:txBody>
          <a:bodyPr/>
          <a:lstStyle/>
          <a:p>
            <a:fld id="{4EDD2037-97BD-447D-BBC7-AC062A13A9C5}" type="datetimeFigureOut">
              <a:rPr lang="en-IN" smtClean="0"/>
              <a:t>17-05-2023</a:t>
            </a:fld>
            <a:endParaRPr lang="en-IN"/>
          </a:p>
        </p:txBody>
      </p:sp>
      <p:sp>
        <p:nvSpPr>
          <p:cNvPr id="5" name="Footer Placeholder 4">
            <a:extLst>
              <a:ext uri="{FF2B5EF4-FFF2-40B4-BE49-F238E27FC236}">
                <a16:creationId xmlns:a16="http://schemas.microsoft.com/office/drawing/2014/main" id="{18BBC430-C7B1-1F11-C033-3D7C824417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C2447A-CA82-4365-F516-1F03E663DAE5}"/>
              </a:ext>
            </a:extLst>
          </p:cNvPr>
          <p:cNvSpPr>
            <a:spLocks noGrp="1"/>
          </p:cNvSpPr>
          <p:nvPr>
            <p:ph type="sldNum" sz="quarter" idx="12"/>
          </p:nvPr>
        </p:nvSpPr>
        <p:spPr/>
        <p:txBody>
          <a:bodyPr/>
          <a:lstStyle/>
          <a:p>
            <a:fld id="{B171E025-69E1-49BB-905F-40324D528F39}" type="slidenum">
              <a:rPr lang="en-IN" smtClean="0"/>
              <a:t>‹#›</a:t>
            </a:fld>
            <a:endParaRPr lang="en-IN"/>
          </a:p>
        </p:txBody>
      </p:sp>
    </p:spTree>
    <p:extLst>
      <p:ext uri="{BB962C8B-B14F-4D97-AF65-F5344CB8AC3E}">
        <p14:creationId xmlns:p14="http://schemas.microsoft.com/office/powerpoint/2010/main" val="2131840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9C3FF-A812-0BA3-6CCC-3CDB522CE2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2992D4-381C-5F19-3DEE-AD87CD73829D}"/>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7AC8080-ECDA-DA14-59D8-963EDB2E312F}"/>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ADA6DE3-19B9-1DB3-7FB5-AA6D71AD85E0}"/>
              </a:ext>
            </a:extLst>
          </p:cNvPr>
          <p:cNvSpPr>
            <a:spLocks noGrp="1"/>
          </p:cNvSpPr>
          <p:nvPr>
            <p:ph type="dt" sz="half" idx="10"/>
          </p:nvPr>
        </p:nvSpPr>
        <p:spPr/>
        <p:txBody>
          <a:bodyPr/>
          <a:lstStyle/>
          <a:p>
            <a:fld id="{4EDD2037-97BD-447D-BBC7-AC062A13A9C5}" type="datetimeFigureOut">
              <a:rPr lang="en-IN" smtClean="0"/>
              <a:t>17-05-2023</a:t>
            </a:fld>
            <a:endParaRPr lang="en-IN"/>
          </a:p>
        </p:txBody>
      </p:sp>
      <p:sp>
        <p:nvSpPr>
          <p:cNvPr id="6" name="Footer Placeholder 5">
            <a:extLst>
              <a:ext uri="{FF2B5EF4-FFF2-40B4-BE49-F238E27FC236}">
                <a16:creationId xmlns:a16="http://schemas.microsoft.com/office/drawing/2014/main" id="{5C045A07-3F29-53EB-6B3C-2F954D6D90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30C633-61A0-BF97-6A50-9452AEED9A4F}"/>
              </a:ext>
            </a:extLst>
          </p:cNvPr>
          <p:cNvSpPr>
            <a:spLocks noGrp="1"/>
          </p:cNvSpPr>
          <p:nvPr>
            <p:ph type="sldNum" sz="quarter" idx="12"/>
          </p:nvPr>
        </p:nvSpPr>
        <p:spPr/>
        <p:txBody>
          <a:bodyPr/>
          <a:lstStyle/>
          <a:p>
            <a:fld id="{B171E025-69E1-49BB-905F-40324D528F39}" type="slidenum">
              <a:rPr lang="en-IN" smtClean="0"/>
              <a:t>‹#›</a:t>
            </a:fld>
            <a:endParaRPr lang="en-IN"/>
          </a:p>
        </p:txBody>
      </p:sp>
    </p:spTree>
    <p:extLst>
      <p:ext uri="{BB962C8B-B14F-4D97-AF65-F5344CB8AC3E}">
        <p14:creationId xmlns:p14="http://schemas.microsoft.com/office/powerpoint/2010/main" val="1638598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9229C-F14C-FE33-0C28-053FCF527F03}"/>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6F4D1C-3686-194B-5A43-A00A4CE2925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F5D960A-41C0-D5A4-F202-3AFAA8595398}"/>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2535D1-D20E-B43B-0AB8-794C8D41712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8BADC63-1891-5309-FE1A-D981F248A348}"/>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A6F58ED-7B00-8DCB-240C-478FCA5B7B5E}"/>
              </a:ext>
            </a:extLst>
          </p:cNvPr>
          <p:cNvSpPr>
            <a:spLocks noGrp="1"/>
          </p:cNvSpPr>
          <p:nvPr>
            <p:ph type="dt" sz="half" idx="10"/>
          </p:nvPr>
        </p:nvSpPr>
        <p:spPr/>
        <p:txBody>
          <a:bodyPr/>
          <a:lstStyle/>
          <a:p>
            <a:fld id="{4EDD2037-97BD-447D-BBC7-AC062A13A9C5}" type="datetimeFigureOut">
              <a:rPr lang="en-IN" smtClean="0"/>
              <a:t>17-05-2023</a:t>
            </a:fld>
            <a:endParaRPr lang="en-IN"/>
          </a:p>
        </p:txBody>
      </p:sp>
      <p:sp>
        <p:nvSpPr>
          <p:cNvPr id="8" name="Footer Placeholder 7">
            <a:extLst>
              <a:ext uri="{FF2B5EF4-FFF2-40B4-BE49-F238E27FC236}">
                <a16:creationId xmlns:a16="http://schemas.microsoft.com/office/drawing/2014/main" id="{A3684138-ED47-013A-4679-F21A08EF61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CA18E54-D868-0DFA-E086-B0E3BBDD47C7}"/>
              </a:ext>
            </a:extLst>
          </p:cNvPr>
          <p:cNvSpPr>
            <a:spLocks noGrp="1"/>
          </p:cNvSpPr>
          <p:nvPr>
            <p:ph type="sldNum" sz="quarter" idx="12"/>
          </p:nvPr>
        </p:nvSpPr>
        <p:spPr/>
        <p:txBody>
          <a:bodyPr/>
          <a:lstStyle/>
          <a:p>
            <a:fld id="{B171E025-69E1-49BB-905F-40324D528F39}" type="slidenum">
              <a:rPr lang="en-IN" smtClean="0"/>
              <a:t>‹#›</a:t>
            </a:fld>
            <a:endParaRPr lang="en-IN"/>
          </a:p>
        </p:txBody>
      </p:sp>
    </p:spTree>
    <p:extLst>
      <p:ext uri="{BB962C8B-B14F-4D97-AF65-F5344CB8AC3E}">
        <p14:creationId xmlns:p14="http://schemas.microsoft.com/office/powerpoint/2010/main" val="97522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AB99F-51B8-76CD-1BED-77B172AC79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74647FE-6A60-CAB2-EA54-E5A55E74A35A}"/>
              </a:ext>
            </a:extLst>
          </p:cNvPr>
          <p:cNvSpPr>
            <a:spLocks noGrp="1"/>
          </p:cNvSpPr>
          <p:nvPr>
            <p:ph type="dt" sz="half" idx="10"/>
          </p:nvPr>
        </p:nvSpPr>
        <p:spPr/>
        <p:txBody>
          <a:bodyPr/>
          <a:lstStyle/>
          <a:p>
            <a:fld id="{4EDD2037-97BD-447D-BBC7-AC062A13A9C5}" type="datetimeFigureOut">
              <a:rPr lang="en-IN" smtClean="0"/>
              <a:t>17-05-2023</a:t>
            </a:fld>
            <a:endParaRPr lang="en-IN"/>
          </a:p>
        </p:txBody>
      </p:sp>
      <p:sp>
        <p:nvSpPr>
          <p:cNvPr id="4" name="Footer Placeholder 3">
            <a:extLst>
              <a:ext uri="{FF2B5EF4-FFF2-40B4-BE49-F238E27FC236}">
                <a16:creationId xmlns:a16="http://schemas.microsoft.com/office/drawing/2014/main" id="{ADC3A4FC-A0E6-457B-DB7F-39C8F73130F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0E25AC5-DD59-E45D-0A41-86F7D6427F5C}"/>
              </a:ext>
            </a:extLst>
          </p:cNvPr>
          <p:cNvSpPr>
            <a:spLocks noGrp="1"/>
          </p:cNvSpPr>
          <p:nvPr>
            <p:ph type="sldNum" sz="quarter" idx="12"/>
          </p:nvPr>
        </p:nvSpPr>
        <p:spPr/>
        <p:txBody>
          <a:bodyPr/>
          <a:lstStyle/>
          <a:p>
            <a:fld id="{B171E025-69E1-49BB-905F-40324D528F39}" type="slidenum">
              <a:rPr lang="en-IN" smtClean="0"/>
              <a:t>‹#›</a:t>
            </a:fld>
            <a:endParaRPr lang="en-IN"/>
          </a:p>
        </p:txBody>
      </p:sp>
    </p:spTree>
    <p:extLst>
      <p:ext uri="{BB962C8B-B14F-4D97-AF65-F5344CB8AC3E}">
        <p14:creationId xmlns:p14="http://schemas.microsoft.com/office/powerpoint/2010/main" val="3922156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CCDCAF-0EF0-9FA9-952B-90A025E2A42E}"/>
              </a:ext>
            </a:extLst>
          </p:cNvPr>
          <p:cNvSpPr>
            <a:spLocks noGrp="1"/>
          </p:cNvSpPr>
          <p:nvPr>
            <p:ph type="dt" sz="half" idx="10"/>
          </p:nvPr>
        </p:nvSpPr>
        <p:spPr/>
        <p:txBody>
          <a:bodyPr/>
          <a:lstStyle/>
          <a:p>
            <a:fld id="{4EDD2037-97BD-447D-BBC7-AC062A13A9C5}" type="datetimeFigureOut">
              <a:rPr lang="en-IN" smtClean="0"/>
              <a:t>17-05-2023</a:t>
            </a:fld>
            <a:endParaRPr lang="en-IN"/>
          </a:p>
        </p:txBody>
      </p:sp>
      <p:sp>
        <p:nvSpPr>
          <p:cNvPr id="3" name="Footer Placeholder 2">
            <a:extLst>
              <a:ext uri="{FF2B5EF4-FFF2-40B4-BE49-F238E27FC236}">
                <a16:creationId xmlns:a16="http://schemas.microsoft.com/office/drawing/2014/main" id="{1584F6CB-50F7-56C5-63D5-FC675E0C87C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984D33D-7B2A-8AAC-2947-88475459A330}"/>
              </a:ext>
            </a:extLst>
          </p:cNvPr>
          <p:cNvSpPr>
            <a:spLocks noGrp="1"/>
          </p:cNvSpPr>
          <p:nvPr>
            <p:ph type="sldNum" sz="quarter" idx="12"/>
          </p:nvPr>
        </p:nvSpPr>
        <p:spPr/>
        <p:txBody>
          <a:bodyPr/>
          <a:lstStyle/>
          <a:p>
            <a:fld id="{B171E025-69E1-49BB-905F-40324D528F39}" type="slidenum">
              <a:rPr lang="en-IN" smtClean="0"/>
              <a:t>‹#›</a:t>
            </a:fld>
            <a:endParaRPr lang="en-IN"/>
          </a:p>
        </p:txBody>
      </p:sp>
    </p:spTree>
    <p:extLst>
      <p:ext uri="{BB962C8B-B14F-4D97-AF65-F5344CB8AC3E}">
        <p14:creationId xmlns:p14="http://schemas.microsoft.com/office/powerpoint/2010/main" val="951680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25C5A-1F87-B5BB-5AE3-CF82AEBB666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C5B2E3-A9D7-AC66-BE41-E1E4487B054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8930FD-A016-3168-FF7C-D83C1D3ED3D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CE617B1-5A6D-E7B2-8085-D9746F3920E3}"/>
              </a:ext>
            </a:extLst>
          </p:cNvPr>
          <p:cNvSpPr>
            <a:spLocks noGrp="1"/>
          </p:cNvSpPr>
          <p:nvPr>
            <p:ph type="dt" sz="half" idx="10"/>
          </p:nvPr>
        </p:nvSpPr>
        <p:spPr/>
        <p:txBody>
          <a:bodyPr/>
          <a:lstStyle/>
          <a:p>
            <a:fld id="{4EDD2037-97BD-447D-BBC7-AC062A13A9C5}" type="datetimeFigureOut">
              <a:rPr lang="en-IN" smtClean="0"/>
              <a:t>17-05-2023</a:t>
            </a:fld>
            <a:endParaRPr lang="en-IN"/>
          </a:p>
        </p:txBody>
      </p:sp>
      <p:sp>
        <p:nvSpPr>
          <p:cNvPr id="6" name="Footer Placeholder 5">
            <a:extLst>
              <a:ext uri="{FF2B5EF4-FFF2-40B4-BE49-F238E27FC236}">
                <a16:creationId xmlns:a16="http://schemas.microsoft.com/office/drawing/2014/main" id="{A29298D6-29CC-7E98-5F16-DB37EEE6DD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D04590-6C91-A3DE-9DD6-7DBD8CC4DE87}"/>
              </a:ext>
            </a:extLst>
          </p:cNvPr>
          <p:cNvSpPr>
            <a:spLocks noGrp="1"/>
          </p:cNvSpPr>
          <p:nvPr>
            <p:ph type="sldNum" sz="quarter" idx="12"/>
          </p:nvPr>
        </p:nvSpPr>
        <p:spPr/>
        <p:txBody>
          <a:bodyPr/>
          <a:lstStyle/>
          <a:p>
            <a:fld id="{B171E025-69E1-49BB-905F-40324D528F39}" type="slidenum">
              <a:rPr lang="en-IN" smtClean="0"/>
              <a:t>‹#›</a:t>
            </a:fld>
            <a:endParaRPr lang="en-IN"/>
          </a:p>
        </p:txBody>
      </p:sp>
    </p:spTree>
    <p:extLst>
      <p:ext uri="{BB962C8B-B14F-4D97-AF65-F5344CB8AC3E}">
        <p14:creationId xmlns:p14="http://schemas.microsoft.com/office/powerpoint/2010/main" val="2433372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7BA8-A186-32CA-AB20-95F3D74B11A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292BBA-DF6C-154F-7494-0CAA103976EE}"/>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6C4F5548-77F0-FCA2-76E7-B21FBC22C1D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CA085D1-F879-2E39-F7B1-5DA6DAEB4BCB}"/>
              </a:ext>
            </a:extLst>
          </p:cNvPr>
          <p:cNvSpPr>
            <a:spLocks noGrp="1"/>
          </p:cNvSpPr>
          <p:nvPr>
            <p:ph type="dt" sz="half" idx="10"/>
          </p:nvPr>
        </p:nvSpPr>
        <p:spPr/>
        <p:txBody>
          <a:bodyPr/>
          <a:lstStyle/>
          <a:p>
            <a:fld id="{4EDD2037-97BD-447D-BBC7-AC062A13A9C5}" type="datetimeFigureOut">
              <a:rPr lang="en-IN" smtClean="0"/>
              <a:t>17-05-2023</a:t>
            </a:fld>
            <a:endParaRPr lang="en-IN"/>
          </a:p>
        </p:txBody>
      </p:sp>
      <p:sp>
        <p:nvSpPr>
          <p:cNvPr id="6" name="Footer Placeholder 5">
            <a:extLst>
              <a:ext uri="{FF2B5EF4-FFF2-40B4-BE49-F238E27FC236}">
                <a16:creationId xmlns:a16="http://schemas.microsoft.com/office/drawing/2014/main" id="{CE02FE9C-F52B-3817-B473-423D770790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2B14D7-3FCD-AFAE-C04C-43149448410B}"/>
              </a:ext>
            </a:extLst>
          </p:cNvPr>
          <p:cNvSpPr>
            <a:spLocks noGrp="1"/>
          </p:cNvSpPr>
          <p:nvPr>
            <p:ph type="sldNum" sz="quarter" idx="12"/>
          </p:nvPr>
        </p:nvSpPr>
        <p:spPr/>
        <p:txBody>
          <a:bodyPr/>
          <a:lstStyle/>
          <a:p>
            <a:fld id="{B171E025-69E1-49BB-905F-40324D528F39}" type="slidenum">
              <a:rPr lang="en-IN" smtClean="0"/>
              <a:t>‹#›</a:t>
            </a:fld>
            <a:endParaRPr lang="en-IN"/>
          </a:p>
        </p:txBody>
      </p:sp>
    </p:spTree>
    <p:extLst>
      <p:ext uri="{BB962C8B-B14F-4D97-AF65-F5344CB8AC3E}">
        <p14:creationId xmlns:p14="http://schemas.microsoft.com/office/powerpoint/2010/main" val="4164929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E3756A-E6E9-9C68-841C-2D48FB698FC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281B54-F99A-E916-54FE-22E2A61D199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6111EE-A74A-53D9-B357-9ECCD1DFB32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EDD2037-97BD-447D-BBC7-AC062A13A9C5}" type="datetimeFigureOut">
              <a:rPr lang="en-IN" smtClean="0"/>
              <a:t>17-05-2023</a:t>
            </a:fld>
            <a:endParaRPr lang="en-IN"/>
          </a:p>
        </p:txBody>
      </p:sp>
      <p:sp>
        <p:nvSpPr>
          <p:cNvPr id="5" name="Footer Placeholder 4">
            <a:extLst>
              <a:ext uri="{FF2B5EF4-FFF2-40B4-BE49-F238E27FC236}">
                <a16:creationId xmlns:a16="http://schemas.microsoft.com/office/drawing/2014/main" id="{73D1FAE0-97D2-6AD3-5E1D-D438EC4AF58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FC1B150-1236-7D41-F196-D87A98809A2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171E025-69E1-49BB-905F-40324D528F39}" type="slidenum">
              <a:rPr lang="en-IN" smtClean="0"/>
              <a:t>‹#›</a:t>
            </a:fld>
            <a:endParaRPr lang="en-IN"/>
          </a:p>
        </p:txBody>
      </p:sp>
    </p:spTree>
    <p:extLst>
      <p:ext uri="{BB962C8B-B14F-4D97-AF65-F5344CB8AC3E}">
        <p14:creationId xmlns:p14="http://schemas.microsoft.com/office/powerpoint/2010/main" val="208652043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rive.google.com/file/d/14x7JPc8-r1OqQqTfqL5GMWj8l0WwXD3t/view?usp=share_link"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rive.google.com/file/d/1CycmCTHwJ8IQEz-XyGsfER38rBz-r0xY/view?usp=share_lin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HOTO.jpg"/>
          <p:cNvPicPr/>
          <p:nvPr/>
        </p:nvPicPr>
        <p:blipFill>
          <a:blip r:embed="rId3" cstate="print"/>
          <a:stretch>
            <a:fillRect/>
          </a:stretch>
        </p:blipFill>
        <p:spPr>
          <a:xfrm>
            <a:off x="8063273" y="316155"/>
            <a:ext cx="982266" cy="1084207"/>
          </a:xfrm>
          <a:prstGeom prst="rect">
            <a:avLst/>
          </a:prstGeom>
        </p:spPr>
      </p:pic>
      <p:pic>
        <p:nvPicPr>
          <p:cNvPr id="5" name="Picture 4" descr="KSRM Logo.jpg"/>
          <p:cNvPicPr/>
          <p:nvPr/>
        </p:nvPicPr>
        <p:blipFill>
          <a:blip r:embed="rId4" cstate="print"/>
          <a:stretch>
            <a:fillRect/>
          </a:stretch>
        </p:blipFill>
        <p:spPr>
          <a:xfrm>
            <a:off x="207504" y="157750"/>
            <a:ext cx="1123976" cy="1177815"/>
          </a:xfrm>
          <a:prstGeom prst="rect">
            <a:avLst/>
          </a:prstGeom>
        </p:spPr>
      </p:pic>
      <p:sp>
        <p:nvSpPr>
          <p:cNvPr id="6" name="Title 1"/>
          <p:cNvSpPr txBox="1"/>
          <p:nvPr/>
        </p:nvSpPr>
        <p:spPr>
          <a:xfrm>
            <a:off x="676064" y="116632"/>
            <a:ext cx="8229600" cy="128373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br>
              <a:rPr lang="en-US" sz="1800" b="1" dirty="0">
                <a:solidFill>
                  <a:srgbClr val="FF0000"/>
                </a:solidFill>
                <a:latin typeface="Times New Roman" panose="02020603050405020304" pitchFamily="18" charset="0"/>
                <a:cs typeface="Times New Roman" panose="02020603050405020304" pitchFamily="18" charset="0"/>
              </a:rPr>
            </a:br>
            <a:r>
              <a:rPr lang="en-US" sz="2400" b="1" dirty="0">
                <a:solidFill>
                  <a:srgbClr val="FF0000"/>
                </a:solidFill>
                <a:latin typeface="Times New Roman" panose="02020603050405020304" pitchFamily="18" charset="0"/>
                <a:cs typeface="Times New Roman" panose="02020603050405020304" pitchFamily="18" charset="0"/>
              </a:rPr>
              <a:t>K.S.R.M. COLLEGE OF ENGINEERING</a:t>
            </a: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a:t>
            </a:r>
            <a:r>
              <a:rPr lang="en-US" sz="1400" b="1" dirty="0">
                <a:latin typeface="Times New Roman" panose="02020603050405020304" pitchFamily="18" charset="0"/>
                <a:cs typeface="Times New Roman" panose="02020603050405020304" pitchFamily="18" charset="0"/>
              </a:rPr>
              <a:t>UGC-AUTONOMOUS)</a:t>
            </a:r>
            <a:br>
              <a:rPr lang="en-US" sz="1400" dirty="0">
                <a:latin typeface="Times New Roman" panose="02020603050405020304" pitchFamily="18" charset="0"/>
                <a:cs typeface="Times New Roman" panose="02020603050405020304" pitchFamily="18" charset="0"/>
              </a:rPr>
            </a:br>
            <a:r>
              <a:rPr lang="en-US" sz="1200" b="1" dirty="0">
                <a:latin typeface="Times New Roman" panose="02020603050405020304" pitchFamily="18" charset="0"/>
                <a:cs typeface="Times New Roman" panose="02020603050405020304" pitchFamily="18" charset="0"/>
              </a:rPr>
              <a:t>Kadapa, Andhra Pradesh, India– 516 003</a:t>
            </a:r>
            <a:br>
              <a:rPr lang="en-US" sz="1200" dirty="0">
                <a:latin typeface="Times New Roman" panose="02020603050405020304" pitchFamily="18" charset="0"/>
                <a:cs typeface="Times New Roman" panose="02020603050405020304" pitchFamily="18" charset="0"/>
              </a:rPr>
            </a:br>
            <a:r>
              <a:rPr lang="en-US" sz="1200" b="1" dirty="0">
                <a:latin typeface="Times New Roman" panose="02020603050405020304" pitchFamily="18" charset="0"/>
                <a:cs typeface="Times New Roman" panose="02020603050405020304" pitchFamily="18" charset="0"/>
              </a:rPr>
              <a:t>Approved by AICTE, New Delhi &amp; Affiliated to JNTUA, </a:t>
            </a:r>
            <a:r>
              <a:rPr lang="en-US" sz="1200" b="1" dirty="0" err="1">
                <a:latin typeface="Times New Roman" panose="02020603050405020304" pitchFamily="18" charset="0"/>
                <a:cs typeface="Times New Roman" panose="02020603050405020304" pitchFamily="18" charset="0"/>
              </a:rPr>
              <a:t>Ananthapuramu</a:t>
            </a:r>
            <a:r>
              <a:rPr lang="en-US" sz="1200" b="1" dirty="0">
                <a:latin typeface="Times New Roman" panose="02020603050405020304" pitchFamily="18" charset="0"/>
                <a:cs typeface="Times New Roman" panose="02020603050405020304" pitchFamily="18" charset="0"/>
              </a:rPr>
              <a:t>.</a:t>
            </a:r>
            <a:br>
              <a:rPr lang="en-US" sz="1200" b="1" dirty="0">
                <a:latin typeface="Times New Roman" panose="02020603050405020304" pitchFamily="18" charset="0"/>
                <a:cs typeface="Times New Roman" panose="02020603050405020304" pitchFamily="18" charset="0"/>
              </a:rPr>
            </a:br>
            <a:r>
              <a:rPr lang="en-US" sz="1200" b="1" dirty="0">
                <a:latin typeface="Times New Roman" panose="02020603050405020304" pitchFamily="18" charset="0"/>
                <a:cs typeface="Times New Roman" panose="02020603050405020304" pitchFamily="18" charset="0"/>
              </a:rPr>
              <a:t>An ISO 14001:2004 &amp; 9001: 2015 Certified Institution</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9" name="Subtitle 8"/>
          <p:cNvSpPr>
            <a:spLocks noGrp="1"/>
          </p:cNvSpPr>
          <p:nvPr>
            <p:ph type="subTitle" idx="1"/>
          </p:nvPr>
        </p:nvSpPr>
        <p:spPr>
          <a:xfrm>
            <a:off x="107504" y="1493970"/>
            <a:ext cx="8938035" cy="5184576"/>
          </a:xfrm>
        </p:spPr>
        <p:txBody>
          <a:bodyPr>
            <a:normAutofit/>
          </a:bodyPr>
          <a:lstStyle/>
          <a:p>
            <a:r>
              <a:rPr lang="en-IN" sz="2800" b="1" dirty="0">
                <a:solidFill>
                  <a:srgbClr val="7030A0"/>
                </a:solidFill>
                <a:latin typeface="Times New Roman" panose="02020603050405020304" pitchFamily="18" charset="0"/>
                <a:cs typeface="Times New Roman" panose="02020603050405020304" pitchFamily="18" charset="0"/>
              </a:rPr>
              <a:t>TITLE </a:t>
            </a:r>
            <a:r>
              <a:rPr lang="en-IN" sz="2800" dirty="0">
                <a:solidFill>
                  <a:schemeClr val="tx1">
                    <a:lumMod val="95000"/>
                    <a:lumOff val="5000"/>
                  </a:schemeClr>
                </a:solidFill>
              </a:rPr>
              <a:t>: </a:t>
            </a:r>
            <a:r>
              <a:rPr lang="en-IN" sz="2800" dirty="0">
                <a:solidFill>
                  <a:schemeClr val="tx1">
                    <a:lumMod val="95000"/>
                    <a:lumOff val="5000"/>
                  </a:schemeClr>
                </a:solidFill>
                <a:latin typeface="Times New Roman" panose="02020603050405020304" pitchFamily="18" charset="0"/>
                <a:cs typeface="Times New Roman" panose="02020603050405020304" pitchFamily="18" charset="0"/>
              </a:rPr>
              <a:t>Trajectory of Cyclone in Satellite Video using   Advanced Machine Learning Techniques</a:t>
            </a:r>
          </a:p>
          <a:p>
            <a:r>
              <a:rPr lang="en-IN" sz="1600" dirty="0">
                <a:solidFill>
                  <a:schemeClr val="tx1"/>
                </a:solidFill>
                <a:latin typeface="Times New Roman" panose="02020603050405020304" pitchFamily="18" charset="0"/>
                <a:cs typeface="Times New Roman" panose="02020603050405020304" pitchFamily="18" charset="0"/>
              </a:rPr>
              <a:t> Under The Guidance of </a:t>
            </a:r>
          </a:p>
          <a:p>
            <a:r>
              <a:rPr lang="en-IN" sz="2400" b="1" dirty="0">
                <a:solidFill>
                  <a:schemeClr val="accent1">
                    <a:lumMod val="75000"/>
                  </a:schemeClr>
                </a:solidFill>
                <a:latin typeface="Times New Roman" panose="02020603050405020304" pitchFamily="18" charset="0"/>
                <a:cs typeface="Times New Roman" panose="02020603050405020304" pitchFamily="18" charset="0"/>
              </a:rPr>
              <a:t>  </a:t>
            </a:r>
            <a:r>
              <a:rPr lang="en-IN" sz="2400" b="1" dirty="0" err="1">
                <a:solidFill>
                  <a:schemeClr val="tx1"/>
                </a:solidFill>
                <a:latin typeface="Times New Roman" panose="02020603050405020304" pitchFamily="18" charset="0"/>
                <a:cs typeface="Times New Roman" panose="02020603050405020304" pitchFamily="18" charset="0"/>
              </a:rPr>
              <a:t>Dr.</a:t>
            </a:r>
            <a:r>
              <a:rPr lang="en-IN" sz="2400" b="1" dirty="0">
                <a:solidFill>
                  <a:schemeClr val="tx1"/>
                </a:solidFill>
                <a:latin typeface="Times New Roman" panose="02020603050405020304" pitchFamily="18" charset="0"/>
                <a:cs typeface="Times New Roman" panose="02020603050405020304" pitchFamily="18" charset="0"/>
              </a:rPr>
              <a:t> D. ARUN KUMAR</a:t>
            </a:r>
            <a:r>
              <a:rPr lang="en-IN" sz="2400" b="1" dirty="0">
                <a:latin typeface="Times New Roman" panose="02020603050405020304" pitchFamily="18" charset="0"/>
                <a:cs typeface="Times New Roman" panose="02020603050405020304" pitchFamily="18" charset="0"/>
              </a:rPr>
              <a:t> ,Ph.D.</a:t>
            </a:r>
            <a:endParaRPr lang="en-IN" sz="2400" b="1" dirty="0">
              <a:solidFill>
                <a:schemeClr val="tx1"/>
              </a:solidFill>
              <a:latin typeface="Times New Roman" panose="02020603050405020304" pitchFamily="18" charset="0"/>
              <a:cs typeface="Times New Roman" panose="02020603050405020304" pitchFamily="18" charset="0"/>
            </a:endParaRPr>
          </a:p>
          <a:p>
            <a:r>
              <a:rPr lang="en-IN" sz="2400" dirty="0">
                <a:solidFill>
                  <a:srgbClr val="7030A0"/>
                </a:solidFill>
                <a:latin typeface="Times New Roman" panose="02020603050405020304" pitchFamily="18" charset="0"/>
                <a:cs typeface="Times New Roman" panose="02020603050405020304" pitchFamily="18" charset="0"/>
              </a:rPr>
              <a:t>Batch No</a:t>
            </a:r>
            <a:r>
              <a:rPr lang="en-IN" sz="2400" dirty="0">
                <a:solidFill>
                  <a:schemeClr val="tx1"/>
                </a:solidFill>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A</a:t>
            </a:r>
            <a:r>
              <a:rPr lang="en-IN" sz="2800" baseline="-25000" dirty="0">
                <a:latin typeface="Times New Roman" panose="02020603050405020304" pitchFamily="18" charset="0"/>
                <a:cs typeface="Times New Roman" panose="02020603050405020304" pitchFamily="18" charset="0"/>
              </a:rPr>
              <a:t>10</a:t>
            </a:r>
            <a:endParaRPr lang="en-IN" sz="2800" b="1" baseline="-25000" dirty="0">
              <a:solidFill>
                <a:schemeClr val="tx1"/>
              </a:solidFill>
              <a:latin typeface="Times New Roman" panose="02020603050405020304" pitchFamily="18" charset="0"/>
              <a:cs typeface="Times New Roman" panose="02020603050405020304" pitchFamily="18" charset="0"/>
            </a:endParaRPr>
          </a:p>
          <a:p>
            <a:r>
              <a:rPr lang="en-IN" sz="2000" dirty="0">
                <a:solidFill>
                  <a:schemeClr val="bg2">
                    <a:lumMod val="50000"/>
                  </a:schemeClr>
                </a:solidFill>
                <a:latin typeface="Times New Roman" panose="02020603050405020304" pitchFamily="18" charset="0"/>
                <a:cs typeface="Times New Roman" panose="02020603050405020304" pitchFamily="18" charset="0"/>
              </a:rPr>
              <a:t> </a:t>
            </a:r>
            <a:r>
              <a:rPr lang="en-IN" sz="2000" dirty="0">
                <a:solidFill>
                  <a:schemeClr val="tx2"/>
                </a:solidFill>
                <a:latin typeface="Times New Roman" panose="02020603050405020304" pitchFamily="18" charset="0"/>
                <a:cs typeface="Times New Roman" panose="02020603050405020304" pitchFamily="18" charset="0"/>
              </a:rPr>
              <a:t>Project Associates :</a:t>
            </a:r>
          </a:p>
          <a:p>
            <a:r>
              <a:rPr lang="en-IN" sz="1700" dirty="0">
                <a:solidFill>
                  <a:schemeClr val="tx1"/>
                </a:solidFill>
                <a:latin typeface="Times New Roman" panose="02020603050405020304" pitchFamily="18" charset="0"/>
                <a:cs typeface="Times New Roman" panose="02020603050405020304" pitchFamily="18" charset="0"/>
              </a:rPr>
              <a:t>K.S.GOWTHAMI -199Y1A0458</a:t>
            </a:r>
          </a:p>
          <a:p>
            <a:pPr algn="ctr">
              <a:lnSpc>
                <a:spcPct val="100000"/>
              </a:lnSpc>
            </a:pPr>
            <a:r>
              <a:rPr lang="en-IN" sz="1700" dirty="0">
                <a:solidFill>
                  <a:schemeClr val="tx1"/>
                </a:solidFill>
                <a:latin typeface="Times New Roman" panose="02020603050405020304" pitchFamily="18" charset="0"/>
                <a:cs typeface="Times New Roman" panose="02020603050405020304" pitchFamily="18" charset="0"/>
              </a:rPr>
              <a:t>               KAYALA JANARDHANA   -199Y1A0467</a:t>
            </a:r>
          </a:p>
          <a:p>
            <a:pPr algn="ctr">
              <a:lnSpc>
                <a:spcPct val="100000"/>
              </a:lnSpc>
            </a:pPr>
            <a:r>
              <a:rPr lang="en-IN" sz="1700" dirty="0">
                <a:solidFill>
                  <a:schemeClr val="tx1"/>
                </a:solidFill>
                <a:latin typeface="Times New Roman" panose="02020603050405020304" pitchFamily="18" charset="0"/>
                <a:cs typeface="Times New Roman" panose="02020603050405020304" pitchFamily="18" charset="0"/>
              </a:rPr>
              <a:t>                     GOLLA PRASANNA KUMAR  -199Y1A0448</a:t>
            </a:r>
          </a:p>
          <a:p>
            <a:pPr algn="ctr">
              <a:lnSpc>
                <a:spcPct val="100000"/>
              </a:lnSpc>
            </a:pPr>
            <a:r>
              <a:rPr lang="en-IN" sz="1700" dirty="0">
                <a:solidFill>
                  <a:schemeClr val="tx1"/>
                </a:solidFill>
                <a:latin typeface="Times New Roman" panose="02020603050405020304" pitchFamily="18" charset="0"/>
                <a:cs typeface="Times New Roman" panose="02020603050405020304" pitchFamily="18" charset="0"/>
              </a:rPr>
              <a:t>           KALLURI KHAJABEE   - 199Y1A0462             </a:t>
            </a:r>
          </a:p>
          <a:p>
            <a:r>
              <a:rPr lang="en-IN" sz="2600" b="1" dirty="0">
                <a:solidFill>
                  <a:srgbClr val="7030A0"/>
                </a:solidFill>
                <a:latin typeface="Times New Roman" panose="02020603050405020304" pitchFamily="18" charset="0"/>
                <a:cs typeface="Times New Roman" panose="02020603050405020304" pitchFamily="18" charset="0"/>
              </a:rPr>
              <a:t>Department of Electronics and Communication Engineering</a:t>
            </a:r>
          </a:p>
          <a:p>
            <a:r>
              <a:rPr lang="en-IN" sz="2600" dirty="0">
                <a:solidFill>
                  <a:schemeClr val="tx1"/>
                </a:solidFill>
                <a:latin typeface="Times New Roman" panose="02020603050405020304" pitchFamily="18" charset="0"/>
                <a:cs typeface="Times New Roman" panose="02020603050405020304" pitchFamily="18" charset="0"/>
              </a:rPr>
              <a:t>2022-2023</a:t>
            </a:r>
          </a:p>
          <a:p>
            <a:endParaRPr lang="en-IN" sz="2400" dirty="0">
              <a:solidFill>
                <a:schemeClr val="tx1"/>
              </a:solidFill>
              <a:latin typeface="Times New Roman" panose="02020603050405020304" pitchFamily="18" charset="0"/>
              <a:cs typeface="Times New Roman" panose="02020603050405020304" pitchFamily="18" charset="0"/>
            </a:endParaRPr>
          </a:p>
          <a:p>
            <a:endParaRPr lang="en-IN" sz="2400" dirty="0">
              <a:solidFill>
                <a:schemeClr val="tx1"/>
              </a:solidFill>
              <a:latin typeface="Times New Roman" panose="02020603050405020304" pitchFamily="18" charset="0"/>
              <a:cs typeface="Times New Roman" panose="02020603050405020304" pitchFamily="18" charset="0"/>
            </a:endParaRPr>
          </a:p>
          <a:p>
            <a:endParaRPr lang="en-IN" sz="2400" dirty="0">
              <a:solidFill>
                <a:schemeClr val="tx1"/>
              </a:solidFill>
              <a:latin typeface="Times New Roman" panose="02020603050405020304" pitchFamily="18" charset="0"/>
              <a:cs typeface="Times New Roman" panose="02020603050405020304" pitchFamily="18" charset="0"/>
            </a:endParaRPr>
          </a:p>
          <a:p>
            <a:endParaRPr lang="en-IN" sz="2400" dirty="0">
              <a:solidFill>
                <a:schemeClr val="tx1"/>
              </a:solidFill>
              <a:latin typeface="Times New Roman" panose="02020603050405020304" pitchFamily="18" charset="0"/>
              <a:cs typeface="Times New Roman" panose="02020603050405020304" pitchFamily="18" charset="0"/>
            </a:endParaRPr>
          </a:p>
          <a:p>
            <a:endParaRPr lang="en-IN" sz="2400" dirty="0">
              <a:solidFill>
                <a:schemeClr val="tx1"/>
              </a:solidFill>
              <a:latin typeface="Times New Roman" panose="02020603050405020304" pitchFamily="18" charset="0"/>
              <a:cs typeface="Times New Roman" panose="02020603050405020304" pitchFamily="18" charset="0"/>
            </a:endParaRPr>
          </a:p>
          <a:p>
            <a:endParaRPr lang="en-IN" sz="2400" dirty="0">
              <a:solidFill>
                <a:schemeClr val="tx1"/>
              </a:solidFill>
              <a:latin typeface="Times New Roman" panose="02020603050405020304" pitchFamily="18" charset="0"/>
              <a:cs typeface="Times New Roman" panose="02020603050405020304" pitchFamily="18" charset="0"/>
            </a:endParaRPr>
          </a:p>
          <a:p>
            <a:endParaRPr lang="en-IN" sz="2400" dirty="0">
              <a:solidFill>
                <a:schemeClr val="tx1"/>
              </a:solidFill>
              <a:latin typeface="Times New Roman" panose="02020603050405020304" pitchFamily="18" charset="0"/>
              <a:cs typeface="Times New Roman" panose="02020603050405020304" pitchFamily="18" charset="0"/>
            </a:endParaRPr>
          </a:p>
          <a:p>
            <a:endParaRPr lang="en-IN" sz="2400" dirty="0">
              <a:solidFill>
                <a:schemeClr val="tx1"/>
              </a:solidFill>
              <a:latin typeface="Times New Roman" panose="02020603050405020304" pitchFamily="18" charset="0"/>
              <a:cs typeface="Times New Roman" panose="02020603050405020304" pitchFamily="18" charset="0"/>
            </a:endParaRPr>
          </a:p>
          <a:p>
            <a:endParaRPr lang="en-IN" sz="2400" dirty="0">
              <a:solidFill>
                <a:schemeClr val="tx1"/>
              </a:solidFill>
              <a:latin typeface="Times New Roman" panose="02020603050405020304" pitchFamily="18" charset="0"/>
              <a:cs typeface="Times New Roman" panose="02020603050405020304" pitchFamily="18" charset="0"/>
            </a:endParaRPr>
          </a:p>
          <a:p>
            <a:endParaRPr lang="en-IN" sz="2400" dirty="0">
              <a:solidFill>
                <a:schemeClr val="tx1"/>
              </a:solidFill>
              <a:latin typeface="Times New Roman" panose="02020603050405020304" pitchFamily="18" charset="0"/>
              <a:cs typeface="Times New Roman" panose="02020603050405020304" pitchFamily="18" charset="0"/>
            </a:endParaRPr>
          </a:p>
          <a:p>
            <a:endParaRPr lang="en-IN" sz="2400" b="1" dirty="0">
              <a:solidFill>
                <a:schemeClr val="tx1"/>
              </a:solidFill>
              <a:latin typeface="Times New Roman" panose="02020603050405020304" pitchFamily="18" charset="0"/>
              <a:cs typeface="Times New Roman" panose="02020603050405020304" pitchFamily="18" charset="0"/>
            </a:endParaRPr>
          </a:p>
          <a:p>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485A-980D-A350-E10A-51B768440F13}"/>
              </a:ext>
            </a:extLst>
          </p:cNvPr>
          <p:cNvSpPr>
            <a:spLocks noGrp="1"/>
          </p:cNvSpPr>
          <p:nvPr>
            <p:ph type="title"/>
          </p:nvPr>
        </p:nvSpPr>
        <p:spPr/>
        <p:txBody>
          <a:bodyPr/>
          <a:lstStyle/>
          <a:p>
            <a:r>
              <a:rPr lang="en-IN" sz="3600" b="1" dirty="0"/>
              <a:t>Processing results of image segmentation</a:t>
            </a:r>
            <a:r>
              <a:rPr lang="en-IN" dirty="0"/>
              <a:t>:</a:t>
            </a:r>
          </a:p>
        </p:txBody>
      </p:sp>
      <p:sp>
        <p:nvSpPr>
          <p:cNvPr id="7" name="Content Placeholder 6">
            <a:extLst>
              <a:ext uri="{FF2B5EF4-FFF2-40B4-BE49-F238E27FC236}">
                <a16:creationId xmlns:a16="http://schemas.microsoft.com/office/drawing/2014/main" id="{0A12C546-B192-C78E-391C-FC94D6297DD7}"/>
              </a:ext>
            </a:extLst>
          </p:cNvPr>
          <p:cNvSpPr>
            <a:spLocks noGrp="1"/>
          </p:cNvSpPr>
          <p:nvPr>
            <p:ph idx="1"/>
          </p:nvPr>
        </p:nvSpPr>
        <p:spPr>
          <a:xfrm>
            <a:off x="628650" y="2420889"/>
            <a:ext cx="7886700" cy="3756074"/>
          </a:xfrm>
        </p:spPr>
        <p:txBody>
          <a:bodyPr/>
          <a:lstStyle/>
          <a:p>
            <a:pPr marL="0" indent="0">
              <a:buNone/>
            </a:pPr>
            <a:endParaRPr lang="en-IN" dirty="0"/>
          </a:p>
          <a:p>
            <a:pPr marL="0" indent="0">
              <a:buNone/>
            </a:pPr>
            <a:endParaRPr lang="en-IN" dirty="0"/>
          </a:p>
          <a:p>
            <a:pPr marL="0" indent="0">
              <a:buNone/>
            </a:pPr>
            <a:endParaRPr lang="en-IN" dirty="0"/>
          </a:p>
          <a:p>
            <a:pPr marL="457200" indent="-457200">
              <a:buAutoNum type="alphaLcParenBoth"/>
            </a:pPr>
            <a:r>
              <a:rPr lang="en-IN" dirty="0"/>
              <a:t>Object Detection</a:t>
            </a:r>
          </a:p>
          <a:p>
            <a:pPr marL="0" indent="0">
              <a:buNone/>
            </a:pPr>
            <a:r>
              <a:rPr lang="en-IN" dirty="0"/>
              <a:t>(b)  Binary Segmentation</a:t>
            </a:r>
          </a:p>
          <a:p>
            <a:pPr marL="0" indent="0">
              <a:buNone/>
            </a:pPr>
            <a:r>
              <a:rPr lang="en-IN" dirty="0"/>
              <a:t>(c)  Edge and circle detection</a:t>
            </a:r>
          </a:p>
          <a:p>
            <a:pPr marL="0" indent="0">
              <a:buNone/>
            </a:pPr>
            <a:r>
              <a:rPr lang="en-IN" dirty="0"/>
              <a:t>(d)  Eye detection  based on concentric circles</a:t>
            </a:r>
          </a:p>
        </p:txBody>
      </p:sp>
      <p:pic>
        <p:nvPicPr>
          <p:cNvPr id="12" name="Picture 11">
            <a:extLst>
              <a:ext uri="{FF2B5EF4-FFF2-40B4-BE49-F238E27FC236}">
                <a16:creationId xmlns:a16="http://schemas.microsoft.com/office/drawing/2014/main" id="{41142CB3-005D-38B7-F087-8E372C8931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12" y="1844824"/>
            <a:ext cx="8791575" cy="1584176"/>
          </a:xfrm>
          <a:prstGeom prst="rect">
            <a:avLst/>
          </a:prstGeom>
        </p:spPr>
      </p:pic>
    </p:spTree>
    <p:extLst>
      <p:ext uri="{BB962C8B-B14F-4D97-AF65-F5344CB8AC3E}">
        <p14:creationId xmlns:p14="http://schemas.microsoft.com/office/powerpoint/2010/main" val="3380445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318B3-5093-1E9A-7F99-65D0E2E74EC3}"/>
              </a:ext>
            </a:extLst>
          </p:cNvPr>
          <p:cNvSpPr>
            <a:spLocks noGrp="1"/>
          </p:cNvSpPr>
          <p:nvPr>
            <p:ph type="title"/>
          </p:nvPr>
        </p:nvSpPr>
        <p:spPr>
          <a:xfrm>
            <a:off x="578874" y="116632"/>
            <a:ext cx="7886700" cy="1368152"/>
          </a:xfrm>
        </p:spPr>
        <p:txBody>
          <a:bodyPr/>
          <a:lstStyle/>
          <a:p>
            <a:r>
              <a:rPr lang="en-US" sz="3600" b="1" dirty="0">
                <a:latin typeface="Times New Roman" panose="02020603050405020304" pitchFamily="18" charset="0"/>
                <a:cs typeface="Times New Roman" panose="02020603050405020304" pitchFamily="18" charset="0"/>
              </a:rPr>
              <a:t>OBJECTIVE 2 : </a:t>
            </a:r>
            <a:br>
              <a:rPr lang="en-US" sz="3600"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FD605C-D7E2-85D4-53B4-38023A42459F}"/>
              </a:ext>
            </a:extLst>
          </p:cNvPr>
          <p:cNvSpPr>
            <a:spLocks noGrp="1"/>
          </p:cNvSpPr>
          <p:nvPr>
            <p:ph idx="1"/>
          </p:nvPr>
        </p:nvSpPr>
        <p:spPr>
          <a:xfrm>
            <a:off x="628650" y="1268760"/>
            <a:ext cx="7886700" cy="4908203"/>
          </a:xfrm>
        </p:spPr>
        <p:txBody>
          <a:bodyPr/>
          <a:lstStyle/>
          <a:p>
            <a:pPr marL="0" indent="0">
              <a:buNone/>
            </a:pPr>
            <a:r>
              <a:rPr lang="en-US" sz="3200" dirty="0"/>
              <a:t>Bounding box method :</a:t>
            </a:r>
          </a:p>
          <a:p>
            <a:pPr marL="0" indent="0">
              <a:buNone/>
            </a:pPr>
            <a:r>
              <a:rPr lang="en-US" sz="3200" dirty="0">
                <a:latin typeface="Times New Roman" panose="02020603050405020304" pitchFamily="18" charset="0"/>
                <a:cs typeface="Times New Roman" panose="02020603050405020304" pitchFamily="18" charset="0"/>
              </a:rPr>
              <a:t>A bounding box method is being used from the base paper</a:t>
            </a:r>
            <a:r>
              <a:rPr lang="en-US" sz="3200" b="1" dirty="0">
                <a:latin typeface="Times New Roman" panose="02020603050405020304" pitchFamily="18" charset="0"/>
                <a:cs typeface="Times New Roman" panose="02020603050405020304" pitchFamily="18" charset="0"/>
              </a:rPr>
              <a:t> A Center Location Algorithm for Tropical Cyclone in Satellite Infrared Images</a:t>
            </a:r>
            <a:r>
              <a:rPr lang="en-US" sz="3200" dirty="0">
                <a:latin typeface="Times New Roman" panose="02020603050405020304" pitchFamily="18" charset="0"/>
                <a:cs typeface="Times New Roman" panose="02020603050405020304" pitchFamily="18" charset="0"/>
              </a:rPr>
              <a:t>,(Authors : Ping </a:t>
            </a:r>
            <a:r>
              <a:rPr lang="en-US" sz="3200" dirty="0" err="1">
                <a:latin typeface="Times New Roman" panose="02020603050405020304" pitchFamily="18" charset="0"/>
                <a:cs typeface="Times New Roman" panose="02020603050405020304" pitchFamily="18" charset="0"/>
              </a:rPr>
              <a:t>Ping</a:t>
            </a:r>
            <a:r>
              <a:rPr lang="en-US" sz="3200" dirty="0">
                <a:latin typeface="Times New Roman" panose="02020603050405020304" pitchFamily="18" charset="0"/>
                <a:cs typeface="Times New Roman" panose="02020603050405020304" pitchFamily="18" charset="0"/>
              </a:rPr>
              <a:t>, Ping Wang, Cong Wang, Yue Yuan, and Di Wang  published in the year 2020)</a:t>
            </a:r>
          </a:p>
          <a:p>
            <a:pPr marL="0" indent="0">
              <a:buNone/>
            </a:pPr>
            <a:endParaRPr lang="en-US" dirty="0"/>
          </a:p>
          <a:p>
            <a:endParaRPr lang="en-IN" dirty="0"/>
          </a:p>
        </p:txBody>
      </p:sp>
    </p:spTree>
    <p:extLst>
      <p:ext uri="{BB962C8B-B14F-4D97-AF65-F5344CB8AC3E}">
        <p14:creationId xmlns:p14="http://schemas.microsoft.com/office/powerpoint/2010/main" val="1032423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3DC7E-E756-4CE2-8D7C-D70715BBFB5B}"/>
              </a:ext>
            </a:extLst>
          </p:cNvPr>
          <p:cNvSpPr>
            <a:spLocks noGrp="1"/>
          </p:cNvSpPr>
          <p:nvPr>
            <p:ph type="title"/>
          </p:nvPr>
        </p:nvSpPr>
        <p:spPr>
          <a:xfrm>
            <a:off x="233264" y="74646"/>
            <a:ext cx="8282085" cy="1122106"/>
          </a:xfrm>
        </p:spPr>
        <p:txBody>
          <a:bodyPr/>
          <a:lstStyle/>
          <a:p>
            <a:r>
              <a:rPr lang="en-IN" b="1" dirty="0"/>
              <a:t>Expected Output:</a:t>
            </a:r>
          </a:p>
        </p:txBody>
      </p:sp>
      <p:sp>
        <p:nvSpPr>
          <p:cNvPr id="4" name="Content Placeholder 3">
            <a:extLst>
              <a:ext uri="{FF2B5EF4-FFF2-40B4-BE49-F238E27FC236}">
                <a16:creationId xmlns:a16="http://schemas.microsoft.com/office/drawing/2014/main" id="{6D88D75D-1F07-CED9-68D5-6DC007D9ADD3}"/>
              </a:ext>
            </a:extLst>
          </p:cNvPr>
          <p:cNvSpPr>
            <a:spLocks noGrp="1"/>
          </p:cNvSpPr>
          <p:nvPr>
            <p:ph idx="1"/>
          </p:nvPr>
        </p:nvSpPr>
        <p:spPr>
          <a:xfrm>
            <a:off x="628650" y="1124744"/>
            <a:ext cx="7886700" cy="5184576"/>
          </a:xfrm>
        </p:spPr>
        <p:txBody>
          <a:bodyPr>
            <a:normAutofit fontScale="92500" lnSpcReduction="1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a:p>
            <a:pPr marL="0" indent="0">
              <a:buNone/>
            </a:pPr>
            <a:endParaRPr lang="en-IN" dirty="0"/>
          </a:p>
          <a:p>
            <a:pPr marL="0" indent="0">
              <a:buNone/>
            </a:pPr>
            <a:r>
              <a:rPr lang="en-IN" dirty="0"/>
              <a:t>                              </a:t>
            </a:r>
          </a:p>
          <a:p>
            <a:pPr marL="0" indent="0">
              <a:buNone/>
            </a:pPr>
            <a:endParaRPr lang="en-IN" dirty="0"/>
          </a:p>
          <a:p>
            <a:pPr marL="0" indent="0">
              <a:buNone/>
            </a:pPr>
            <a:r>
              <a:rPr lang="en-IN" dirty="0"/>
              <a:t>                                Fig: Flowchart of the OSIP algorithm</a:t>
            </a:r>
          </a:p>
        </p:txBody>
      </p:sp>
      <p:pic>
        <p:nvPicPr>
          <p:cNvPr id="7" name="Picture 6">
            <a:extLst>
              <a:ext uri="{FF2B5EF4-FFF2-40B4-BE49-F238E27FC236}">
                <a16:creationId xmlns:a16="http://schemas.microsoft.com/office/drawing/2014/main" id="{DCF896C5-DED5-BFB4-3492-EF6BAF414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353577"/>
            <a:ext cx="8136904" cy="4244151"/>
          </a:xfrm>
          <a:prstGeom prst="rect">
            <a:avLst/>
          </a:prstGeom>
        </p:spPr>
      </p:pic>
    </p:spTree>
    <p:extLst>
      <p:ext uri="{BB962C8B-B14F-4D97-AF65-F5344CB8AC3E}">
        <p14:creationId xmlns:p14="http://schemas.microsoft.com/office/powerpoint/2010/main" val="2946196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C7D2-8B61-DB6E-D19D-B5132622A6B0}"/>
              </a:ext>
            </a:extLst>
          </p:cNvPr>
          <p:cNvSpPr>
            <a:spLocks noGrp="1"/>
          </p:cNvSpPr>
          <p:nvPr>
            <p:ph type="title"/>
          </p:nvPr>
        </p:nvSpPr>
        <p:spPr>
          <a:xfrm>
            <a:off x="0" y="365126"/>
            <a:ext cx="8515350" cy="1695722"/>
          </a:xfrm>
        </p:spPr>
        <p:txBody>
          <a:bodyPr>
            <a:normAutofit fontScale="90000"/>
          </a:bodyPr>
          <a:lstStyle/>
          <a:p>
            <a:pPr marL="514350" indent="-514350">
              <a:buFont typeface="Courier New" panose="02070309020205020404" pitchFamily="49" charset="0"/>
              <a:buChar char="o"/>
            </a:pPr>
            <a:br>
              <a:rPr lang="en-IN" dirty="0"/>
            </a:br>
            <a:br>
              <a:rPr lang="en-IN" dirty="0"/>
            </a:br>
            <a:br>
              <a:rPr lang="en-IN" dirty="0"/>
            </a:br>
            <a:r>
              <a:rPr lang="en-IN" sz="3100" b="1" dirty="0">
                <a:latin typeface="Times New Roman" panose="02020603050405020304" pitchFamily="18" charset="0"/>
                <a:cs typeface="Times New Roman" panose="02020603050405020304" pitchFamily="18" charset="0"/>
              </a:rPr>
              <a:t>TRAJECTORY OF THE CYCLONE IN THE DIFFERENT IN SATELLITE IMAGE IN DIFFERENT FRAMES:</a:t>
            </a:r>
            <a:br>
              <a:rPr lang="en-IN" sz="3100"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IN" dirty="0"/>
              <a:t>Expected Output:</a:t>
            </a:r>
            <a:br>
              <a:rPr lang="en-IN" dirty="0"/>
            </a:br>
            <a:endParaRPr lang="en-IN" dirty="0"/>
          </a:p>
        </p:txBody>
      </p:sp>
      <p:pic>
        <p:nvPicPr>
          <p:cNvPr id="6" name="Picture 5">
            <a:extLst>
              <a:ext uri="{FF2B5EF4-FFF2-40B4-BE49-F238E27FC236}">
                <a16:creationId xmlns:a16="http://schemas.microsoft.com/office/drawing/2014/main" id="{23A3657C-7B3F-5701-461C-3DDC21B1D0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037" y="2780928"/>
            <a:ext cx="7781925" cy="3528392"/>
          </a:xfrm>
          <a:prstGeom prst="rect">
            <a:avLst/>
          </a:prstGeom>
        </p:spPr>
      </p:pic>
    </p:spTree>
    <p:extLst>
      <p:ext uri="{BB962C8B-B14F-4D97-AF65-F5344CB8AC3E}">
        <p14:creationId xmlns:p14="http://schemas.microsoft.com/office/powerpoint/2010/main" val="2960135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4D41A-14B7-E5C9-FA6F-02DA82895F3B}"/>
              </a:ext>
            </a:extLst>
          </p:cNvPr>
          <p:cNvSpPr>
            <a:spLocks noGrp="1"/>
          </p:cNvSpPr>
          <p:nvPr>
            <p:ph type="title"/>
          </p:nvPr>
        </p:nvSpPr>
        <p:spPr>
          <a:xfrm>
            <a:off x="628650" y="335629"/>
            <a:ext cx="7886700" cy="1325563"/>
          </a:xfrm>
        </p:spPr>
        <p:txBody>
          <a:bodyPr/>
          <a:lstStyle/>
          <a:p>
            <a:r>
              <a:rPr lang="en-IN" b="1" dirty="0">
                <a:latin typeface="Times New Roman" panose="02020603050405020304" pitchFamily="18" charset="0"/>
                <a:cs typeface="Times New Roman" panose="02020603050405020304" pitchFamily="18" charset="0"/>
              </a:rPr>
              <a:t>OBJECTIVE 3:</a:t>
            </a:r>
          </a:p>
        </p:txBody>
      </p:sp>
      <p:sp>
        <p:nvSpPr>
          <p:cNvPr id="3" name="Content Placeholder 2">
            <a:extLst>
              <a:ext uri="{FF2B5EF4-FFF2-40B4-BE49-F238E27FC236}">
                <a16:creationId xmlns:a16="http://schemas.microsoft.com/office/drawing/2014/main" id="{764DB9D4-1579-825F-3823-96D732E4DC2F}"/>
              </a:ext>
            </a:extLst>
          </p:cNvPr>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Results related to objective 3 are obtained. </a:t>
            </a:r>
          </a:p>
          <a:p>
            <a:r>
              <a:rPr lang="en-US" sz="2800" dirty="0">
                <a:latin typeface="Times New Roman" panose="02020603050405020304" pitchFamily="18" charset="0"/>
                <a:cs typeface="Times New Roman" panose="02020603050405020304" pitchFamily="18" charset="0"/>
              </a:rPr>
              <a:t>Trajectory of cyclone.</a:t>
            </a:r>
          </a:p>
          <a:p>
            <a:endParaRPr lang="en-US" dirty="0"/>
          </a:p>
          <a:p>
            <a:endParaRPr lang="en-IN" dirty="0"/>
          </a:p>
        </p:txBody>
      </p:sp>
      <p:pic>
        <p:nvPicPr>
          <p:cNvPr id="5" name="Picture 4">
            <a:extLst>
              <a:ext uri="{FF2B5EF4-FFF2-40B4-BE49-F238E27FC236}">
                <a16:creationId xmlns:a16="http://schemas.microsoft.com/office/drawing/2014/main" id="{72D7EB42-5122-6B2E-75A4-5D1900818C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2864595"/>
            <a:ext cx="5788657" cy="3312368"/>
          </a:xfrm>
          <a:prstGeom prst="rect">
            <a:avLst/>
          </a:prstGeom>
        </p:spPr>
      </p:pic>
    </p:spTree>
    <p:extLst>
      <p:ext uri="{BB962C8B-B14F-4D97-AF65-F5344CB8AC3E}">
        <p14:creationId xmlns:p14="http://schemas.microsoft.com/office/powerpoint/2010/main" val="1325465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640"/>
            <a:ext cx="8229600" cy="1143000"/>
          </a:xfrm>
        </p:spPr>
        <p:txBody>
          <a:bodyPr>
            <a:normAutofit/>
          </a:bodyPr>
          <a:lstStyle/>
          <a:p>
            <a:pPr algn="l"/>
            <a:r>
              <a:rPr lang="en-IN" altLang="en-US" sz="4000" b="1" dirty="0"/>
              <a:t>REFERENCES:</a:t>
            </a:r>
          </a:p>
        </p:txBody>
      </p:sp>
      <p:sp>
        <p:nvSpPr>
          <p:cNvPr id="7" name="Content Placeholder 6"/>
          <p:cNvSpPr>
            <a:spLocks noGrp="1"/>
          </p:cNvSpPr>
          <p:nvPr>
            <p:ph idx="1"/>
          </p:nvPr>
        </p:nvSpPr>
        <p:spPr>
          <a:xfrm>
            <a:off x="628650" y="1268760"/>
            <a:ext cx="7886700" cy="4908203"/>
          </a:xfrm>
        </p:spPr>
        <p:txBody>
          <a:bodyPr>
            <a:normAutofit/>
          </a:bodyPr>
          <a:lstStyle/>
          <a:p>
            <a:pPr>
              <a:buFont typeface="Wingdings" panose="05000000000000000000" charset="0"/>
              <a:buChar char="Ø"/>
            </a:pPr>
            <a:endParaRPr lang="en-IN" altLang="en-US" sz="2000" dirty="0"/>
          </a:p>
          <a:p>
            <a:pPr>
              <a:buFont typeface="Wingdings" panose="05000000000000000000" pitchFamily="2" charset="2"/>
              <a:buChar char="Ø"/>
            </a:pPr>
            <a:r>
              <a:rPr lang="en-US" sz="2400" dirty="0"/>
              <a:t> Base Paper</a:t>
            </a:r>
          </a:p>
          <a:p>
            <a:pPr marL="0" indent="0">
              <a:buNone/>
            </a:pPr>
            <a:endParaRPr lang="en-US" sz="2400" dirty="0"/>
          </a:p>
          <a:p>
            <a:pPr>
              <a:buFont typeface="Wingdings" panose="05000000000000000000" charset="0"/>
              <a:buChar char="Ø"/>
            </a:pPr>
            <a:r>
              <a:rPr lang="en-IN" altLang="en-US" sz="2400" dirty="0"/>
              <a:t> </a:t>
            </a:r>
            <a:r>
              <a:rPr lang="en-US" sz="2400" dirty="0">
                <a:latin typeface="Times New Roman" panose="02020603050405020304" pitchFamily="18" charset="0"/>
                <a:cs typeface="Times New Roman" panose="02020603050405020304" pitchFamily="18" charset="0"/>
              </a:rPr>
              <a:t>W. C. Lin, D. Y. Liao, C. Y. Liu, and Y. Y. Lee, “Daily imaging scheduling of an </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earth observation satellite,” IEEE Trans. Syst., Man, </a:t>
            </a:r>
            <a:r>
              <a:rPr lang="en-US" sz="2400" dirty="0" err="1">
                <a:latin typeface="Times New Roman" panose="02020603050405020304" pitchFamily="18" charset="0"/>
                <a:cs typeface="Times New Roman" panose="02020603050405020304" pitchFamily="18" charset="0"/>
              </a:rPr>
              <a:t>Cybern</a:t>
            </a:r>
            <a:r>
              <a:rPr lang="en-US" sz="2400" dirty="0">
                <a:latin typeface="Times New Roman" panose="02020603050405020304" pitchFamily="18" charset="0"/>
                <a:cs typeface="Times New Roman" panose="02020603050405020304" pitchFamily="18" charset="0"/>
              </a:rPr>
              <a:t> . A, Syst Humans, </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vol. 35, no. 2, pp. 213–223, Mar. 2005.</a:t>
            </a:r>
          </a:p>
          <a:p>
            <a:pPr marL="0" indent="0">
              <a:buFont typeface="Wingdings" panose="05000000000000000000" charse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N.Valizadeheal</a:t>
            </a:r>
            <a:r>
              <a:rPr lang="en-US" sz="2400" dirty="0">
                <a:latin typeface="Times New Roman" panose="02020603050405020304" pitchFamily="18" charset="0"/>
                <a:cs typeface="Times New Roman" panose="02020603050405020304" pitchFamily="18" charset="0"/>
              </a:rPr>
              <a:t>, “Artificial intelligence and geo-statistical models for</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stream-flow forecasting in ungauged stations: State of the art,” Natural Hazards, vol. 86, pp. 1377–1392, 2017.</a:t>
            </a:r>
          </a:p>
          <a:p>
            <a:pPr>
              <a:buFont typeface="Wingdings" panose="05000000000000000000" pitchFamily="2" charset="2"/>
              <a:buChar char="Ø"/>
            </a:pP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6AEDBE9-08BF-0388-A7B1-00AC3B6DDF04}"/>
              </a:ext>
            </a:extLst>
          </p:cNvPr>
          <p:cNvSpPr>
            <a:spLocks noGrp="1"/>
          </p:cNvSpPr>
          <p:nvPr>
            <p:ph idx="1"/>
          </p:nvPr>
        </p:nvSpPr>
        <p:spPr/>
        <p:txBody>
          <a:bodyPr>
            <a:normAutofit/>
          </a:bodyPr>
          <a:lstStyle/>
          <a:p>
            <a:pPr marL="0" indent="0" algn="ctr">
              <a:buNone/>
            </a:pPr>
            <a:r>
              <a:rPr lang="en-IN" sz="8800" dirty="0">
                <a:latin typeface="Arial Black" panose="020B0A04020102020204" pitchFamily="34" charset="0"/>
              </a:rPr>
              <a:t>THANK </a:t>
            </a:r>
          </a:p>
          <a:p>
            <a:pPr marL="0" indent="0" algn="ctr">
              <a:buNone/>
            </a:pPr>
            <a:r>
              <a:rPr lang="en-IN" sz="8800" dirty="0">
                <a:latin typeface="Arial Black" panose="020B0A04020102020204" pitchFamily="34" charset="0"/>
              </a:rPr>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altLang="en-US" b="1"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467360" y="1556385"/>
            <a:ext cx="8229600" cy="4525963"/>
          </a:xfrm>
        </p:spPr>
        <p:txBody>
          <a:bodyPr>
            <a:normAutofit/>
          </a:bodyPr>
          <a:lstStyle/>
          <a:p>
            <a:pPr algn="just">
              <a:lnSpc>
                <a:spcPct val="110000"/>
              </a:lnSpc>
            </a:pPr>
            <a:r>
              <a:rPr lang="en-US" sz="3600" dirty="0">
                <a:latin typeface="Times New Roman" panose="02020603050405020304" pitchFamily="18" charset="0"/>
                <a:cs typeface="Times New Roman" panose="02020603050405020304" pitchFamily="18" charset="0"/>
              </a:rPr>
              <a:t>The aim of current project is to get the trajectory of the Cyclone and to predict the point of contact of the Cyclone on the land surface in Satellite Video using Advanced Machine Learning Techniques</a:t>
            </a:r>
            <a:r>
              <a:rPr lang="en-US"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altLang="en-US" sz="4000" b="1" dirty="0"/>
              <a:t>BLOCK DIAGRAM:</a:t>
            </a:r>
          </a:p>
        </p:txBody>
      </p:sp>
      <p:pic>
        <p:nvPicPr>
          <p:cNvPr id="13" name="Content Placeholder 12">
            <a:extLst>
              <a:ext uri="{FF2B5EF4-FFF2-40B4-BE49-F238E27FC236}">
                <a16:creationId xmlns:a16="http://schemas.microsoft.com/office/drawing/2014/main" id="{DA06A59F-754E-7A20-2094-2BAFD05EAF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412776"/>
            <a:ext cx="7886700" cy="4896544"/>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E3C12-005F-BA4A-BCC6-5928B1E4D6DB}"/>
              </a:ext>
            </a:extLst>
          </p:cNvPr>
          <p:cNvSpPr>
            <a:spLocks noGrp="1"/>
          </p:cNvSpPr>
          <p:nvPr>
            <p:ph type="title"/>
          </p:nvPr>
        </p:nvSpPr>
        <p:spPr>
          <a:xfrm>
            <a:off x="683568" y="260648"/>
            <a:ext cx="7886700" cy="1325563"/>
          </a:xfrm>
        </p:spPr>
        <p:txBody>
          <a:bodyPr/>
          <a:lstStyle/>
          <a:p>
            <a:r>
              <a:rPr lang="en-IN" b="1" dirty="0">
                <a:latin typeface="Times New Roman" panose="02020603050405020304" pitchFamily="18" charset="0"/>
                <a:cs typeface="Times New Roman" panose="02020603050405020304" pitchFamily="18" charset="0"/>
              </a:rPr>
              <a:t>Proposed Model:</a:t>
            </a:r>
          </a:p>
        </p:txBody>
      </p:sp>
      <p:pic>
        <p:nvPicPr>
          <p:cNvPr id="5" name="Content Placeholder 4">
            <a:extLst>
              <a:ext uri="{FF2B5EF4-FFF2-40B4-BE49-F238E27FC236}">
                <a16:creationId xmlns:a16="http://schemas.microsoft.com/office/drawing/2014/main" id="{B2A17932-6591-E1E1-5F79-6E96A7A07B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340768"/>
            <a:ext cx="7886700" cy="4752528"/>
          </a:xfrm>
        </p:spPr>
      </p:pic>
    </p:spTree>
    <p:extLst>
      <p:ext uri="{BB962C8B-B14F-4D97-AF65-F5344CB8AC3E}">
        <p14:creationId xmlns:p14="http://schemas.microsoft.com/office/powerpoint/2010/main" val="3624890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lgn="l">
              <a:buFont typeface="+mj-lt"/>
            </a:pPr>
            <a:r>
              <a:rPr lang="en-IN" altLang="en-US" sz="4000" b="1" dirty="0"/>
              <a:t>OBJECTIVE:</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IN" altLang="en-US" sz="3600" dirty="0">
                <a:solidFill>
                  <a:schemeClr val="accent1"/>
                </a:solidFill>
                <a:latin typeface="Times New Roman" panose="02020603050405020304" pitchFamily="18" charset="0"/>
                <a:cs typeface="Times New Roman" panose="02020603050405020304" pitchFamily="18" charset="0"/>
              </a:rPr>
              <a:t>Identifying Cyclone in the Satellite Video.</a:t>
            </a:r>
          </a:p>
          <a:p>
            <a:pPr marL="514350" indent="-514350">
              <a:buFont typeface="+mj-lt"/>
              <a:buAutoNum type="arabicPeriod"/>
            </a:pPr>
            <a:r>
              <a:rPr lang="en-IN" altLang="en-US" sz="3600" dirty="0">
                <a:solidFill>
                  <a:schemeClr val="accent1"/>
                </a:solidFill>
                <a:latin typeface="Times New Roman" panose="02020603050405020304" pitchFamily="18" charset="0"/>
                <a:cs typeface="Times New Roman" panose="02020603050405020304" pitchFamily="18" charset="0"/>
              </a:rPr>
              <a:t>Getting the epicentre (eye) of the cyclone.</a:t>
            </a:r>
          </a:p>
          <a:p>
            <a:pPr marL="514350" indent="-514350">
              <a:buFont typeface="+mj-lt"/>
              <a:buAutoNum type="arabicPeriod"/>
            </a:pPr>
            <a:r>
              <a:rPr lang="en-IN" altLang="en-US" sz="3600" dirty="0">
                <a:solidFill>
                  <a:schemeClr val="accent1"/>
                </a:solidFill>
                <a:latin typeface="Times New Roman" panose="02020603050405020304" pitchFamily="18" charset="0"/>
                <a:cs typeface="Times New Roman" panose="02020603050405020304" pitchFamily="18" charset="0"/>
              </a:rPr>
              <a:t>Getting the Trajectory of the cyclone.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altLang="en-US" sz="4000" b="1" dirty="0"/>
              <a:t>Data Source</a:t>
            </a:r>
            <a:r>
              <a:rPr lang="en-IN" altLang="en-US" b="1" dirty="0"/>
              <a:t>:</a:t>
            </a:r>
          </a:p>
        </p:txBody>
      </p:sp>
      <p:sp>
        <p:nvSpPr>
          <p:cNvPr id="3" name="Content Placeholder 2"/>
          <p:cNvSpPr>
            <a:spLocks noGrp="1"/>
          </p:cNvSpPr>
          <p:nvPr>
            <p:ph idx="1"/>
          </p:nvPr>
        </p:nvSpPr>
        <p:spPr/>
        <p:txBody>
          <a:bodyPr/>
          <a:lstStyle/>
          <a:p>
            <a:pPr marL="914400" lvl="1" indent="-457200">
              <a:buFont typeface="Wingdings" panose="05000000000000000000" pitchFamily="2" charset="2"/>
              <a:buChar char="Ø"/>
            </a:pPr>
            <a:r>
              <a:rPr lang="en-IN" altLang="en-US" sz="3200" dirty="0">
                <a:latin typeface="Times New Roman" panose="02020603050405020304" pitchFamily="18" charset="0"/>
                <a:cs typeface="Times New Roman" panose="02020603050405020304" pitchFamily="18" charset="0"/>
                <a:sym typeface="+mn-ea"/>
              </a:rPr>
              <a:t>MOSDAC</a:t>
            </a:r>
            <a:endParaRPr lang="en-IN" altLang="en-US" sz="3200" dirty="0">
              <a:latin typeface="Times New Roman" panose="02020603050405020304" pitchFamily="18" charset="0"/>
              <a:cs typeface="Times New Roman" panose="02020603050405020304" pitchFamily="18" charset="0"/>
            </a:endParaRPr>
          </a:p>
          <a:p>
            <a:pPr marL="457200" lvl="1" indent="0">
              <a:buFont typeface="Wingdings" panose="05000000000000000000" charset="0"/>
              <a:buNone/>
            </a:pPr>
            <a:r>
              <a:rPr lang="en-IN" altLang="en-US" sz="3200" dirty="0">
                <a:latin typeface="Times New Roman" panose="02020603050405020304" pitchFamily="18" charset="0"/>
                <a:cs typeface="Times New Roman" panose="02020603050405020304" pitchFamily="18" charset="0"/>
                <a:sym typeface="+mn-ea"/>
              </a:rPr>
              <a:t> (Meteorological and Oceanographic Satellite Data Archival Centre)</a:t>
            </a:r>
          </a:p>
          <a:p>
            <a:pPr marL="457200" lvl="1" indent="0">
              <a:buFont typeface="Wingdings" panose="05000000000000000000" charset="0"/>
              <a:buNone/>
            </a:pPr>
            <a:endParaRPr lang="en-IN" altLang="en-US" sz="3200" dirty="0">
              <a:latin typeface="Times New Roman" panose="02020603050405020304" pitchFamily="18" charset="0"/>
              <a:cs typeface="Times New Roman" panose="02020603050405020304" pitchFamily="18" charset="0"/>
            </a:endParaRPr>
          </a:p>
          <a:p>
            <a:pPr marL="457200" lvl="1" indent="0">
              <a:buFont typeface="Wingdings" panose="05000000000000000000" charset="0"/>
              <a:buNone/>
            </a:pPr>
            <a:endParaRPr lang="en-IN" altLang="en-US" sz="32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IN" altLang="en-US" sz="3200" dirty="0">
                <a:latin typeface="Times New Roman" panose="02020603050405020304" pitchFamily="18" charset="0"/>
                <a:cs typeface="Times New Roman" panose="02020603050405020304" pitchFamily="18" charset="0"/>
                <a:sym typeface="+mn-ea"/>
              </a:rPr>
              <a:t>  Data Source Link:</a:t>
            </a:r>
            <a:endParaRPr lang="en-IN" altLang="en-US" sz="3200" dirty="0">
              <a:latin typeface="Times New Roman" panose="02020603050405020304" pitchFamily="18" charset="0"/>
              <a:cs typeface="Times New Roman" panose="02020603050405020304" pitchFamily="18" charset="0"/>
            </a:endParaRPr>
          </a:p>
          <a:p>
            <a:pPr marL="457200" lvl="1" indent="0">
              <a:buNone/>
            </a:pPr>
            <a:r>
              <a:rPr lang="en-IN" altLang="en-US" sz="3200" dirty="0">
                <a:latin typeface="Times New Roman" panose="02020603050405020304" pitchFamily="18" charset="0"/>
                <a:cs typeface="Times New Roman" panose="02020603050405020304" pitchFamily="18" charset="0"/>
                <a:sym typeface="+mn-ea"/>
              </a:rPr>
              <a:t>     </a:t>
            </a:r>
            <a:r>
              <a:rPr lang="en-IN" altLang="en-US" sz="1800" dirty="0">
                <a:latin typeface="Times New Roman" panose="02020603050405020304" pitchFamily="18" charset="0"/>
                <a:cs typeface="Times New Roman" panose="02020603050405020304" pitchFamily="18" charset="0"/>
                <a:sym typeface="+mn-ea"/>
              </a:rPr>
              <a:t>https://mosdac.gov.in</a:t>
            </a:r>
            <a:endParaRPr lang="en-IN" altLang="en-US" sz="1800" dirty="0">
              <a:latin typeface="Times New Roman" panose="02020603050405020304" pitchFamily="18" charset="0"/>
              <a:cs typeface="Times New Roman" panose="02020603050405020304" pitchFamily="18" charset="0"/>
            </a:endParaRPr>
          </a:p>
          <a:p>
            <a:pPr marL="457200" lvl="1" indent="0">
              <a:buFont typeface="Wingdings" panose="05000000000000000000" charse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758352729"/>
              </p:ext>
            </p:extLst>
          </p:nvPr>
        </p:nvGraphicFramePr>
        <p:xfrm>
          <a:off x="628650" y="1825625"/>
          <a:ext cx="7886698" cy="3611880"/>
        </p:xfrm>
        <a:graphic>
          <a:graphicData uri="http://schemas.openxmlformats.org/drawingml/2006/table">
            <a:tbl>
              <a:tblPr firstRow="1" bandRow="1">
                <a:tableStyleId>{5C22544A-7EE6-4342-B048-85BDC9FD1C3A}</a:tableStyleId>
              </a:tblPr>
              <a:tblGrid>
                <a:gridCol w="1043041">
                  <a:extLst>
                    <a:ext uri="{9D8B030D-6E8A-4147-A177-3AD203B41FA5}">
                      <a16:colId xmlns:a16="http://schemas.microsoft.com/office/drawing/2014/main" val="20000"/>
                    </a:ext>
                  </a:extLst>
                </a:gridCol>
                <a:gridCol w="2524838">
                  <a:extLst>
                    <a:ext uri="{9D8B030D-6E8A-4147-A177-3AD203B41FA5}">
                      <a16:colId xmlns:a16="http://schemas.microsoft.com/office/drawing/2014/main" val="20001"/>
                    </a:ext>
                  </a:extLst>
                </a:gridCol>
                <a:gridCol w="1829276">
                  <a:extLst>
                    <a:ext uri="{9D8B030D-6E8A-4147-A177-3AD203B41FA5}">
                      <a16:colId xmlns:a16="http://schemas.microsoft.com/office/drawing/2014/main" val="20002"/>
                    </a:ext>
                  </a:extLst>
                </a:gridCol>
                <a:gridCol w="2489543">
                  <a:extLst>
                    <a:ext uri="{9D8B030D-6E8A-4147-A177-3AD203B41FA5}">
                      <a16:colId xmlns:a16="http://schemas.microsoft.com/office/drawing/2014/main" val="20003"/>
                    </a:ext>
                  </a:extLst>
                </a:gridCol>
              </a:tblGrid>
              <a:tr h="381000">
                <a:tc>
                  <a:txBody>
                    <a:bodyPr/>
                    <a:lstStyle/>
                    <a:p>
                      <a:pPr>
                        <a:buNone/>
                      </a:pPr>
                      <a:r>
                        <a:rPr lang="en-IN" altLang="en-US" sz="2400" dirty="0" err="1"/>
                        <a:t>S.No</a:t>
                      </a:r>
                      <a:endParaRPr lang="en-IN" altLang="en-US" sz="2400" dirty="0"/>
                    </a:p>
                  </a:txBody>
                  <a:tcPr marL="87630" marR="87630"/>
                </a:tc>
                <a:tc>
                  <a:txBody>
                    <a:bodyPr/>
                    <a:lstStyle/>
                    <a:p>
                      <a:pPr>
                        <a:buNone/>
                      </a:pPr>
                      <a:r>
                        <a:rPr lang="en-IN" altLang="en-US" sz="2400" dirty="0"/>
                        <a:t>Name of the Cyclone</a:t>
                      </a:r>
                    </a:p>
                  </a:txBody>
                  <a:tcPr marL="87630" marR="87630"/>
                </a:tc>
                <a:tc>
                  <a:txBody>
                    <a:bodyPr/>
                    <a:lstStyle/>
                    <a:p>
                      <a:pPr>
                        <a:buNone/>
                      </a:pPr>
                      <a:r>
                        <a:rPr lang="en-IN" altLang="en-US"/>
                        <a:t> </a:t>
                      </a:r>
                      <a:r>
                        <a:rPr lang="en-IN" altLang="en-US" sz="2400"/>
                        <a:t> Duration</a:t>
                      </a:r>
                    </a:p>
                  </a:txBody>
                  <a:tcPr marL="87630" marR="87630"/>
                </a:tc>
                <a:tc>
                  <a:txBody>
                    <a:bodyPr/>
                    <a:lstStyle/>
                    <a:p>
                      <a:pPr>
                        <a:buNone/>
                      </a:pPr>
                      <a:r>
                        <a:rPr lang="en-IN" altLang="en-US" sz="2400"/>
                        <a:t>Region</a:t>
                      </a:r>
                    </a:p>
                  </a:txBody>
                  <a:tcPr marL="87630" marR="87630"/>
                </a:tc>
                <a:extLst>
                  <a:ext uri="{0D108BD9-81ED-4DB2-BD59-A6C34878D82A}">
                    <a16:rowId xmlns:a16="http://schemas.microsoft.com/office/drawing/2014/main" val="10000"/>
                  </a:ext>
                </a:extLst>
              </a:tr>
              <a:tr h="381000">
                <a:tc>
                  <a:txBody>
                    <a:bodyPr/>
                    <a:lstStyle/>
                    <a:p>
                      <a:pPr>
                        <a:buNone/>
                      </a:pPr>
                      <a:r>
                        <a:rPr lang="en-IN" altLang="en-US"/>
                        <a:t>   1</a:t>
                      </a:r>
                    </a:p>
                  </a:txBody>
                  <a:tcPr marL="87630" marR="87630"/>
                </a:tc>
                <a:tc>
                  <a:txBody>
                    <a:bodyPr/>
                    <a:lstStyle/>
                    <a:p>
                      <a:pPr>
                        <a:buNone/>
                      </a:pPr>
                      <a:r>
                        <a:rPr lang="en-IN" altLang="en-US" dirty="0"/>
                        <a:t>     </a:t>
                      </a:r>
                      <a:r>
                        <a:rPr lang="en-IN" altLang="en-US" dirty="0" err="1"/>
                        <a:t>Asani</a:t>
                      </a:r>
                      <a:endParaRPr lang="en-IN" altLang="en-US" dirty="0"/>
                    </a:p>
                  </a:txBody>
                  <a:tcPr marL="87630" marR="87630"/>
                </a:tc>
                <a:tc>
                  <a:txBody>
                    <a:bodyPr/>
                    <a:lstStyle/>
                    <a:p>
                      <a:pPr>
                        <a:buNone/>
                      </a:pPr>
                      <a:r>
                        <a:rPr lang="en-IN" altLang="en-US" dirty="0"/>
                        <a:t>May 7-11,2022</a:t>
                      </a:r>
                    </a:p>
                  </a:txBody>
                  <a:tcPr marL="87630" marR="87630"/>
                </a:tc>
                <a:tc>
                  <a:txBody>
                    <a:bodyPr/>
                    <a:lstStyle/>
                    <a:p>
                      <a:pPr>
                        <a:buNone/>
                      </a:pPr>
                      <a:r>
                        <a:rPr lang="en-IN" altLang="en-US"/>
                        <a:t>Bay of Bengal</a:t>
                      </a:r>
                    </a:p>
                  </a:txBody>
                  <a:tcPr marL="87630" marR="87630"/>
                </a:tc>
                <a:extLst>
                  <a:ext uri="{0D108BD9-81ED-4DB2-BD59-A6C34878D82A}">
                    <a16:rowId xmlns:a16="http://schemas.microsoft.com/office/drawing/2014/main" val="10001"/>
                  </a:ext>
                </a:extLst>
              </a:tr>
              <a:tr h="381000">
                <a:tc>
                  <a:txBody>
                    <a:bodyPr/>
                    <a:lstStyle/>
                    <a:p>
                      <a:pPr>
                        <a:buNone/>
                      </a:pPr>
                      <a:r>
                        <a:rPr lang="en-IN" altLang="en-US"/>
                        <a:t>   2</a:t>
                      </a:r>
                    </a:p>
                  </a:txBody>
                  <a:tcPr marL="87630" marR="87630"/>
                </a:tc>
                <a:tc>
                  <a:txBody>
                    <a:bodyPr/>
                    <a:lstStyle/>
                    <a:p>
                      <a:pPr>
                        <a:buNone/>
                      </a:pPr>
                      <a:r>
                        <a:rPr lang="en-IN" altLang="en-US" dirty="0"/>
                        <a:t>     Jawad</a:t>
                      </a:r>
                    </a:p>
                  </a:txBody>
                  <a:tcPr marL="87630" marR="87630"/>
                </a:tc>
                <a:tc>
                  <a:txBody>
                    <a:bodyPr/>
                    <a:lstStyle/>
                    <a:p>
                      <a:pPr>
                        <a:buNone/>
                      </a:pPr>
                      <a:r>
                        <a:rPr lang="en-IN" altLang="en-US"/>
                        <a:t>Dec 3-6,2021</a:t>
                      </a:r>
                    </a:p>
                  </a:txBody>
                  <a:tcPr marL="87630" marR="87630"/>
                </a:tc>
                <a:tc>
                  <a:txBody>
                    <a:bodyPr/>
                    <a:lstStyle/>
                    <a:p>
                      <a:pPr>
                        <a:buNone/>
                      </a:pPr>
                      <a:r>
                        <a:rPr lang="en-IN" altLang="en-US" dirty="0"/>
                        <a:t>Bay of Bengal</a:t>
                      </a:r>
                    </a:p>
                  </a:txBody>
                  <a:tcPr marL="87630" marR="87630"/>
                </a:tc>
                <a:extLst>
                  <a:ext uri="{0D108BD9-81ED-4DB2-BD59-A6C34878D82A}">
                    <a16:rowId xmlns:a16="http://schemas.microsoft.com/office/drawing/2014/main" val="10002"/>
                  </a:ext>
                </a:extLst>
              </a:tr>
              <a:tr h="381000">
                <a:tc>
                  <a:txBody>
                    <a:bodyPr/>
                    <a:lstStyle/>
                    <a:p>
                      <a:pPr>
                        <a:buNone/>
                      </a:pPr>
                      <a:r>
                        <a:rPr lang="en-IN" altLang="en-US"/>
                        <a:t>   3</a:t>
                      </a:r>
                    </a:p>
                  </a:txBody>
                  <a:tcPr marL="87630" marR="87630"/>
                </a:tc>
                <a:tc>
                  <a:txBody>
                    <a:bodyPr/>
                    <a:lstStyle/>
                    <a:p>
                      <a:pPr>
                        <a:buNone/>
                      </a:pPr>
                      <a:r>
                        <a:rPr lang="en-IN" altLang="en-US"/>
                        <a:t>     Gulab</a:t>
                      </a:r>
                    </a:p>
                  </a:txBody>
                  <a:tcPr marL="87630" marR="87630"/>
                </a:tc>
                <a:tc>
                  <a:txBody>
                    <a:bodyPr/>
                    <a:lstStyle/>
                    <a:p>
                      <a:pPr>
                        <a:buNone/>
                      </a:pPr>
                      <a:r>
                        <a:rPr lang="en-IN" altLang="en-US" dirty="0"/>
                        <a:t>Sep 24 - Oct4,2021</a:t>
                      </a:r>
                    </a:p>
                  </a:txBody>
                  <a:tcPr marL="87630" marR="87630"/>
                </a:tc>
                <a:tc>
                  <a:txBody>
                    <a:bodyPr/>
                    <a:lstStyle/>
                    <a:p>
                      <a:pPr>
                        <a:buNone/>
                      </a:pPr>
                      <a:r>
                        <a:rPr lang="en-IN" altLang="en-US"/>
                        <a:t>Arabian Sea</a:t>
                      </a:r>
                    </a:p>
                  </a:txBody>
                  <a:tcPr marL="87630" marR="87630"/>
                </a:tc>
                <a:extLst>
                  <a:ext uri="{0D108BD9-81ED-4DB2-BD59-A6C34878D82A}">
                    <a16:rowId xmlns:a16="http://schemas.microsoft.com/office/drawing/2014/main" val="10003"/>
                  </a:ext>
                </a:extLst>
              </a:tr>
              <a:tr h="381000">
                <a:tc>
                  <a:txBody>
                    <a:bodyPr/>
                    <a:lstStyle/>
                    <a:p>
                      <a:pPr>
                        <a:buNone/>
                      </a:pPr>
                      <a:r>
                        <a:rPr lang="en-IN" altLang="en-US"/>
                        <a:t>   4</a:t>
                      </a:r>
                    </a:p>
                  </a:txBody>
                  <a:tcPr marL="87630" marR="87630"/>
                </a:tc>
                <a:tc>
                  <a:txBody>
                    <a:bodyPr/>
                    <a:lstStyle/>
                    <a:p>
                      <a:pPr>
                        <a:buNone/>
                      </a:pPr>
                      <a:r>
                        <a:rPr lang="en-IN" altLang="en-US"/>
                        <a:t>     Yaas</a:t>
                      </a:r>
                    </a:p>
                  </a:txBody>
                  <a:tcPr marL="87630" marR="87630"/>
                </a:tc>
                <a:tc>
                  <a:txBody>
                    <a:bodyPr/>
                    <a:lstStyle/>
                    <a:p>
                      <a:pPr>
                        <a:buNone/>
                      </a:pPr>
                      <a:r>
                        <a:rPr lang="en-IN" altLang="en-US" dirty="0"/>
                        <a:t>May 24-27,2021</a:t>
                      </a:r>
                    </a:p>
                  </a:txBody>
                  <a:tcPr marL="87630" marR="87630"/>
                </a:tc>
                <a:tc>
                  <a:txBody>
                    <a:bodyPr/>
                    <a:lstStyle/>
                    <a:p>
                      <a:pPr>
                        <a:buNone/>
                      </a:pPr>
                      <a:r>
                        <a:rPr lang="en-IN" altLang="en-US"/>
                        <a:t>Bay of Bengal</a:t>
                      </a:r>
                    </a:p>
                  </a:txBody>
                  <a:tcPr marL="87630" marR="87630"/>
                </a:tc>
                <a:extLst>
                  <a:ext uri="{0D108BD9-81ED-4DB2-BD59-A6C34878D82A}">
                    <a16:rowId xmlns:a16="http://schemas.microsoft.com/office/drawing/2014/main" val="10004"/>
                  </a:ext>
                </a:extLst>
              </a:tr>
              <a:tr h="381000">
                <a:tc>
                  <a:txBody>
                    <a:bodyPr/>
                    <a:lstStyle/>
                    <a:p>
                      <a:pPr>
                        <a:buNone/>
                      </a:pPr>
                      <a:r>
                        <a:rPr lang="en-IN" altLang="en-US"/>
                        <a:t>   5</a:t>
                      </a:r>
                    </a:p>
                  </a:txBody>
                  <a:tcPr marL="87630" marR="87630"/>
                </a:tc>
                <a:tc>
                  <a:txBody>
                    <a:bodyPr/>
                    <a:lstStyle/>
                    <a:p>
                      <a:pPr>
                        <a:buNone/>
                      </a:pPr>
                      <a:r>
                        <a:rPr lang="en-IN" altLang="en-US" dirty="0"/>
                        <a:t>     </a:t>
                      </a:r>
                      <a:r>
                        <a:rPr lang="en-IN" altLang="en-US" dirty="0" err="1"/>
                        <a:t>Tauktae</a:t>
                      </a:r>
                      <a:endParaRPr lang="en-IN" altLang="en-US" dirty="0"/>
                    </a:p>
                  </a:txBody>
                  <a:tcPr marL="87630" marR="87630"/>
                </a:tc>
                <a:tc>
                  <a:txBody>
                    <a:bodyPr/>
                    <a:lstStyle/>
                    <a:p>
                      <a:pPr>
                        <a:buNone/>
                      </a:pPr>
                      <a:r>
                        <a:rPr lang="en-IN" altLang="en-US" dirty="0"/>
                        <a:t>May 14-19,2021</a:t>
                      </a:r>
                    </a:p>
                  </a:txBody>
                  <a:tcPr marL="87630" marR="87630"/>
                </a:tc>
                <a:tc>
                  <a:txBody>
                    <a:bodyPr/>
                    <a:lstStyle/>
                    <a:p>
                      <a:pPr>
                        <a:buNone/>
                      </a:pPr>
                      <a:r>
                        <a:rPr lang="en-IN" altLang="en-US" dirty="0"/>
                        <a:t>Arabian Sea</a:t>
                      </a:r>
                    </a:p>
                  </a:txBody>
                  <a:tcPr marL="87630" marR="87630"/>
                </a:tc>
                <a:extLst>
                  <a:ext uri="{0D108BD9-81ED-4DB2-BD59-A6C34878D82A}">
                    <a16:rowId xmlns:a16="http://schemas.microsoft.com/office/drawing/2014/main" val="10005"/>
                  </a:ext>
                </a:extLst>
              </a:tr>
              <a:tr h="381000">
                <a:tc>
                  <a:txBody>
                    <a:bodyPr/>
                    <a:lstStyle/>
                    <a:p>
                      <a:pPr>
                        <a:buNone/>
                      </a:pPr>
                      <a:r>
                        <a:rPr lang="en-IN" altLang="en-US" dirty="0"/>
                        <a:t>   6</a:t>
                      </a:r>
                    </a:p>
                  </a:txBody>
                  <a:tcPr marL="87630" marR="87630"/>
                </a:tc>
                <a:tc>
                  <a:txBody>
                    <a:bodyPr/>
                    <a:lstStyle/>
                    <a:p>
                      <a:pPr>
                        <a:buNone/>
                      </a:pPr>
                      <a:r>
                        <a:rPr lang="en-IN" altLang="en-US" dirty="0"/>
                        <a:t>     </a:t>
                      </a:r>
                      <a:r>
                        <a:rPr lang="en-IN" altLang="en-US" dirty="0" err="1"/>
                        <a:t>Sitrang</a:t>
                      </a:r>
                      <a:endParaRPr lang="en-IN" altLang="en-US" dirty="0"/>
                    </a:p>
                  </a:txBody>
                  <a:tcPr marL="87630" marR="87630"/>
                </a:tc>
                <a:tc>
                  <a:txBody>
                    <a:bodyPr/>
                    <a:lstStyle/>
                    <a:p>
                      <a:pPr>
                        <a:buNone/>
                      </a:pPr>
                      <a:r>
                        <a:rPr lang="en-IN" altLang="en-US" dirty="0"/>
                        <a:t>Oct 25-29,2022</a:t>
                      </a:r>
                    </a:p>
                  </a:txBody>
                  <a:tcPr marL="87630" marR="87630"/>
                </a:tc>
                <a:tc>
                  <a:txBody>
                    <a:bodyPr/>
                    <a:lstStyle/>
                    <a:p>
                      <a:pPr>
                        <a:buNone/>
                      </a:pPr>
                      <a:r>
                        <a:rPr lang="en-IN" altLang="en-US" dirty="0"/>
                        <a:t>Bay of Bengal </a:t>
                      </a:r>
                    </a:p>
                    <a:p>
                      <a:pPr>
                        <a:buNone/>
                      </a:pPr>
                      <a:endParaRPr lang="en-IN" altLang="en-US" dirty="0"/>
                    </a:p>
                  </a:txBody>
                  <a:tcPr marL="87630" marR="87630"/>
                </a:tc>
                <a:extLst>
                  <a:ext uri="{0D108BD9-81ED-4DB2-BD59-A6C34878D82A}">
                    <a16:rowId xmlns:a16="http://schemas.microsoft.com/office/drawing/2014/main" val="10006"/>
                  </a:ext>
                </a:extLst>
              </a:tr>
              <a:tr h="381000">
                <a:tc>
                  <a:txBody>
                    <a:bodyPr/>
                    <a:lstStyle/>
                    <a:p>
                      <a:pPr>
                        <a:buNone/>
                      </a:pPr>
                      <a:r>
                        <a:rPr lang="en-US" altLang="en-US" dirty="0"/>
                        <a:t>7</a:t>
                      </a:r>
                      <a:endParaRPr lang="en-IN" altLang="en-US" dirty="0"/>
                    </a:p>
                  </a:txBody>
                  <a:tcPr marL="87630" marR="87630"/>
                </a:tc>
                <a:tc>
                  <a:txBody>
                    <a:bodyPr/>
                    <a:lstStyle/>
                    <a:p>
                      <a:pPr>
                        <a:buNone/>
                      </a:pPr>
                      <a:r>
                        <a:rPr lang="en-US" altLang="en-US" dirty="0"/>
                        <a:t>    </a:t>
                      </a:r>
                      <a:r>
                        <a:rPr lang="en-US" altLang="en-US" dirty="0" err="1"/>
                        <a:t>Mandous</a:t>
                      </a:r>
                      <a:endParaRPr lang="en-IN" altLang="en-US" dirty="0"/>
                    </a:p>
                  </a:txBody>
                  <a:tcPr marL="87630" marR="87630"/>
                </a:tc>
                <a:tc>
                  <a:txBody>
                    <a:bodyPr/>
                    <a:lstStyle/>
                    <a:p>
                      <a:pPr>
                        <a:buNone/>
                      </a:pPr>
                      <a:r>
                        <a:rPr lang="en-US" altLang="en-US" dirty="0"/>
                        <a:t>Dec 7-10,2022</a:t>
                      </a:r>
                      <a:endParaRPr lang="en-IN" altLang="en-US" dirty="0"/>
                    </a:p>
                  </a:txBody>
                  <a:tcPr marL="87630" marR="87630"/>
                </a:tc>
                <a:tc>
                  <a:txBody>
                    <a:bodyPr/>
                    <a:lstStyle/>
                    <a:p>
                      <a:pPr>
                        <a:buNone/>
                      </a:pPr>
                      <a:r>
                        <a:rPr lang="en-US" altLang="en-US" dirty="0"/>
                        <a:t>Bay of Bengal</a:t>
                      </a:r>
                      <a:endParaRPr lang="en-IN" altLang="en-US" dirty="0"/>
                    </a:p>
                  </a:txBody>
                  <a:tcPr marL="87630" marR="87630"/>
                </a:tc>
                <a:extLst>
                  <a:ext uri="{0D108BD9-81ED-4DB2-BD59-A6C34878D82A}">
                    <a16:rowId xmlns:a16="http://schemas.microsoft.com/office/drawing/2014/main" val="245591078"/>
                  </a:ext>
                </a:extLst>
              </a:tr>
            </a:tbl>
          </a:graphicData>
        </a:graphic>
      </p:graphicFrame>
      <p:sp>
        <p:nvSpPr>
          <p:cNvPr id="8" name="Text Box 7"/>
          <p:cNvSpPr txBox="1"/>
          <p:nvPr/>
        </p:nvSpPr>
        <p:spPr>
          <a:xfrm>
            <a:off x="539750" y="692785"/>
            <a:ext cx="3749675" cy="706755"/>
          </a:xfrm>
          <a:prstGeom prst="rect">
            <a:avLst/>
          </a:prstGeom>
          <a:noFill/>
        </p:spPr>
        <p:txBody>
          <a:bodyPr wrap="none" rtlCol="0">
            <a:spAutoFit/>
          </a:bodyPr>
          <a:lstStyle/>
          <a:p>
            <a:pPr algn="l"/>
            <a:r>
              <a:rPr lang="en-IN" altLang="en-US" sz="4000"/>
              <a:t>Data Description: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99870-5F09-8DC6-6F08-1B8370637D57}"/>
              </a:ext>
            </a:extLst>
          </p:cNvPr>
          <p:cNvSpPr>
            <a:spLocks noGrp="1"/>
          </p:cNvSpPr>
          <p:nvPr>
            <p:ph type="title"/>
          </p:nvPr>
        </p:nvSpPr>
        <p:spPr>
          <a:xfrm>
            <a:off x="179512" y="188640"/>
            <a:ext cx="8174732" cy="1368151"/>
          </a:xfrm>
        </p:spPr>
        <p:txBody>
          <a:bodyPr>
            <a:normAutofit fontScale="90000"/>
          </a:bodyPr>
          <a:lstStyle/>
          <a:p>
            <a:r>
              <a:rPr lang="en-US" sz="4800" b="1" dirty="0"/>
              <a:t>OBJECTIVE 1 : </a:t>
            </a:r>
            <a:br>
              <a:rPr lang="en-US" sz="4800" b="1" dirty="0"/>
            </a:br>
            <a:endParaRPr lang="en-IN" sz="4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A240B93-86BE-0143-C13C-8D523494F2C3}"/>
              </a:ext>
            </a:extLst>
          </p:cNvPr>
          <p:cNvSpPr>
            <a:spLocks noGrp="1"/>
          </p:cNvSpPr>
          <p:nvPr>
            <p:ph idx="1"/>
          </p:nvPr>
        </p:nvSpPr>
        <p:spPr>
          <a:xfrm>
            <a:off x="323528" y="1052737"/>
            <a:ext cx="7886700" cy="4551932"/>
          </a:xfrm>
        </p:spPr>
        <p:txBody>
          <a:bodyPr>
            <a:normAutofit/>
          </a:bodyPr>
          <a:lstStyle/>
          <a:p>
            <a:pPr marL="0" indent="0">
              <a:buNone/>
            </a:pPr>
            <a:r>
              <a:rPr lang="en-US" sz="3600" dirty="0"/>
              <a:t>Results related to objective 1 are obtained. </a:t>
            </a:r>
          </a:p>
          <a:p>
            <a:pPr>
              <a:buFont typeface="Wingdings" panose="05000000000000000000" pitchFamily="2" charset="2"/>
              <a:buChar char="Ø"/>
            </a:pPr>
            <a:r>
              <a:rPr lang="en-US" sz="3600" dirty="0"/>
              <a:t> Detection of cyclone </a:t>
            </a:r>
          </a:p>
          <a:p>
            <a:pPr marL="0" indent="0">
              <a:buNone/>
            </a:pPr>
            <a:r>
              <a:rPr lang="en-US" sz="3600" dirty="0"/>
              <a:t>Url: </a:t>
            </a:r>
            <a:r>
              <a:rPr lang="en-US" sz="3600" dirty="0">
                <a:hlinkClick r:id="rId2"/>
              </a:rPr>
              <a:t>https://drive.google.com/file/d/14x7JPc8-r1OqQqTfqL5GMWj8l0WwXD3t/view?usp=share_link</a:t>
            </a:r>
            <a:endParaRPr lang="en-IN" dirty="0"/>
          </a:p>
        </p:txBody>
      </p:sp>
    </p:spTree>
    <p:extLst>
      <p:ext uri="{BB962C8B-B14F-4D97-AF65-F5344CB8AC3E}">
        <p14:creationId xmlns:p14="http://schemas.microsoft.com/office/powerpoint/2010/main" val="2677807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7AB78-6711-7E25-6892-43A66B7A821C}"/>
              </a:ext>
            </a:extLst>
          </p:cNvPr>
          <p:cNvSpPr>
            <a:spLocks noGrp="1"/>
          </p:cNvSpPr>
          <p:nvPr>
            <p:ph type="title"/>
          </p:nvPr>
        </p:nvSpPr>
        <p:spPr>
          <a:xfrm>
            <a:off x="598539" y="836712"/>
            <a:ext cx="7886700" cy="288032"/>
          </a:xfrm>
        </p:spPr>
        <p:txBody>
          <a:bodyPr>
            <a:noAutofit/>
          </a:bodyPr>
          <a:lstStyle/>
          <a:p>
            <a:r>
              <a:rPr lang="en-US" sz="3600" dirty="0">
                <a:latin typeface="Times New Roman" panose="02020603050405020304" pitchFamily="18" charset="0"/>
                <a:cs typeface="Times New Roman" panose="02020603050405020304" pitchFamily="18" charset="0"/>
              </a:rPr>
              <a:t>OBJECTIVE 2 : </a:t>
            </a:r>
            <a:br>
              <a:rPr lang="en-US" sz="3600" dirty="0"/>
            </a:br>
            <a:endParaRPr lang="en-IN" sz="3600" dirty="0"/>
          </a:p>
        </p:txBody>
      </p:sp>
      <p:sp>
        <p:nvSpPr>
          <p:cNvPr id="3" name="Content Placeholder 2">
            <a:extLst>
              <a:ext uri="{FF2B5EF4-FFF2-40B4-BE49-F238E27FC236}">
                <a16:creationId xmlns:a16="http://schemas.microsoft.com/office/drawing/2014/main" id="{12E8D5AF-70BC-9D90-A7DC-D8514C9B0AE5}"/>
              </a:ext>
            </a:extLst>
          </p:cNvPr>
          <p:cNvSpPr>
            <a:spLocks noGrp="1"/>
          </p:cNvSpPr>
          <p:nvPr>
            <p:ph idx="1"/>
          </p:nvPr>
        </p:nvSpPr>
        <p:spPr>
          <a:xfrm>
            <a:off x="628650" y="1268760"/>
            <a:ext cx="7886700" cy="4908203"/>
          </a:xfrm>
        </p:spPr>
        <p:txBody>
          <a:bodyPr/>
          <a:lstStyle/>
          <a:p>
            <a:pPr marL="0" indent="0">
              <a:buNone/>
            </a:pPr>
            <a:r>
              <a:rPr lang="en-US" sz="3600" b="1" dirty="0">
                <a:latin typeface="Times New Roman" panose="02020603050405020304" pitchFamily="18" charset="0"/>
                <a:cs typeface="Times New Roman" panose="02020603050405020304" pitchFamily="18" charset="0"/>
              </a:rPr>
              <a:t>CURRENT STATUS OF THE PROJECT:</a:t>
            </a:r>
          </a:p>
          <a:p>
            <a:pPr marL="0" indent="0">
              <a:buNone/>
            </a:pPr>
            <a:r>
              <a:rPr lang="en-US" sz="3600" dirty="0"/>
              <a:t>Results related to objective2 are obtained. </a:t>
            </a:r>
          </a:p>
          <a:p>
            <a:pPr>
              <a:buFont typeface="Wingdings" panose="05000000000000000000" pitchFamily="2" charset="2"/>
              <a:buChar char="Ø"/>
            </a:pPr>
            <a:r>
              <a:rPr lang="en-US" sz="3600" dirty="0"/>
              <a:t> Detection of epicenter</a:t>
            </a:r>
          </a:p>
          <a:p>
            <a:pPr marL="0" indent="0">
              <a:buNone/>
            </a:pPr>
            <a:r>
              <a:rPr lang="en-US" sz="3600" dirty="0"/>
              <a:t>URL:</a:t>
            </a:r>
            <a:r>
              <a:rPr lang="en-US" sz="3600" dirty="0">
                <a:hlinkClick r:id="rId2"/>
              </a:rPr>
              <a:t>https://drive.google.com/file/d/1CycmCTHwJ8IQEz-XyGsfER38rBz-r0xY/view?usp=share_link</a:t>
            </a:r>
            <a:endParaRPr lang="en-IN" dirty="0"/>
          </a:p>
        </p:txBody>
      </p:sp>
    </p:spTree>
    <p:extLst>
      <p:ext uri="{BB962C8B-B14F-4D97-AF65-F5344CB8AC3E}">
        <p14:creationId xmlns:p14="http://schemas.microsoft.com/office/powerpoint/2010/main" val="2677259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2052</TotalTime>
  <Words>619</Words>
  <Application>Microsoft Office PowerPoint</Application>
  <PresentationFormat>On-screen Show (4:3)</PresentationFormat>
  <Paragraphs>120</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Black</vt:lpstr>
      <vt:lpstr>Calibri</vt:lpstr>
      <vt:lpstr>Calibri Light</vt:lpstr>
      <vt:lpstr>Courier New</vt:lpstr>
      <vt:lpstr>Times New Roman</vt:lpstr>
      <vt:lpstr>Wingdings</vt:lpstr>
      <vt:lpstr>Office Theme</vt:lpstr>
      <vt:lpstr>PowerPoint Presentation</vt:lpstr>
      <vt:lpstr>ABSTRACT:</vt:lpstr>
      <vt:lpstr>BLOCK DIAGRAM:</vt:lpstr>
      <vt:lpstr>Proposed Model:</vt:lpstr>
      <vt:lpstr>OBJECTIVE:</vt:lpstr>
      <vt:lpstr>Data Source:</vt:lpstr>
      <vt:lpstr>PowerPoint Presentation</vt:lpstr>
      <vt:lpstr>OBJECTIVE 1 :  </vt:lpstr>
      <vt:lpstr>OBJECTIVE 2 :  </vt:lpstr>
      <vt:lpstr>Processing results of image segmentation:</vt:lpstr>
      <vt:lpstr>OBJECTIVE 2 :  </vt:lpstr>
      <vt:lpstr>Expected Output:</vt:lpstr>
      <vt:lpstr>   TRAJECTORY OF THE CYCLONE IN THE DIFFERENT IN SATELLITE IMAGE IN DIFFERENT FRAMES:  Expected Output: </vt:lpstr>
      <vt:lpstr>OBJECTIVE 3:</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VenuGopal R</cp:lastModifiedBy>
  <cp:revision>33</cp:revision>
  <dcterms:created xsi:type="dcterms:W3CDTF">2022-01-31T06:38:00Z</dcterms:created>
  <dcterms:modified xsi:type="dcterms:W3CDTF">2023-05-18T01:30:20Z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F0B2B0DDAD0D47948746DE2C693EAF70</vt:lpwstr>
  </property>
  <property fmtid="{D5CDD505-2E9C-101B-9397-08002B2CF9AE}" pid="3" name="KSOProductBuildVer">
    <vt:lpwstr>1033-11.2.0.11380</vt:lpwstr>
  </property>
</Properties>
</file>