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64" r:id="rId1"/>
  </p:sld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F6E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AF61DD-9C7C-4FCB-A9F4-F1EF974922C5}" type="datetimeFigureOut">
              <a:rPr lang="en-IN" smtClean="0"/>
              <a:t>29-04-2023</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135D1A0B-4454-4A19-9BC1-AA7BED70B07C}" type="slidenum">
              <a:rPr lang="en-IN" smtClean="0"/>
              <a:t>‹#›</a:t>
            </a:fld>
            <a:endParaRPr lang="en-IN"/>
          </a:p>
        </p:txBody>
      </p:sp>
    </p:spTree>
    <p:extLst>
      <p:ext uri="{BB962C8B-B14F-4D97-AF65-F5344CB8AC3E}">
        <p14:creationId xmlns:p14="http://schemas.microsoft.com/office/powerpoint/2010/main" val="39527876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AF61DD-9C7C-4FCB-A9F4-F1EF974922C5}" type="datetimeFigureOut">
              <a:rPr lang="en-IN" smtClean="0"/>
              <a:t>29-04-2023</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135D1A0B-4454-4A19-9BC1-AA7BED70B07C}" type="slidenum">
              <a:rPr lang="en-IN" smtClean="0"/>
              <a:t>‹#›</a:t>
            </a:fld>
            <a:endParaRPr lang="en-IN"/>
          </a:p>
        </p:txBody>
      </p:sp>
    </p:spTree>
    <p:extLst>
      <p:ext uri="{BB962C8B-B14F-4D97-AF65-F5344CB8AC3E}">
        <p14:creationId xmlns:p14="http://schemas.microsoft.com/office/powerpoint/2010/main" val="19806859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AF61DD-9C7C-4FCB-A9F4-F1EF974922C5}" type="datetimeFigureOut">
              <a:rPr lang="en-IN" smtClean="0"/>
              <a:t>29-04-2023</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135D1A0B-4454-4A19-9BC1-AA7BED70B07C}"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8915199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1DAF61DD-9C7C-4FCB-A9F4-F1EF974922C5}" type="datetimeFigureOut">
              <a:rPr lang="en-IN" smtClean="0"/>
              <a:t>29-04-2023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35D1A0B-4454-4A19-9BC1-AA7BED70B07C}" type="slidenum">
              <a:rPr lang="en-IN" smtClean="0"/>
              <a:t>‹#›</a:t>
            </a:fld>
            <a:endParaRPr lang="en-IN"/>
          </a:p>
        </p:txBody>
      </p:sp>
    </p:spTree>
    <p:extLst>
      <p:ext uri="{BB962C8B-B14F-4D97-AF65-F5344CB8AC3E}">
        <p14:creationId xmlns:p14="http://schemas.microsoft.com/office/powerpoint/2010/main" val="36279863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1DAF61DD-9C7C-4FCB-A9F4-F1EF974922C5}" type="datetimeFigureOut">
              <a:rPr lang="en-IN" smtClean="0"/>
              <a:t>29-04-2023</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35D1A0B-4454-4A19-9BC1-AA7BED70B07C}"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2047557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1DAF61DD-9C7C-4FCB-A9F4-F1EF974922C5}" type="datetimeFigureOut">
              <a:rPr lang="en-IN" smtClean="0"/>
              <a:t>29-04-2023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35D1A0B-4454-4A19-9BC1-AA7BED70B07C}" type="slidenum">
              <a:rPr lang="en-IN" smtClean="0"/>
              <a:t>‹#›</a:t>
            </a:fld>
            <a:endParaRPr lang="en-IN"/>
          </a:p>
        </p:txBody>
      </p:sp>
    </p:spTree>
    <p:extLst>
      <p:ext uri="{BB962C8B-B14F-4D97-AF65-F5344CB8AC3E}">
        <p14:creationId xmlns:p14="http://schemas.microsoft.com/office/powerpoint/2010/main" val="15074413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AF61DD-9C7C-4FCB-A9F4-F1EF974922C5}" type="datetimeFigureOut">
              <a:rPr lang="en-IN" smtClean="0"/>
              <a:t>29-04-2023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35D1A0B-4454-4A19-9BC1-AA7BED70B07C}" type="slidenum">
              <a:rPr lang="en-IN" smtClean="0"/>
              <a:t>‹#›</a:t>
            </a:fld>
            <a:endParaRPr lang="en-IN"/>
          </a:p>
        </p:txBody>
      </p:sp>
    </p:spTree>
    <p:extLst>
      <p:ext uri="{BB962C8B-B14F-4D97-AF65-F5344CB8AC3E}">
        <p14:creationId xmlns:p14="http://schemas.microsoft.com/office/powerpoint/2010/main" val="19065537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AF61DD-9C7C-4FCB-A9F4-F1EF974922C5}" type="datetimeFigureOut">
              <a:rPr lang="en-IN" smtClean="0"/>
              <a:t>29-04-2023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35D1A0B-4454-4A19-9BC1-AA7BED70B07C}" type="slidenum">
              <a:rPr lang="en-IN" smtClean="0"/>
              <a:t>‹#›</a:t>
            </a:fld>
            <a:endParaRPr lang="en-IN"/>
          </a:p>
        </p:txBody>
      </p:sp>
    </p:spTree>
    <p:extLst>
      <p:ext uri="{BB962C8B-B14F-4D97-AF65-F5344CB8AC3E}">
        <p14:creationId xmlns:p14="http://schemas.microsoft.com/office/powerpoint/2010/main" val="11040835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AF61DD-9C7C-4FCB-A9F4-F1EF974922C5}" type="datetimeFigureOut">
              <a:rPr lang="en-IN" smtClean="0"/>
              <a:t>29-04-2023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35D1A0B-4454-4A19-9BC1-AA7BED70B07C}" type="slidenum">
              <a:rPr lang="en-IN" smtClean="0"/>
              <a:t>‹#›</a:t>
            </a:fld>
            <a:endParaRPr lang="en-IN"/>
          </a:p>
        </p:txBody>
      </p:sp>
    </p:spTree>
    <p:extLst>
      <p:ext uri="{BB962C8B-B14F-4D97-AF65-F5344CB8AC3E}">
        <p14:creationId xmlns:p14="http://schemas.microsoft.com/office/powerpoint/2010/main" val="25482014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AF61DD-9C7C-4FCB-A9F4-F1EF974922C5}" type="datetimeFigureOut">
              <a:rPr lang="en-IN" smtClean="0"/>
              <a:t>29-04-2023</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135D1A0B-4454-4A19-9BC1-AA7BED70B07C}" type="slidenum">
              <a:rPr lang="en-IN" smtClean="0"/>
              <a:t>‹#›</a:t>
            </a:fld>
            <a:endParaRPr lang="en-IN"/>
          </a:p>
        </p:txBody>
      </p:sp>
    </p:spTree>
    <p:extLst>
      <p:ext uri="{BB962C8B-B14F-4D97-AF65-F5344CB8AC3E}">
        <p14:creationId xmlns:p14="http://schemas.microsoft.com/office/powerpoint/2010/main" val="28813739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AF61DD-9C7C-4FCB-A9F4-F1EF974922C5}" type="datetimeFigureOut">
              <a:rPr lang="en-IN" smtClean="0"/>
              <a:t>29-04-2023</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135D1A0B-4454-4A19-9BC1-AA7BED70B07C}" type="slidenum">
              <a:rPr lang="en-IN" smtClean="0"/>
              <a:t>‹#›</a:t>
            </a:fld>
            <a:endParaRPr lang="en-IN"/>
          </a:p>
        </p:txBody>
      </p:sp>
    </p:spTree>
    <p:extLst>
      <p:ext uri="{BB962C8B-B14F-4D97-AF65-F5344CB8AC3E}">
        <p14:creationId xmlns:p14="http://schemas.microsoft.com/office/powerpoint/2010/main" val="4003446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AF61DD-9C7C-4FCB-A9F4-F1EF974922C5}" type="datetimeFigureOut">
              <a:rPr lang="en-IN" smtClean="0"/>
              <a:t>29-04-2023</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135D1A0B-4454-4A19-9BC1-AA7BED70B07C}" type="slidenum">
              <a:rPr lang="en-IN" smtClean="0"/>
              <a:t>‹#›</a:t>
            </a:fld>
            <a:endParaRPr lang="en-IN"/>
          </a:p>
        </p:txBody>
      </p:sp>
    </p:spTree>
    <p:extLst>
      <p:ext uri="{BB962C8B-B14F-4D97-AF65-F5344CB8AC3E}">
        <p14:creationId xmlns:p14="http://schemas.microsoft.com/office/powerpoint/2010/main" val="20180267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AF61DD-9C7C-4FCB-A9F4-F1EF974922C5}" type="datetimeFigureOut">
              <a:rPr lang="en-IN" smtClean="0"/>
              <a:t>29-04-2023</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135D1A0B-4454-4A19-9BC1-AA7BED70B07C}" type="slidenum">
              <a:rPr lang="en-IN" smtClean="0"/>
              <a:t>‹#›</a:t>
            </a:fld>
            <a:endParaRPr lang="en-IN"/>
          </a:p>
        </p:txBody>
      </p:sp>
    </p:spTree>
    <p:extLst>
      <p:ext uri="{BB962C8B-B14F-4D97-AF65-F5344CB8AC3E}">
        <p14:creationId xmlns:p14="http://schemas.microsoft.com/office/powerpoint/2010/main" val="42433799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AF61DD-9C7C-4FCB-A9F4-F1EF974922C5}" type="datetimeFigureOut">
              <a:rPr lang="en-IN" smtClean="0"/>
              <a:t>29-04-2023</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135D1A0B-4454-4A19-9BC1-AA7BED70B07C}" type="slidenum">
              <a:rPr lang="en-IN" smtClean="0"/>
              <a:t>‹#›</a:t>
            </a:fld>
            <a:endParaRPr lang="en-IN"/>
          </a:p>
        </p:txBody>
      </p:sp>
    </p:spTree>
    <p:extLst>
      <p:ext uri="{BB962C8B-B14F-4D97-AF65-F5344CB8AC3E}">
        <p14:creationId xmlns:p14="http://schemas.microsoft.com/office/powerpoint/2010/main" val="4143361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AF61DD-9C7C-4FCB-A9F4-F1EF974922C5}" type="datetimeFigureOut">
              <a:rPr lang="en-IN" smtClean="0"/>
              <a:t>29-04-2023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135D1A0B-4454-4A19-9BC1-AA7BED70B07C}" type="slidenum">
              <a:rPr lang="en-IN" smtClean="0"/>
              <a:t>‹#›</a:t>
            </a:fld>
            <a:endParaRPr lang="en-IN"/>
          </a:p>
        </p:txBody>
      </p:sp>
    </p:spTree>
    <p:extLst>
      <p:ext uri="{BB962C8B-B14F-4D97-AF65-F5344CB8AC3E}">
        <p14:creationId xmlns:p14="http://schemas.microsoft.com/office/powerpoint/2010/main" val="34455827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AF61DD-9C7C-4FCB-A9F4-F1EF974922C5}" type="datetimeFigureOut">
              <a:rPr lang="en-IN" smtClean="0"/>
              <a:t>29-04-2023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35D1A0B-4454-4A19-9BC1-AA7BED70B07C}" type="slidenum">
              <a:rPr lang="en-IN" smtClean="0"/>
              <a:t>‹#›</a:t>
            </a:fld>
            <a:endParaRPr lang="en-IN"/>
          </a:p>
        </p:txBody>
      </p:sp>
    </p:spTree>
    <p:extLst>
      <p:ext uri="{BB962C8B-B14F-4D97-AF65-F5344CB8AC3E}">
        <p14:creationId xmlns:p14="http://schemas.microsoft.com/office/powerpoint/2010/main" val="21991976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1DAF61DD-9C7C-4FCB-A9F4-F1EF974922C5}" type="datetimeFigureOut">
              <a:rPr lang="en-IN" smtClean="0"/>
              <a:t>29-04-2023</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135D1A0B-4454-4A19-9BC1-AA7BED70B07C}" type="slidenum">
              <a:rPr lang="en-IN" smtClean="0"/>
              <a:t>‹#›</a:t>
            </a:fld>
            <a:endParaRPr lang="en-IN"/>
          </a:p>
        </p:txBody>
      </p:sp>
    </p:spTree>
    <p:extLst>
      <p:ext uri="{BB962C8B-B14F-4D97-AF65-F5344CB8AC3E}">
        <p14:creationId xmlns:p14="http://schemas.microsoft.com/office/powerpoint/2010/main" val="2568985605"/>
      </p:ext>
    </p:extLst>
  </p:cSld>
  <p:clrMap bg1="lt1" tx1="dk1" bg2="lt2" tx2="dk2" accent1="accent1" accent2="accent2" accent3="accent3" accent4="accent4" accent5="accent5" accent6="accent6" hlink="hlink" folHlink="folHlink"/>
  <p:sldLayoutIdLst>
    <p:sldLayoutId id="2147484165" r:id="rId1"/>
    <p:sldLayoutId id="2147484166" r:id="rId2"/>
    <p:sldLayoutId id="2147484167" r:id="rId3"/>
    <p:sldLayoutId id="2147484168" r:id="rId4"/>
    <p:sldLayoutId id="2147484169" r:id="rId5"/>
    <p:sldLayoutId id="2147484170" r:id="rId6"/>
    <p:sldLayoutId id="2147484171" r:id="rId7"/>
    <p:sldLayoutId id="2147484172" r:id="rId8"/>
    <p:sldLayoutId id="2147484173" r:id="rId9"/>
    <p:sldLayoutId id="2147484174" r:id="rId10"/>
    <p:sldLayoutId id="2147484175" r:id="rId11"/>
    <p:sldLayoutId id="2147484176" r:id="rId12"/>
    <p:sldLayoutId id="2147484177" r:id="rId13"/>
    <p:sldLayoutId id="2147484178" r:id="rId14"/>
    <p:sldLayoutId id="2147484179" r:id="rId15"/>
    <p:sldLayoutId id="2147484180"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Ksrmce Kadapa | Kadapa">
            <a:extLst>
              <a:ext uri="{FF2B5EF4-FFF2-40B4-BE49-F238E27FC236}">
                <a16:creationId xmlns:a16="http://schemas.microsoft.com/office/drawing/2014/main" id="{33757593-EBBD-A195-D26A-27332AE0854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1845" y="154443"/>
            <a:ext cx="1194318" cy="94656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KLM College of Engineering for Women ::">
            <a:extLst>
              <a:ext uri="{FF2B5EF4-FFF2-40B4-BE49-F238E27FC236}">
                <a16:creationId xmlns:a16="http://schemas.microsoft.com/office/drawing/2014/main" id="{FA1363FB-7174-0016-857B-06F923A4C4D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51503" y="154443"/>
            <a:ext cx="1194318" cy="946569"/>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4135A86D-A005-F46A-D514-4BD8D9E06818}"/>
              </a:ext>
            </a:extLst>
          </p:cNvPr>
          <p:cNvSpPr txBox="1"/>
          <p:nvPr/>
        </p:nvSpPr>
        <p:spPr>
          <a:xfrm>
            <a:off x="1800809" y="85349"/>
            <a:ext cx="8976048" cy="2031325"/>
          </a:xfrm>
          <a:prstGeom prst="rect">
            <a:avLst/>
          </a:prstGeom>
          <a:noFill/>
        </p:spPr>
        <p:txBody>
          <a:bodyPr wrap="square">
            <a:spAutoFit/>
          </a:bodyPr>
          <a:lstStyle/>
          <a:p>
            <a:pPr algn="ctr"/>
            <a:r>
              <a:rPr lang="en-IN" sz="3600" b="1" i="0" u="none" strike="noStrike" cap="none" dirty="0">
                <a:solidFill>
                  <a:srgbClr val="FF0000"/>
                </a:solidFill>
                <a:latin typeface="Times New Roman"/>
                <a:ea typeface="Times New Roman"/>
                <a:cs typeface="Times New Roman"/>
                <a:sym typeface="Times New Roman"/>
              </a:rPr>
              <a:t>K.S.R.M. COLLEGE OF ENGINEERING</a:t>
            </a:r>
            <a:br>
              <a:rPr lang="en-IN" sz="3600" b="0" i="0" u="none" strike="noStrike" cap="none" dirty="0">
                <a:solidFill>
                  <a:schemeClr val="dk1"/>
                </a:solidFill>
                <a:latin typeface="Times New Roman"/>
                <a:ea typeface="Times New Roman"/>
                <a:cs typeface="Times New Roman"/>
                <a:sym typeface="Times New Roman"/>
              </a:rPr>
            </a:br>
            <a:r>
              <a:rPr lang="en-IN" sz="1800" b="1" i="0" u="none" strike="noStrike" cap="none" dirty="0">
                <a:solidFill>
                  <a:schemeClr val="dk1"/>
                </a:solidFill>
                <a:latin typeface="Times New Roman"/>
                <a:ea typeface="Times New Roman"/>
                <a:cs typeface="Times New Roman"/>
                <a:sym typeface="Times New Roman"/>
              </a:rPr>
              <a:t>(UGC-AUTONOMOUS)</a:t>
            </a:r>
            <a:br>
              <a:rPr lang="en-IN" sz="1800" b="0" i="0" u="none" strike="noStrike" cap="none" dirty="0">
                <a:solidFill>
                  <a:schemeClr val="dk1"/>
                </a:solidFill>
                <a:latin typeface="Times New Roman"/>
                <a:ea typeface="Times New Roman"/>
                <a:cs typeface="Times New Roman"/>
                <a:sym typeface="Times New Roman"/>
              </a:rPr>
            </a:br>
            <a:r>
              <a:rPr lang="en-IN" sz="1800" b="1" i="0" u="none" strike="noStrike" cap="none" dirty="0">
                <a:solidFill>
                  <a:schemeClr val="dk1"/>
                </a:solidFill>
                <a:latin typeface="Times New Roman"/>
                <a:ea typeface="Times New Roman"/>
                <a:cs typeface="Times New Roman"/>
                <a:sym typeface="Times New Roman"/>
              </a:rPr>
              <a:t>Kadapa, Andhra Pradesh, India– 516 003</a:t>
            </a:r>
            <a:br>
              <a:rPr lang="en-IN" sz="1800" b="0" i="0" u="none" strike="noStrike" cap="none" dirty="0">
                <a:solidFill>
                  <a:schemeClr val="dk1"/>
                </a:solidFill>
                <a:latin typeface="Times New Roman"/>
                <a:ea typeface="Times New Roman"/>
                <a:cs typeface="Times New Roman"/>
                <a:sym typeface="Times New Roman"/>
              </a:rPr>
            </a:br>
            <a:r>
              <a:rPr lang="en-IN" sz="1800" b="1" i="0" u="none" strike="noStrike" cap="none" dirty="0">
                <a:solidFill>
                  <a:schemeClr val="dk1"/>
                </a:solidFill>
                <a:latin typeface="Times New Roman"/>
                <a:ea typeface="Times New Roman"/>
                <a:cs typeface="Times New Roman"/>
                <a:sym typeface="Times New Roman"/>
              </a:rPr>
              <a:t>Approved by AICTE, New Delhi &amp; Affiliated to JNTUA, Ananthapuramu,</a:t>
            </a:r>
            <a:br>
              <a:rPr lang="en-IN" sz="1800" b="1" i="0" u="none" strike="noStrike" cap="none" dirty="0">
                <a:solidFill>
                  <a:schemeClr val="dk1"/>
                </a:solidFill>
                <a:latin typeface="Times New Roman"/>
                <a:ea typeface="Times New Roman"/>
                <a:cs typeface="Times New Roman"/>
                <a:sym typeface="Times New Roman"/>
              </a:rPr>
            </a:br>
            <a:r>
              <a:rPr lang="en-IN" sz="1800" b="1" i="0" u="none" strike="noStrike" cap="none" dirty="0">
                <a:solidFill>
                  <a:schemeClr val="dk1"/>
                </a:solidFill>
                <a:latin typeface="Times New Roman"/>
                <a:ea typeface="Times New Roman"/>
                <a:cs typeface="Times New Roman"/>
                <a:sym typeface="Times New Roman"/>
              </a:rPr>
              <a:t>An ISO 14001:2004 &amp; 9001: 2015 Certified Institution</a:t>
            </a:r>
            <a:br>
              <a:rPr lang="en-IN" sz="3600" b="1" i="0" u="none" strike="noStrike" cap="none" dirty="0">
                <a:solidFill>
                  <a:schemeClr val="dk1"/>
                </a:solidFill>
                <a:latin typeface="Times New Roman"/>
                <a:ea typeface="Times New Roman"/>
                <a:cs typeface="Times New Roman"/>
                <a:sym typeface="Times New Roman"/>
              </a:rPr>
            </a:br>
            <a:endParaRPr lang="en-US" dirty="0"/>
          </a:p>
        </p:txBody>
      </p:sp>
      <p:sp>
        <p:nvSpPr>
          <p:cNvPr id="8" name="TextBox 7">
            <a:extLst>
              <a:ext uri="{FF2B5EF4-FFF2-40B4-BE49-F238E27FC236}">
                <a16:creationId xmlns:a16="http://schemas.microsoft.com/office/drawing/2014/main" id="{91144A62-1A3B-41CD-35A9-10B6E39D360C}"/>
              </a:ext>
            </a:extLst>
          </p:cNvPr>
          <p:cNvSpPr txBox="1"/>
          <p:nvPr/>
        </p:nvSpPr>
        <p:spPr>
          <a:xfrm>
            <a:off x="1903445" y="1864747"/>
            <a:ext cx="9927771" cy="1015663"/>
          </a:xfrm>
          <a:prstGeom prst="rect">
            <a:avLst/>
          </a:prstGeom>
          <a:noFill/>
        </p:spPr>
        <p:txBody>
          <a:bodyPr wrap="square">
            <a:spAutoFit/>
          </a:bodyPr>
          <a:lstStyle/>
          <a:p>
            <a:pPr algn="ctr"/>
            <a:r>
              <a:rPr lang="en-US" sz="2400" b="1" dirty="0">
                <a:solidFill>
                  <a:schemeClr val="accent6">
                    <a:lumMod val="75000"/>
                  </a:schemeClr>
                </a:solidFill>
                <a:latin typeface="Times New Roman" panose="02020603050405020304" pitchFamily="18" charset="0"/>
                <a:cs typeface="Times New Roman" panose="02020603050405020304" pitchFamily="18" charset="0"/>
              </a:rPr>
              <a:t>TECHNICAL SEMINAR</a:t>
            </a:r>
          </a:p>
          <a:p>
            <a:pPr algn="ctr"/>
            <a:endParaRPr lang="en-US" sz="1800" b="1" dirty="0">
              <a:latin typeface="Times New Roman" panose="02020603050405020304" pitchFamily="18" charset="0"/>
              <a:cs typeface="Times New Roman" panose="02020603050405020304" pitchFamily="18" charset="0"/>
            </a:endParaRPr>
          </a:p>
          <a:p>
            <a:pPr algn="ctr"/>
            <a:r>
              <a:rPr lang="en-US" sz="1800" b="1" dirty="0">
                <a:solidFill>
                  <a:schemeClr val="accent1">
                    <a:lumMod val="75000"/>
                  </a:schemeClr>
                </a:solidFill>
                <a:latin typeface="Times New Roman" panose="02020603050405020304" pitchFamily="18" charset="0"/>
                <a:cs typeface="Times New Roman" panose="02020603050405020304" pitchFamily="18" charset="0"/>
              </a:rPr>
              <a:t>DEPARTMENT OF ELECTRONICS AND COMMUNICATION ENGINEERING</a:t>
            </a:r>
          </a:p>
        </p:txBody>
      </p:sp>
      <p:sp>
        <p:nvSpPr>
          <p:cNvPr id="12" name="TextBox 11">
            <a:extLst>
              <a:ext uri="{FF2B5EF4-FFF2-40B4-BE49-F238E27FC236}">
                <a16:creationId xmlns:a16="http://schemas.microsoft.com/office/drawing/2014/main" id="{93D26F43-5BC1-E317-30E8-12242E17C4EA}"/>
              </a:ext>
            </a:extLst>
          </p:cNvPr>
          <p:cNvSpPr txBox="1"/>
          <p:nvPr/>
        </p:nvSpPr>
        <p:spPr>
          <a:xfrm>
            <a:off x="1859902" y="3023617"/>
            <a:ext cx="9635412" cy="3277820"/>
          </a:xfrm>
          <a:prstGeom prst="rect">
            <a:avLst/>
          </a:prstGeom>
          <a:noFill/>
        </p:spPr>
        <p:txBody>
          <a:bodyPr wrap="square" rtlCol="0">
            <a:spAutoFit/>
          </a:bodyPr>
          <a:lstStyle/>
          <a:p>
            <a:pPr algn="ctr"/>
            <a:r>
              <a:rPr lang="en-US" sz="1800" b="1" dirty="0">
                <a:solidFill>
                  <a:srgbClr val="0070C0"/>
                </a:solidFill>
                <a:latin typeface="Times New Roman" panose="02020603050405020304" pitchFamily="18" charset="0"/>
                <a:cs typeface="Times New Roman" panose="02020603050405020304" pitchFamily="18" charset="0"/>
              </a:rPr>
              <a:t>TITLE</a:t>
            </a:r>
            <a:r>
              <a:rPr lang="en-US" sz="1800" b="1" dirty="0">
                <a:latin typeface="Times New Roman" panose="02020603050405020304" pitchFamily="18" charset="0"/>
                <a:cs typeface="Times New Roman" panose="02020603050405020304" pitchFamily="18" charset="0"/>
              </a:rPr>
              <a:t>: NANOTECHNOLOGY AND PARALLEL COMPUTING</a:t>
            </a:r>
          </a:p>
          <a:p>
            <a:pPr algn="ctr"/>
            <a:endParaRPr lang="en-US" sz="1800" b="1"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Under the supervision of:	           		 Reviewer-Senior Faculty:</a:t>
            </a:r>
          </a:p>
          <a:p>
            <a:pPr lvl="1">
              <a:spcBef>
                <a:spcPts val="480"/>
              </a:spcBef>
              <a:buClr>
                <a:srgbClr val="366092"/>
              </a:buClr>
              <a:buSzPct val="40000"/>
            </a:pPr>
            <a:r>
              <a:rPr lang="en-US" sz="2000">
                <a:latin typeface="Times New Roman" panose="02020603050405020304" pitchFamily="18" charset="0"/>
                <a:ea typeface="Times New Roman"/>
                <a:cs typeface="Times New Roman" panose="02020603050405020304" pitchFamily="18" charset="0"/>
                <a:sym typeface="Times New Roman"/>
              </a:rPr>
              <a:t>Dr. D. ARUN KUMAR, Ph.D.,				        P .SUBBA RAYUDU.,</a:t>
            </a:r>
            <a:endParaRPr lang="en-US">
              <a:latin typeface="Times New Roman" panose="02020603050405020304" pitchFamily="18" charset="0"/>
              <a:ea typeface="Times New Roman"/>
              <a:cs typeface="Times New Roman" panose="02020603050405020304" pitchFamily="18" charset="0"/>
              <a:sym typeface="Times New Roman"/>
            </a:endParaRPr>
          </a:p>
          <a:p>
            <a:pPr lvl="1">
              <a:spcBef>
                <a:spcPts val="480"/>
              </a:spcBef>
              <a:buClr>
                <a:srgbClr val="366092"/>
              </a:buClr>
              <a:buSzPct val="48000"/>
            </a:pPr>
            <a:r>
              <a:rPr lang="en-US">
                <a:latin typeface="Times New Roman" panose="02020603050405020304" pitchFamily="18" charset="0"/>
                <a:ea typeface="Times New Roman"/>
                <a:cs typeface="Times New Roman" panose="02020603050405020304" pitchFamily="18" charset="0"/>
                <a:sym typeface="Times New Roman"/>
              </a:rPr>
              <a:t>ASSOCIATE PROFESSOR,</a:t>
            </a:r>
            <a:r>
              <a:rPr lang="en-US" sz="2000">
                <a:latin typeface="Times New Roman" panose="02020603050405020304" pitchFamily="18" charset="0"/>
                <a:ea typeface="Times New Roman"/>
                <a:cs typeface="Times New Roman" panose="02020603050405020304" pitchFamily="18" charset="0"/>
                <a:sym typeface="Times New Roman"/>
              </a:rPr>
              <a:t>					        </a:t>
            </a:r>
            <a:r>
              <a:rPr lang="en-US">
                <a:latin typeface="Times New Roman" panose="02020603050405020304" pitchFamily="18" charset="0"/>
                <a:ea typeface="Times New Roman"/>
                <a:cs typeface="Times New Roman" panose="02020603050405020304" pitchFamily="18" charset="0"/>
                <a:sym typeface="Times New Roman"/>
              </a:rPr>
              <a:t>ASSISTANT PROFESSOR, </a:t>
            </a:r>
          </a:p>
          <a:p>
            <a:pPr lvl="1">
              <a:spcBef>
                <a:spcPts val="480"/>
              </a:spcBef>
              <a:buClr>
                <a:srgbClr val="366092"/>
              </a:buClr>
              <a:buSzPct val="48000"/>
            </a:pPr>
            <a:r>
              <a:rPr lang="en-US">
                <a:latin typeface="Times New Roman" panose="02020603050405020304" pitchFamily="18" charset="0"/>
                <a:ea typeface="Times New Roman"/>
                <a:cs typeface="Times New Roman" panose="02020603050405020304" pitchFamily="18" charset="0"/>
                <a:sym typeface="Times New Roman"/>
              </a:rPr>
              <a:t>DEPARTMENT OF ECE.					         DEPARTMENT OF ECE.</a:t>
            </a:r>
          </a:p>
          <a:p>
            <a:pPr lvl="1">
              <a:spcBef>
                <a:spcPts val="480"/>
              </a:spcBef>
              <a:buClr>
                <a:srgbClr val="366092"/>
              </a:buClr>
              <a:buSzPct val="48000"/>
            </a:pPr>
            <a:r>
              <a:rPr lang="en-US">
                <a:latin typeface="Times New Roman" panose="02020603050405020304" pitchFamily="18" charset="0"/>
                <a:ea typeface="Times New Roman"/>
                <a:cs typeface="Times New Roman" panose="02020603050405020304" pitchFamily="18" charset="0"/>
                <a:sym typeface="Times New Roman"/>
              </a:rPr>
              <a:t> </a:t>
            </a:r>
            <a:r>
              <a:rPr lang="en-US" sz="2400" b="1" dirty="0">
                <a:solidFill>
                  <a:srgbClr val="002060"/>
                </a:solidFill>
                <a:latin typeface="Times New Roman" panose="02020603050405020304" pitchFamily="18" charset="0"/>
                <a:ea typeface="Times New Roman"/>
                <a:cs typeface="Times New Roman" panose="02020603050405020304" pitchFamily="18" charset="0"/>
                <a:sym typeface="Times New Roman"/>
              </a:rPr>
              <a:t>						</a:t>
            </a:r>
            <a:r>
              <a:rPr lang="en-US" sz="2400" b="1">
                <a:solidFill>
                  <a:srgbClr val="002060"/>
                </a:solidFill>
                <a:latin typeface="Times New Roman" panose="02020603050405020304" pitchFamily="18" charset="0"/>
                <a:ea typeface="Times New Roman"/>
                <a:cs typeface="Times New Roman" panose="02020603050405020304" pitchFamily="18" charset="0"/>
                <a:sym typeface="Times New Roman"/>
              </a:rPr>
              <a:t>	                             Presented by</a:t>
            </a:r>
            <a:r>
              <a:rPr lang="en-US" sz="2400" b="1">
                <a:latin typeface="Times New Roman" panose="02020603050405020304" pitchFamily="18" charset="0"/>
                <a:ea typeface="Times New Roman"/>
                <a:cs typeface="Times New Roman" panose="02020603050405020304" pitchFamily="18" charset="0"/>
                <a:sym typeface="Times New Roman"/>
              </a:rPr>
              <a:t>:</a:t>
            </a:r>
          </a:p>
          <a:p>
            <a:pPr marL="0" lvl="0" indent="0" algn="r" rtl="0">
              <a:lnSpc>
                <a:spcPct val="100000"/>
              </a:lnSpc>
              <a:spcBef>
                <a:spcPts val="480"/>
              </a:spcBef>
              <a:spcAft>
                <a:spcPts val="0"/>
              </a:spcAft>
              <a:buClr>
                <a:srgbClr val="366092"/>
              </a:buClr>
              <a:buSzPct val="48000"/>
              <a:buNone/>
            </a:pPr>
            <a:r>
              <a:rPr lang="en-US" sz="2000">
                <a:latin typeface="Times New Roman" panose="02020603050405020304" pitchFamily="18" charset="0"/>
                <a:ea typeface="Times New Roman"/>
                <a:cs typeface="Times New Roman" panose="02020603050405020304" pitchFamily="18" charset="0"/>
                <a:sym typeface="Times New Roman"/>
              </a:rPr>
              <a:t>							K.JANARDHANA (199Y1A0467),</a:t>
            </a:r>
          </a:p>
          <a:p>
            <a:pPr marL="0" lvl="0" indent="0" algn="r" rtl="0">
              <a:lnSpc>
                <a:spcPct val="100000"/>
              </a:lnSpc>
              <a:spcBef>
                <a:spcPts val="480"/>
              </a:spcBef>
              <a:spcAft>
                <a:spcPts val="0"/>
              </a:spcAft>
              <a:buClr>
                <a:srgbClr val="366092"/>
              </a:buClr>
              <a:buSzPct val="48000"/>
              <a:buNone/>
            </a:pPr>
            <a:r>
              <a:rPr lang="en-US" sz="2000">
                <a:latin typeface="Times New Roman" panose="02020603050405020304" pitchFamily="18" charset="0"/>
                <a:ea typeface="Times New Roman"/>
                <a:cs typeface="Times New Roman" panose="02020603050405020304" pitchFamily="18" charset="0"/>
                <a:sym typeface="Times New Roman"/>
              </a:rPr>
              <a:t>ECE-A</a:t>
            </a:r>
            <a:r>
              <a:rPr lang="en-US" sz="2000" dirty="0">
                <a:latin typeface="Times New Roman" panose="02020603050405020304" pitchFamily="18" charset="0"/>
                <a:ea typeface="Times New Roman"/>
                <a:cs typeface="Times New Roman" panose="02020603050405020304" pitchFamily="18" charset="0"/>
                <a:sym typeface="Times New Roman"/>
              </a:rPr>
              <a:t>				</a:t>
            </a:r>
            <a:r>
              <a:rPr lang="en-US" sz="2000">
                <a:latin typeface="Times New Roman" panose="02020603050405020304" pitchFamily="18" charset="0"/>
                <a:ea typeface="Times New Roman"/>
                <a:cs typeface="Times New Roman" panose="02020603050405020304" pitchFamily="18" charset="0"/>
                <a:sym typeface="Times New Roman"/>
              </a:rPr>
              <a:t>	</a:t>
            </a:r>
            <a:endParaRPr lang="en-IN" dirty="0"/>
          </a:p>
        </p:txBody>
      </p:sp>
    </p:spTree>
    <p:extLst>
      <p:ext uri="{BB962C8B-B14F-4D97-AF65-F5344CB8AC3E}">
        <p14:creationId xmlns:p14="http://schemas.microsoft.com/office/powerpoint/2010/main" val="10767228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295AC-3A1A-FF73-446A-126FC38376BC}"/>
              </a:ext>
            </a:extLst>
          </p:cNvPr>
          <p:cNvSpPr>
            <a:spLocks noGrp="1"/>
          </p:cNvSpPr>
          <p:nvPr>
            <p:ph type="title"/>
          </p:nvPr>
        </p:nvSpPr>
        <p:spPr>
          <a:xfrm>
            <a:off x="2592925" y="214604"/>
            <a:ext cx="8911687" cy="849086"/>
          </a:xfrm>
        </p:spPr>
        <p:txBody>
          <a:bodyPr>
            <a:normAutofit/>
          </a:bodyPr>
          <a:lstStyle/>
          <a:p>
            <a:r>
              <a:rPr lang="en-IN" sz="3200" dirty="0">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ADBA868A-9F43-4B88-7354-D5553D545255}"/>
              </a:ext>
            </a:extLst>
          </p:cNvPr>
          <p:cNvSpPr>
            <a:spLocks noGrp="1"/>
          </p:cNvSpPr>
          <p:nvPr>
            <p:ph idx="1"/>
          </p:nvPr>
        </p:nvSpPr>
        <p:spPr>
          <a:xfrm>
            <a:off x="2592925" y="1296955"/>
            <a:ext cx="8915400" cy="4520961"/>
          </a:xfrm>
        </p:spPr>
        <p:txBody>
          <a:bodyPr/>
          <a:lstStyle/>
          <a:p>
            <a:pPr>
              <a:buFont typeface="Wingdings" panose="05000000000000000000" pitchFamily="2" charset="2"/>
              <a:buChar char="v"/>
            </a:pPr>
            <a:r>
              <a:rPr lang="en-IN" dirty="0"/>
              <a:t>Nanotechnology with all its challenges and opportunities will become a part of our future.</a:t>
            </a:r>
          </a:p>
          <a:p>
            <a:pPr>
              <a:buFont typeface="Wingdings" panose="05000000000000000000" pitchFamily="2" charset="2"/>
              <a:buChar char="v"/>
            </a:pPr>
            <a:r>
              <a:rPr lang="en-IN" dirty="0"/>
              <a:t>The researchers are optimistic for the products based upon this technology.</a:t>
            </a:r>
          </a:p>
          <a:p>
            <a:pPr>
              <a:buFont typeface="Wingdings" panose="05000000000000000000" pitchFamily="2" charset="2"/>
              <a:buChar char="v"/>
            </a:pPr>
            <a:r>
              <a:rPr lang="en-IN" dirty="0"/>
              <a:t>Nanotechnology is slowly but steadily ushering in the new industrial revolution.</a:t>
            </a:r>
          </a:p>
        </p:txBody>
      </p:sp>
    </p:spTree>
    <p:extLst>
      <p:ext uri="{BB962C8B-B14F-4D97-AF65-F5344CB8AC3E}">
        <p14:creationId xmlns:p14="http://schemas.microsoft.com/office/powerpoint/2010/main" val="40075641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2476B1-6A67-4C86-6DE3-9A2F478B198B}"/>
              </a:ext>
            </a:extLst>
          </p:cNvPr>
          <p:cNvSpPr>
            <a:spLocks noGrp="1"/>
          </p:cNvSpPr>
          <p:nvPr>
            <p:ph type="title"/>
          </p:nvPr>
        </p:nvSpPr>
        <p:spPr>
          <a:xfrm>
            <a:off x="2592925" y="233266"/>
            <a:ext cx="8911687" cy="942392"/>
          </a:xfrm>
        </p:spPr>
        <p:txBody>
          <a:bodyPr>
            <a:normAutofit/>
          </a:bodyPr>
          <a:lstStyle/>
          <a:p>
            <a:r>
              <a:rPr lang="en-IN" sz="3200" dirty="0">
                <a:latin typeface="Times New Roman" panose="02020603050405020304" pitchFamily="18" charset="0"/>
                <a:cs typeface="Times New Roman" panose="02020603050405020304" pitchFamily="18" charset="0"/>
              </a:rPr>
              <a:t>CONTENTS ON PARALLEL COMPUTING</a:t>
            </a:r>
          </a:p>
        </p:txBody>
      </p:sp>
      <p:sp>
        <p:nvSpPr>
          <p:cNvPr id="3" name="Content Placeholder 2">
            <a:extLst>
              <a:ext uri="{FF2B5EF4-FFF2-40B4-BE49-F238E27FC236}">
                <a16:creationId xmlns:a16="http://schemas.microsoft.com/office/drawing/2014/main" id="{506D1D3B-81E4-70BD-8D87-3D3833C986EB}"/>
              </a:ext>
            </a:extLst>
          </p:cNvPr>
          <p:cNvSpPr>
            <a:spLocks noGrp="1"/>
          </p:cNvSpPr>
          <p:nvPr>
            <p:ph idx="1"/>
          </p:nvPr>
        </p:nvSpPr>
        <p:spPr>
          <a:xfrm>
            <a:off x="2592925" y="1343608"/>
            <a:ext cx="8915400" cy="4576944"/>
          </a:xfrm>
        </p:spPr>
        <p:txBody>
          <a:bodyPr/>
          <a:lstStyle/>
          <a:p>
            <a:r>
              <a:rPr lang="en-IN" dirty="0">
                <a:latin typeface="Times New Roman" panose="02020603050405020304" pitchFamily="18" charset="0"/>
                <a:cs typeface="Times New Roman" panose="02020603050405020304" pitchFamily="18" charset="0"/>
              </a:rPr>
              <a:t>Introduction</a:t>
            </a:r>
          </a:p>
          <a:p>
            <a:r>
              <a:rPr lang="en-IN" dirty="0">
                <a:latin typeface="Times New Roman" panose="02020603050405020304" pitchFamily="18" charset="0"/>
                <a:cs typeface="Times New Roman" panose="02020603050405020304" pitchFamily="18" charset="0"/>
              </a:rPr>
              <a:t>What is parallel computing</a:t>
            </a:r>
          </a:p>
          <a:p>
            <a:r>
              <a:rPr lang="en-IN" dirty="0">
                <a:latin typeface="Times New Roman" panose="02020603050405020304" pitchFamily="18" charset="0"/>
                <a:cs typeface="Times New Roman" panose="02020603050405020304" pitchFamily="18" charset="0"/>
              </a:rPr>
              <a:t>Types of parallel computing</a:t>
            </a:r>
          </a:p>
          <a:p>
            <a:r>
              <a:rPr lang="en-IN" dirty="0">
                <a:latin typeface="Times New Roman" panose="02020603050405020304" pitchFamily="18" charset="0"/>
                <a:cs typeface="Times New Roman" panose="02020603050405020304" pitchFamily="18" charset="0"/>
              </a:rPr>
              <a:t>Uses of parallel computing</a:t>
            </a:r>
          </a:p>
          <a:p>
            <a:r>
              <a:rPr lang="en-IN" dirty="0">
                <a:latin typeface="Times New Roman" panose="02020603050405020304" pitchFamily="18" charset="0"/>
                <a:cs typeface="Times New Roman" panose="02020603050405020304" pitchFamily="18" charset="0"/>
              </a:rPr>
              <a:t>Advantages and Disadvantages</a:t>
            </a:r>
          </a:p>
          <a:p>
            <a:r>
              <a:rPr lang="en-IN" dirty="0">
                <a:latin typeface="Times New Roman" panose="02020603050405020304" pitchFamily="18" charset="0"/>
                <a:cs typeface="Times New Roman" panose="02020603050405020304" pitchFamily="18" charset="0"/>
              </a:rPr>
              <a:t>Conclusion</a:t>
            </a:r>
          </a:p>
        </p:txBody>
      </p:sp>
    </p:spTree>
    <p:extLst>
      <p:ext uri="{BB962C8B-B14F-4D97-AF65-F5344CB8AC3E}">
        <p14:creationId xmlns:p14="http://schemas.microsoft.com/office/powerpoint/2010/main" val="7314368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AF7A34-9898-0842-1898-F21747EE42F2}"/>
              </a:ext>
            </a:extLst>
          </p:cNvPr>
          <p:cNvSpPr>
            <a:spLocks noGrp="1"/>
          </p:cNvSpPr>
          <p:nvPr>
            <p:ph type="title"/>
          </p:nvPr>
        </p:nvSpPr>
        <p:spPr>
          <a:xfrm>
            <a:off x="2589213" y="270589"/>
            <a:ext cx="8915400" cy="886408"/>
          </a:xfrm>
        </p:spPr>
        <p:txBody>
          <a:bodyPr>
            <a:normAutofit/>
          </a:bodyPr>
          <a:lstStyle/>
          <a:p>
            <a:r>
              <a:rPr lang="en-IN" sz="3200"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FC58889C-20DE-14FC-6D94-60AF218B5B86}"/>
              </a:ext>
            </a:extLst>
          </p:cNvPr>
          <p:cNvSpPr>
            <a:spLocks noGrp="1"/>
          </p:cNvSpPr>
          <p:nvPr>
            <p:ph idx="1"/>
          </p:nvPr>
        </p:nvSpPr>
        <p:spPr>
          <a:xfrm>
            <a:off x="2589212" y="1418253"/>
            <a:ext cx="8915400" cy="4492969"/>
          </a:xfrm>
        </p:spPr>
        <p:txBody>
          <a:bodyPr/>
          <a:lstStyle/>
          <a:p>
            <a:r>
              <a:rPr lang="en-IN" dirty="0">
                <a:latin typeface="Times New Roman" panose="02020603050405020304" pitchFamily="18" charset="0"/>
                <a:cs typeface="Times New Roman" panose="02020603050405020304" pitchFamily="18" charset="0"/>
              </a:rPr>
              <a:t>Parallel computing refers to the use of multiple processors or computer systems working together to solve a computational problem or execute a task in parallel.</a:t>
            </a:r>
          </a:p>
          <a:p>
            <a:r>
              <a:rPr lang="en-IN" dirty="0">
                <a:latin typeface="Times New Roman" panose="02020603050405020304" pitchFamily="18" charset="0"/>
                <a:cs typeface="Times New Roman" panose="02020603050405020304" pitchFamily="18" charset="0"/>
              </a:rPr>
              <a:t>Ever-growing size of data bases and increasing complexity are putting great stress on the single processor computers.</a:t>
            </a:r>
          </a:p>
          <a:p>
            <a:r>
              <a:rPr lang="en-IN" dirty="0">
                <a:latin typeface="Times New Roman" panose="02020603050405020304" pitchFamily="18" charset="0"/>
                <a:cs typeface="Times New Roman" panose="02020603050405020304" pitchFamily="18" charset="0"/>
              </a:rPr>
              <a:t>Parallel computing is the simultaneous execution of the same task split into subtasks on multiple processors in order to obtain results fast.</a:t>
            </a:r>
          </a:p>
        </p:txBody>
      </p:sp>
    </p:spTree>
    <p:extLst>
      <p:ext uri="{BB962C8B-B14F-4D97-AF65-F5344CB8AC3E}">
        <p14:creationId xmlns:p14="http://schemas.microsoft.com/office/powerpoint/2010/main" val="30930217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103E9F-5E65-F55C-558D-5723266A1C4A}"/>
              </a:ext>
            </a:extLst>
          </p:cNvPr>
          <p:cNvSpPr>
            <a:spLocks noGrp="1"/>
          </p:cNvSpPr>
          <p:nvPr>
            <p:ph type="title"/>
          </p:nvPr>
        </p:nvSpPr>
        <p:spPr>
          <a:xfrm>
            <a:off x="2592925" y="74646"/>
            <a:ext cx="8911687" cy="727787"/>
          </a:xfrm>
        </p:spPr>
        <p:txBody>
          <a:bodyPr>
            <a:normAutofit/>
          </a:bodyPr>
          <a:lstStyle/>
          <a:p>
            <a:r>
              <a:rPr lang="en-IN" sz="3200" dirty="0">
                <a:latin typeface="Times New Roman" panose="02020603050405020304" pitchFamily="18" charset="0"/>
                <a:cs typeface="Times New Roman" panose="02020603050405020304" pitchFamily="18" charset="0"/>
              </a:rPr>
              <a:t>WHAT IS PARALLEL COMPUTING</a:t>
            </a:r>
          </a:p>
        </p:txBody>
      </p:sp>
      <p:sp>
        <p:nvSpPr>
          <p:cNvPr id="3" name="Content Placeholder 2">
            <a:extLst>
              <a:ext uri="{FF2B5EF4-FFF2-40B4-BE49-F238E27FC236}">
                <a16:creationId xmlns:a16="http://schemas.microsoft.com/office/drawing/2014/main" id="{B57CA72D-320A-1609-349A-3501D6298113}"/>
              </a:ext>
            </a:extLst>
          </p:cNvPr>
          <p:cNvSpPr>
            <a:spLocks noGrp="1"/>
          </p:cNvSpPr>
          <p:nvPr>
            <p:ph idx="1"/>
          </p:nvPr>
        </p:nvSpPr>
        <p:spPr>
          <a:xfrm>
            <a:off x="2589212" y="970385"/>
            <a:ext cx="8915400" cy="4978160"/>
          </a:xfrm>
        </p:spPr>
        <p:txBody>
          <a:bodyPr/>
          <a:lstStyle/>
          <a:p>
            <a:pPr>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Parallel computing is a form of computation in which many instructions are carried out simultaneously operating on the principle that large problems can often be divided into smaller ones ,which are they solved concurrently in parallel.</a:t>
            </a:r>
          </a:p>
        </p:txBody>
      </p:sp>
      <p:pic>
        <p:nvPicPr>
          <p:cNvPr id="1026" name="Picture 2" descr="What is Parallel Computing - javatpoint">
            <a:extLst>
              <a:ext uri="{FF2B5EF4-FFF2-40B4-BE49-F238E27FC236}">
                <a16:creationId xmlns:a16="http://schemas.microsoft.com/office/drawing/2014/main" id="{19DFAD55-4418-F22B-5862-39CB0B65F3C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67135" y="2514318"/>
            <a:ext cx="7888158" cy="33732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583022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82D36B-B8DF-BF76-F2B3-5F9860385531}"/>
              </a:ext>
            </a:extLst>
          </p:cNvPr>
          <p:cNvSpPr>
            <a:spLocks noGrp="1"/>
          </p:cNvSpPr>
          <p:nvPr>
            <p:ph type="title"/>
          </p:nvPr>
        </p:nvSpPr>
        <p:spPr>
          <a:xfrm>
            <a:off x="2592925" y="233265"/>
            <a:ext cx="8911687" cy="961053"/>
          </a:xfrm>
        </p:spPr>
        <p:txBody>
          <a:bodyPr>
            <a:normAutofit/>
          </a:bodyPr>
          <a:lstStyle/>
          <a:p>
            <a:r>
              <a:rPr lang="en-IN" sz="3200" dirty="0">
                <a:latin typeface="Times New Roman" panose="02020603050405020304" pitchFamily="18" charset="0"/>
                <a:cs typeface="Times New Roman" panose="02020603050405020304" pitchFamily="18" charset="0"/>
              </a:rPr>
              <a:t>TYPES OF PARALLEL COMPUTING</a:t>
            </a:r>
          </a:p>
        </p:txBody>
      </p:sp>
      <p:sp>
        <p:nvSpPr>
          <p:cNvPr id="3" name="Content Placeholder 2">
            <a:extLst>
              <a:ext uri="{FF2B5EF4-FFF2-40B4-BE49-F238E27FC236}">
                <a16:creationId xmlns:a16="http://schemas.microsoft.com/office/drawing/2014/main" id="{E411C177-398B-3C8B-4005-F5AEB6B4B5FE}"/>
              </a:ext>
            </a:extLst>
          </p:cNvPr>
          <p:cNvSpPr>
            <a:spLocks noGrp="1"/>
          </p:cNvSpPr>
          <p:nvPr>
            <p:ph idx="1"/>
          </p:nvPr>
        </p:nvSpPr>
        <p:spPr>
          <a:xfrm>
            <a:off x="2589212" y="961053"/>
            <a:ext cx="8915400" cy="4987492"/>
          </a:xfrm>
        </p:spPr>
        <p:txBody>
          <a:bodyPr/>
          <a:lstStyle/>
          <a:p>
            <a:r>
              <a:rPr lang="en-IN" dirty="0"/>
              <a:t>There are different types of parallel computing. They are</a:t>
            </a:r>
          </a:p>
          <a:p>
            <a:pPr lvl="1">
              <a:buFont typeface="Arial" panose="020B0604020202020204" pitchFamily="34" charset="0"/>
              <a:buChar char="•"/>
            </a:pPr>
            <a:r>
              <a:rPr lang="en-IN" sz="1800" dirty="0">
                <a:latin typeface="Times New Roman" panose="02020603050405020304" pitchFamily="18" charset="0"/>
                <a:cs typeface="Times New Roman" panose="02020603050405020304" pitchFamily="18" charset="0"/>
              </a:rPr>
              <a:t>Bit-level</a:t>
            </a:r>
          </a:p>
          <a:p>
            <a:pPr lvl="1">
              <a:buFont typeface="Arial" panose="020B0604020202020204" pitchFamily="34" charset="0"/>
              <a:buChar char="•"/>
            </a:pPr>
            <a:r>
              <a:rPr lang="en-IN" sz="1800" dirty="0">
                <a:latin typeface="Times New Roman" panose="02020603050405020304" pitchFamily="18" charset="0"/>
                <a:cs typeface="Times New Roman" panose="02020603050405020304" pitchFamily="18" charset="0"/>
              </a:rPr>
              <a:t>Instructional</a:t>
            </a:r>
          </a:p>
          <a:p>
            <a:pPr lvl="1">
              <a:buFont typeface="Arial" panose="020B0604020202020204" pitchFamily="34" charset="0"/>
              <a:buChar char="•"/>
            </a:pPr>
            <a:r>
              <a:rPr lang="en-IN" sz="1800" dirty="0">
                <a:latin typeface="Times New Roman" panose="02020603050405020304" pitchFamily="18" charset="0"/>
                <a:cs typeface="Times New Roman" panose="02020603050405020304" pitchFamily="18" charset="0"/>
              </a:rPr>
              <a:t>Data</a:t>
            </a:r>
          </a:p>
          <a:p>
            <a:pPr lvl="1">
              <a:buFont typeface="Arial" panose="020B0604020202020204" pitchFamily="34" charset="0"/>
              <a:buChar char="•"/>
            </a:pPr>
            <a:r>
              <a:rPr lang="en-IN" sz="1800" dirty="0">
                <a:latin typeface="Times New Roman" panose="02020603050405020304" pitchFamily="18" charset="0"/>
                <a:cs typeface="Times New Roman" panose="02020603050405020304" pitchFamily="18" charset="0"/>
              </a:rPr>
              <a:t>Task</a:t>
            </a:r>
          </a:p>
          <a:p>
            <a:pPr marL="0" indent="0">
              <a:buNone/>
            </a:pPr>
            <a:r>
              <a:rPr lang="en-IN" dirty="0">
                <a:latin typeface="Times New Roman" panose="02020603050405020304" pitchFamily="18" charset="0"/>
                <a:cs typeface="Times New Roman" panose="02020603050405020304" pitchFamily="18" charset="0"/>
              </a:rPr>
              <a:t>BIT-LEVEL PARALLELISM</a:t>
            </a:r>
          </a:p>
          <a:p>
            <a:pPr>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When an 8-bit processor needs to add two 16-bit integers, its to  be done in two steps.</a:t>
            </a:r>
          </a:p>
          <a:p>
            <a:pPr>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The processor must first add the 8 lower-order bits from each integer using the standard addition instruction.</a:t>
            </a:r>
          </a:p>
          <a:p>
            <a:pPr>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Then add the 8 higher-order bits using an add-with  carry instruction and the carry bit from the lower order addition.</a:t>
            </a:r>
          </a:p>
          <a:p>
            <a:pPr marL="457200" lvl="1" indent="0">
              <a:buNone/>
            </a:pPr>
            <a:endParaRPr lang="en-IN" dirty="0"/>
          </a:p>
        </p:txBody>
      </p:sp>
    </p:spTree>
    <p:extLst>
      <p:ext uri="{BB962C8B-B14F-4D97-AF65-F5344CB8AC3E}">
        <p14:creationId xmlns:p14="http://schemas.microsoft.com/office/powerpoint/2010/main" val="34637203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FB6A64B-76ED-3AAB-5EB9-524FEE1F04B7}"/>
              </a:ext>
            </a:extLst>
          </p:cNvPr>
          <p:cNvSpPr>
            <a:spLocks noGrp="1"/>
          </p:cNvSpPr>
          <p:nvPr>
            <p:ph idx="1"/>
          </p:nvPr>
        </p:nvSpPr>
        <p:spPr>
          <a:xfrm>
            <a:off x="2589211" y="410545"/>
            <a:ext cx="8915400" cy="6195527"/>
          </a:xfrm>
        </p:spPr>
        <p:txBody>
          <a:bodyPr/>
          <a:lstStyle/>
          <a:p>
            <a:pPr marL="0" indent="0">
              <a:buNone/>
            </a:pPr>
            <a:r>
              <a:rPr lang="en-IN" dirty="0">
                <a:latin typeface="Times New Roman" panose="02020603050405020304" pitchFamily="18" charset="0"/>
                <a:cs typeface="Times New Roman" panose="02020603050405020304" pitchFamily="18" charset="0"/>
              </a:rPr>
              <a:t>INSTRUCTION LEVEL PARALLELISM</a:t>
            </a:r>
          </a:p>
          <a:p>
            <a:pPr>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The instructions given to a computer for processing can be divided into groups or re-ordered and then processed without changing the final list.</a:t>
            </a:r>
          </a:p>
          <a:p>
            <a:pPr>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This is known as instructional level parallelism.</a:t>
            </a:r>
          </a:p>
          <a:p>
            <a:pPr>
              <a:buFont typeface="Wingdings" panose="05000000000000000000" pitchFamily="2" charset="2"/>
              <a:buChar char="Ø"/>
            </a:pPr>
            <a:endParaRPr lang="en-IN"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IN"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IN" dirty="0">
              <a:latin typeface="Times New Roman" panose="02020603050405020304" pitchFamily="18" charset="0"/>
              <a:cs typeface="Times New Roman" panose="02020603050405020304" pitchFamily="18" charset="0"/>
            </a:endParaRPr>
          </a:p>
          <a:p>
            <a:pPr marL="0" indent="0">
              <a:buNone/>
            </a:pPr>
            <a:r>
              <a:rPr lang="en-IN" dirty="0">
                <a:latin typeface="Times New Roman" panose="02020603050405020304" pitchFamily="18" charset="0"/>
                <a:cs typeface="Times New Roman" panose="02020603050405020304" pitchFamily="18" charset="0"/>
              </a:rPr>
              <a:t>DATA LEVEL PARALLELISM</a:t>
            </a:r>
          </a:p>
          <a:p>
            <a:pPr>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Data parallelism focuses on distributing the data across different parallel computing nodes.</a:t>
            </a:r>
          </a:p>
          <a:p>
            <a:pPr>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It is also called as loop-level parallelism.</a:t>
            </a:r>
          </a:p>
          <a:p>
            <a:pPr>
              <a:buFont typeface="Wingdings" panose="05000000000000000000" pitchFamily="2" charset="2"/>
              <a:buChar char="Ø"/>
            </a:pPr>
            <a:endParaRPr lang="en-IN" dirty="0">
              <a:latin typeface="Times New Roman" panose="02020603050405020304" pitchFamily="18" charset="0"/>
              <a:cs typeface="Times New Roman" panose="02020603050405020304" pitchFamily="18" charset="0"/>
            </a:endParaRPr>
          </a:p>
          <a:p>
            <a:pPr marL="0" indent="0">
              <a:buNone/>
            </a:pPr>
            <a:endParaRPr lang="en-IN" dirty="0"/>
          </a:p>
        </p:txBody>
      </p:sp>
      <p:pic>
        <p:nvPicPr>
          <p:cNvPr id="3074" name="Picture 2" descr="2.7 INSTRUCTION-LEVEL PARALLELISM (ILP) AND SUPERSCALAR PROCESSORS -  Algorithms and Parallel Computing [Book]">
            <a:extLst>
              <a:ext uri="{FF2B5EF4-FFF2-40B4-BE49-F238E27FC236}">
                <a16:creationId xmlns:a16="http://schemas.microsoft.com/office/drawing/2014/main" id="{385F17A3-7967-BC0B-5BB9-E5BBA9467CF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72203" y="2085975"/>
            <a:ext cx="4795935" cy="1343025"/>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Data parallelism - Wikipedia">
            <a:extLst>
              <a:ext uri="{FF2B5EF4-FFF2-40B4-BE49-F238E27FC236}">
                <a16:creationId xmlns:a16="http://schemas.microsoft.com/office/drawing/2014/main" id="{55327CB8-AA7F-9D0A-EF61-F9E4DB69EF2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79457" y="4721290"/>
            <a:ext cx="4288681" cy="14275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18850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A7B501-F93E-1784-1D8C-66F8D85724B6}"/>
              </a:ext>
            </a:extLst>
          </p:cNvPr>
          <p:cNvSpPr>
            <a:spLocks noGrp="1"/>
          </p:cNvSpPr>
          <p:nvPr>
            <p:ph idx="1"/>
          </p:nvPr>
        </p:nvSpPr>
        <p:spPr>
          <a:xfrm>
            <a:off x="2589212" y="373224"/>
            <a:ext cx="8915400" cy="5500675"/>
          </a:xfrm>
        </p:spPr>
        <p:txBody>
          <a:bodyPr/>
          <a:lstStyle/>
          <a:p>
            <a:pPr marL="0" indent="0">
              <a:buNone/>
            </a:pPr>
            <a:r>
              <a:rPr lang="en-IN" dirty="0">
                <a:latin typeface="Times New Roman" panose="02020603050405020304" pitchFamily="18" charset="0"/>
                <a:cs typeface="Times New Roman" panose="02020603050405020304" pitchFamily="18" charset="0"/>
              </a:rPr>
              <a:t>TASK LEVEL PARALLELISM</a:t>
            </a:r>
          </a:p>
          <a:p>
            <a:pPr>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Task parallelism focuses on distribution of tasks across different processors.</a:t>
            </a:r>
          </a:p>
          <a:p>
            <a:pPr>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It is also known as functional parallelism or control parallelism.</a:t>
            </a:r>
          </a:p>
        </p:txBody>
      </p:sp>
      <p:pic>
        <p:nvPicPr>
          <p:cNvPr id="4098" name="Picture 2" descr="Internet Scientific Publications">
            <a:extLst>
              <a:ext uri="{FF2B5EF4-FFF2-40B4-BE49-F238E27FC236}">
                <a16:creationId xmlns:a16="http://schemas.microsoft.com/office/drawing/2014/main" id="{3E7716D9-41D8-633F-ACA7-67E2D389DE1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41576" y="1767760"/>
            <a:ext cx="5542383" cy="29255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789202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9AEF5-262C-4669-2E04-58D79E8E32EA}"/>
              </a:ext>
            </a:extLst>
          </p:cNvPr>
          <p:cNvSpPr>
            <a:spLocks noGrp="1"/>
          </p:cNvSpPr>
          <p:nvPr>
            <p:ph type="title"/>
          </p:nvPr>
        </p:nvSpPr>
        <p:spPr>
          <a:xfrm>
            <a:off x="2508950" y="138918"/>
            <a:ext cx="8911687" cy="887449"/>
          </a:xfrm>
        </p:spPr>
        <p:txBody>
          <a:bodyPr>
            <a:normAutofit/>
          </a:bodyPr>
          <a:lstStyle/>
          <a:p>
            <a:r>
              <a:rPr lang="en-IN" sz="3200" dirty="0">
                <a:latin typeface="Times New Roman" panose="02020603050405020304" pitchFamily="18" charset="0"/>
                <a:cs typeface="Times New Roman" panose="02020603050405020304" pitchFamily="18" charset="0"/>
              </a:rPr>
              <a:t>USES OF PARALLEL COMPUTING</a:t>
            </a:r>
          </a:p>
        </p:txBody>
      </p:sp>
      <p:sp>
        <p:nvSpPr>
          <p:cNvPr id="3" name="Content Placeholder 2">
            <a:extLst>
              <a:ext uri="{FF2B5EF4-FFF2-40B4-BE49-F238E27FC236}">
                <a16:creationId xmlns:a16="http://schemas.microsoft.com/office/drawing/2014/main" id="{D1E64444-2F0A-8F55-F81D-33EF96514FBF}"/>
              </a:ext>
            </a:extLst>
          </p:cNvPr>
          <p:cNvSpPr>
            <a:spLocks noGrp="1"/>
          </p:cNvSpPr>
          <p:nvPr>
            <p:ph idx="1"/>
          </p:nvPr>
        </p:nvSpPr>
        <p:spPr>
          <a:xfrm>
            <a:off x="2589212" y="1203649"/>
            <a:ext cx="8915400" cy="4744895"/>
          </a:xfrm>
        </p:spPr>
        <p:txBody>
          <a:bodyPr/>
          <a:lstStyle/>
          <a:p>
            <a:pPr>
              <a:buFont typeface="Wingdings" panose="05000000000000000000" pitchFamily="2" charset="2"/>
              <a:buChar char="v"/>
            </a:pPr>
            <a:r>
              <a:rPr lang="en-IN" dirty="0">
                <a:latin typeface="Times New Roman" panose="02020603050405020304" pitchFamily="18" charset="0"/>
                <a:cs typeface="Times New Roman" panose="02020603050405020304" pitchFamily="18" charset="0"/>
              </a:rPr>
              <a:t>Saves time and money.</a:t>
            </a:r>
          </a:p>
          <a:p>
            <a:pPr>
              <a:buFont typeface="Wingdings" panose="05000000000000000000" pitchFamily="2" charset="2"/>
              <a:buChar char="v"/>
            </a:pPr>
            <a:r>
              <a:rPr lang="en-IN" dirty="0">
                <a:latin typeface="Times New Roman" panose="02020603050405020304" pitchFamily="18" charset="0"/>
                <a:cs typeface="Times New Roman" panose="02020603050405020304" pitchFamily="18" charset="0"/>
              </a:rPr>
              <a:t>Solves complex problems</a:t>
            </a:r>
          </a:p>
          <a:p>
            <a:pPr>
              <a:buFont typeface="Wingdings" panose="05000000000000000000" pitchFamily="2" charset="2"/>
              <a:buChar char="v"/>
            </a:pPr>
            <a:r>
              <a:rPr lang="en-IN" dirty="0">
                <a:latin typeface="Times New Roman" panose="02020603050405020304" pitchFamily="18" charset="0"/>
                <a:cs typeface="Times New Roman" panose="02020603050405020304" pitchFamily="18" charset="0"/>
              </a:rPr>
              <a:t>Provides concurrency</a:t>
            </a:r>
          </a:p>
          <a:p>
            <a:pPr>
              <a:buFont typeface="Wingdings" panose="05000000000000000000" pitchFamily="2" charset="2"/>
              <a:buChar char="v"/>
            </a:pPr>
            <a:r>
              <a:rPr lang="en-IN" dirty="0">
                <a:latin typeface="Times New Roman" panose="02020603050405020304" pitchFamily="18" charset="0"/>
                <a:cs typeface="Times New Roman" panose="02020603050405020304" pitchFamily="18" charset="0"/>
              </a:rPr>
              <a:t>In a natural world many complex interrelated events happen at the same time, yet within a temporal sequence.</a:t>
            </a:r>
          </a:p>
          <a:p>
            <a:pPr>
              <a:buFont typeface="Wingdings" panose="05000000000000000000" pitchFamily="2" charset="2"/>
              <a:buChar char="v"/>
            </a:pPr>
            <a:r>
              <a:rPr lang="en-IN" dirty="0">
                <a:latin typeface="Times New Roman" panose="02020603050405020304" pitchFamily="18" charset="0"/>
                <a:cs typeface="Times New Roman" panose="02020603050405020304" pitchFamily="18" charset="0"/>
              </a:rPr>
              <a:t>Compared to serial computing , parallel computing is much better suited for modelling , simulating and understanding complex, real world phenomena.</a:t>
            </a:r>
          </a:p>
          <a:p>
            <a:pPr>
              <a:buFont typeface="Wingdings" panose="05000000000000000000" pitchFamily="2" charset="2"/>
              <a:buChar char="v"/>
            </a:pPr>
            <a:r>
              <a:rPr lang="en-IN" dirty="0">
                <a:latin typeface="Times New Roman" panose="02020603050405020304" pitchFamily="18" charset="0"/>
                <a:cs typeface="Times New Roman" panose="02020603050405020304" pitchFamily="18" charset="0"/>
              </a:rPr>
              <a:t>Data is processed quicker.</a:t>
            </a:r>
          </a:p>
        </p:txBody>
      </p:sp>
    </p:spTree>
    <p:extLst>
      <p:ext uri="{BB962C8B-B14F-4D97-AF65-F5344CB8AC3E}">
        <p14:creationId xmlns:p14="http://schemas.microsoft.com/office/powerpoint/2010/main" val="35387495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F0C626-5BD5-9BBB-54C8-E6E30BE1E91C}"/>
              </a:ext>
            </a:extLst>
          </p:cNvPr>
          <p:cNvSpPr>
            <a:spLocks noGrp="1"/>
          </p:cNvSpPr>
          <p:nvPr>
            <p:ph type="title"/>
          </p:nvPr>
        </p:nvSpPr>
        <p:spPr>
          <a:xfrm>
            <a:off x="2592925" y="214604"/>
            <a:ext cx="8911687" cy="914400"/>
          </a:xfrm>
        </p:spPr>
        <p:txBody>
          <a:bodyPr>
            <a:normAutofit/>
          </a:bodyPr>
          <a:lstStyle/>
          <a:p>
            <a:r>
              <a:rPr lang="en-IN" sz="3200" dirty="0"/>
              <a:t>ADVANTAGES AND DISADVANTAGES</a:t>
            </a:r>
          </a:p>
        </p:txBody>
      </p:sp>
      <p:sp>
        <p:nvSpPr>
          <p:cNvPr id="3" name="Content Placeholder 2">
            <a:extLst>
              <a:ext uri="{FF2B5EF4-FFF2-40B4-BE49-F238E27FC236}">
                <a16:creationId xmlns:a16="http://schemas.microsoft.com/office/drawing/2014/main" id="{D309CF20-BE36-75CE-5FAE-E6F43BEEF7E8}"/>
              </a:ext>
            </a:extLst>
          </p:cNvPr>
          <p:cNvSpPr>
            <a:spLocks noGrp="1"/>
          </p:cNvSpPr>
          <p:nvPr>
            <p:ph idx="1"/>
          </p:nvPr>
        </p:nvSpPr>
        <p:spPr>
          <a:xfrm>
            <a:off x="2589212" y="1129004"/>
            <a:ext cx="8915400" cy="4782218"/>
          </a:xfrm>
        </p:spPr>
        <p:txBody>
          <a:bodyPr/>
          <a:lstStyle/>
          <a:p>
            <a:pPr marL="0" indent="0">
              <a:buNone/>
            </a:pPr>
            <a:r>
              <a:rPr lang="en-IN" dirty="0">
                <a:latin typeface="Times New Roman" panose="02020603050405020304" pitchFamily="18" charset="0"/>
                <a:cs typeface="Times New Roman" panose="02020603050405020304" pitchFamily="18" charset="0"/>
              </a:rPr>
              <a:t>ADVANTAGES</a:t>
            </a:r>
          </a:p>
          <a:p>
            <a:pPr>
              <a:buFont typeface="Wingdings" panose="05000000000000000000" pitchFamily="2" charset="2"/>
              <a:buChar char="q"/>
            </a:pPr>
            <a:r>
              <a:rPr lang="en-IN" dirty="0">
                <a:latin typeface="Times New Roman" panose="02020603050405020304" pitchFamily="18" charset="0"/>
                <a:cs typeface="Times New Roman" panose="02020603050405020304" pitchFamily="18" charset="0"/>
              </a:rPr>
              <a:t>Memory is scalable with the number of processors.</a:t>
            </a:r>
          </a:p>
          <a:p>
            <a:pPr>
              <a:buFont typeface="Wingdings" panose="05000000000000000000" pitchFamily="2" charset="2"/>
              <a:buChar char="q"/>
            </a:pPr>
            <a:r>
              <a:rPr lang="en-IN" dirty="0">
                <a:latin typeface="Times New Roman" panose="02020603050405020304" pitchFamily="18" charset="0"/>
                <a:cs typeface="Times New Roman" panose="02020603050405020304" pitchFamily="18" charset="0"/>
              </a:rPr>
              <a:t>Each processor can rapidly access its own memory.</a:t>
            </a:r>
          </a:p>
          <a:p>
            <a:pPr>
              <a:buFont typeface="Wingdings" panose="05000000000000000000" pitchFamily="2" charset="2"/>
              <a:buChar char="q"/>
            </a:pPr>
            <a:r>
              <a:rPr lang="en-IN" dirty="0">
                <a:latin typeface="Times New Roman" panose="02020603050405020304" pitchFamily="18" charset="0"/>
                <a:cs typeface="Times New Roman" panose="02020603050405020304" pitchFamily="18" charset="0"/>
              </a:rPr>
              <a:t>Global address space provides a user friendly programming perspective to memory.</a:t>
            </a:r>
          </a:p>
          <a:p>
            <a:pPr>
              <a:buFont typeface="Wingdings" panose="05000000000000000000" pitchFamily="2" charset="2"/>
              <a:buChar char="q"/>
            </a:pPr>
            <a:r>
              <a:rPr lang="en-IN" dirty="0">
                <a:latin typeface="Times New Roman" panose="02020603050405020304" pitchFamily="18" charset="0"/>
                <a:cs typeface="Times New Roman" panose="02020603050405020304" pitchFamily="18" charset="0"/>
              </a:rPr>
              <a:t>Parallel computing saves time by allowing problems to be executed in less time.</a:t>
            </a:r>
          </a:p>
          <a:p>
            <a:pPr marL="0" indent="0">
              <a:buNone/>
            </a:pPr>
            <a:r>
              <a:rPr lang="en-IN" dirty="0">
                <a:latin typeface="Times New Roman" panose="02020603050405020304" pitchFamily="18" charset="0"/>
                <a:cs typeface="Times New Roman" panose="02020603050405020304" pitchFamily="18" charset="0"/>
              </a:rPr>
              <a:t>DISADVANTAGES</a:t>
            </a:r>
          </a:p>
          <a:p>
            <a:pPr>
              <a:buFont typeface="Wingdings" panose="05000000000000000000" pitchFamily="2" charset="2"/>
              <a:buChar char="q"/>
            </a:pPr>
            <a:r>
              <a:rPr lang="en-IN" dirty="0">
                <a:latin typeface="Times New Roman" panose="02020603050405020304" pitchFamily="18" charset="0"/>
                <a:cs typeface="Times New Roman" panose="02020603050405020304" pitchFamily="18" charset="0"/>
              </a:rPr>
              <a:t>It may be difficult to map existing data structures.</a:t>
            </a:r>
          </a:p>
          <a:p>
            <a:pPr>
              <a:buFont typeface="Wingdings" panose="05000000000000000000" pitchFamily="2" charset="2"/>
              <a:buChar char="q"/>
            </a:pPr>
            <a:r>
              <a:rPr lang="en-IN" dirty="0">
                <a:latin typeface="Times New Roman" panose="02020603050405020304" pitchFamily="18" charset="0"/>
                <a:cs typeface="Times New Roman" panose="02020603050405020304" pitchFamily="18" charset="0"/>
              </a:rPr>
              <a:t>Non-uniform memory access times.</a:t>
            </a:r>
          </a:p>
          <a:p>
            <a:pPr>
              <a:buFont typeface="Wingdings" panose="05000000000000000000" pitchFamily="2" charset="2"/>
              <a:buChar char="q"/>
            </a:pPr>
            <a:r>
              <a:rPr lang="en-IN" dirty="0">
                <a:latin typeface="Times New Roman" panose="02020603050405020304" pitchFamily="18" charset="0"/>
                <a:cs typeface="Times New Roman" panose="02020603050405020304" pitchFamily="18" charset="0"/>
              </a:rPr>
              <a:t>High latency, low band width</a:t>
            </a:r>
          </a:p>
          <a:p>
            <a:pPr>
              <a:buFont typeface="Wingdings" panose="05000000000000000000" pitchFamily="2" charset="2"/>
              <a:buChar char="q"/>
            </a:pPr>
            <a:r>
              <a:rPr lang="en-IN" dirty="0">
                <a:latin typeface="Times New Roman" panose="02020603050405020304" pitchFamily="18" charset="0"/>
                <a:cs typeface="Times New Roman" panose="02020603050405020304" pitchFamily="18" charset="0"/>
              </a:rPr>
              <a:t>Difficult to develop and debug.</a:t>
            </a:r>
          </a:p>
          <a:p>
            <a:pPr marL="0" indent="0">
              <a:buNone/>
            </a:pPr>
            <a:endParaRPr lang="en-IN" dirty="0">
              <a:latin typeface="Times New Roman" panose="02020603050405020304" pitchFamily="18" charset="0"/>
              <a:cs typeface="Times New Roman" panose="02020603050405020304" pitchFamily="18" charset="0"/>
            </a:endParaRPr>
          </a:p>
          <a:p>
            <a:pPr>
              <a:buFont typeface="Wingdings" panose="05000000000000000000" pitchFamily="2" charset="2"/>
              <a:buChar char="q"/>
            </a:pPr>
            <a:endParaRPr lang="en-IN" dirty="0"/>
          </a:p>
        </p:txBody>
      </p:sp>
    </p:spTree>
    <p:extLst>
      <p:ext uri="{BB962C8B-B14F-4D97-AF65-F5344CB8AC3E}">
        <p14:creationId xmlns:p14="http://schemas.microsoft.com/office/powerpoint/2010/main" val="40837831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7F8C40-4FA0-081A-5F0C-6A26195D5B7D}"/>
              </a:ext>
            </a:extLst>
          </p:cNvPr>
          <p:cNvSpPr>
            <a:spLocks noGrp="1"/>
          </p:cNvSpPr>
          <p:nvPr>
            <p:ph type="title"/>
          </p:nvPr>
        </p:nvSpPr>
        <p:spPr>
          <a:xfrm>
            <a:off x="2592925" y="251928"/>
            <a:ext cx="8911687" cy="694850"/>
          </a:xfrm>
        </p:spPr>
        <p:txBody>
          <a:bodyPr>
            <a:normAutofit/>
          </a:bodyPr>
          <a:lstStyle/>
          <a:p>
            <a:r>
              <a:rPr lang="en-IN" sz="3200" dirty="0">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7C63A18F-0C73-C8C6-CD56-12064396552E}"/>
              </a:ext>
            </a:extLst>
          </p:cNvPr>
          <p:cNvSpPr>
            <a:spLocks noGrp="1"/>
          </p:cNvSpPr>
          <p:nvPr>
            <p:ph idx="1"/>
          </p:nvPr>
        </p:nvSpPr>
        <p:spPr>
          <a:xfrm>
            <a:off x="2589212" y="1054359"/>
            <a:ext cx="8915400" cy="4894186"/>
          </a:xfrm>
        </p:spPr>
        <p:txBody>
          <a:bodyPr/>
          <a:lstStyle/>
          <a:p>
            <a:pPr>
              <a:buFont typeface="Wingdings" panose="05000000000000000000" pitchFamily="2" charset="2"/>
              <a:buChar char="§"/>
            </a:pPr>
            <a:r>
              <a:rPr lang="en-IN">
                <a:latin typeface="Times New Roman" panose="02020603050405020304" pitchFamily="18" charset="0"/>
                <a:cs typeface="Times New Roman" panose="02020603050405020304" pitchFamily="18" charset="0"/>
              </a:rPr>
              <a:t>The efficiency of a model in shared memory parallel computing depends on the type of the program and best use of underlaying hardware parallel processing features.</a:t>
            </a:r>
          </a:p>
          <a:p>
            <a:pPr>
              <a:buFont typeface="Wingdings" panose="05000000000000000000" pitchFamily="2" charset="2"/>
              <a:buChar char="§"/>
            </a:pPr>
            <a:r>
              <a:rPr lang="en-IN">
                <a:latin typeface="Times New Roman" panose="02020603050405020304" pitchFamily="18" charset="0"/>
                <a:cs typeface="Times New Roman" panose="02020603050405020304" pitchFamily="18" charset="0"/>
              </a:rPr>
              <a:t>Extending </a:t>
            </a:r>
            <a:r>
              <a:rPr lang="en-IN" dirty="0">
                <a:latin typeface="Times New Roman" panose="02020603050405020304" pitchFamily="18" charset="0"/>
                <a:cs typeface="Times New Roman" panose="02020603050405020304" pitchFamily="18" charset="0"/>
              </a:rPr>
              <a:t>MPI for high computational problems like big data mining is much more efficient than the traditional frameworks.</a:t>
            </a:r>
          </a:p>
          <a:p>
            <a:pPr>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Shared memory models are easy to implement but MPI gives best optimal results for more complex problems. </a:t>
            </a:r>
          </a:p>
          <a:p>
            <a:pPr>
              <a:buFont typeface="Wingdings" panose="05000000000000000000" pitchFamily="2" charset="2"/>
              <a:buChar char="§"/>
            </a:pPr>
            <a:endParaRPr lang="en-IN" dirty="0"/>
          </a:p>
        </p:txBody>
      </p:sp>
    </p:spTree>
    <p:extLst>
      <p:ext uri="{BB962C8B-B14F-4D97-AF65-F5344CB8AC3E}">
        <p14:creationId xmlns:p14="http://schemas.microsoft.com/office/powerpoint/2010/main" val="665299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A6BCB6-3E6C-D5EC-DDEC-B9695DFEBEA1}"/>
              </a:ext>
            </a:extLst>
          </p:cNvPr>
          <p:cNvSpPr>
            <a:spLocks noGrp="1"/>
          </p:cNvSpPr>
          <p:nvPr>
            <p:ph type="title"/>
          </p:nvPr>
        </p:nvSpPr>
        <p:spPr>
          <a:xfrm>
            <a:off x="2589212" y="466726"/>
            <a:ext cx="8911687" cy="819150"/>
          </a:xfrm>
        </p:spPr>
        <p:txBody>
          <a:bodyPr>
            <a:normAutofit/>
          </a:bodyPr>
          <a:lstStyle/>
          <a:p>
            <a:r>
              <a:rPr lang="en-IN" sz="3200" dirty="0">
                <a:latin typeface="Times New Roman" panose="02020603050405020304" pitchFamily="18" charset="0"/>
                <a:cs typeface="Times New Roman" panose="02020603050405020304" pitchFamily="18" charset="0"/>
              </a:rPr>
              <a:t>CONTENTS</a:t>
            </a:r>
          </a:p>
        </p:txBody>
      </p:sp>
      <p:sp>
        <p:nvSpPr>
          <p:cNvPr id="3" name="Content Placeholder 2">
            <a:extLst>
              <a:ext uri="{FF2B5EF4-FFF2-40B4-BE49-F238E27FC236}">
                <a16:creationId xmlns:a16="http://schemas.microsoft.com/office/drawing/2014/main" id="{E532C2C2-345F-28D4-07DA-D01DE407E764}"/>
              </a:ext>
            </a:extLst>
          </p:cNvPr>
          <p:cNvSpPr>
            <a:spLocks noGrp="1"/>
          </p:cNvSpPr>
          <p:nvPr>
            <p:ph idx="1"/>
          </p:nvPr>
        </p:nvSpPr>
        <p:spPr>
          <a:xfrm>
            <a:off x="2589212" y="1409700"/>
            <a:ext cx="8915400" cy="4501522"/>
          </a:xfrm>
        </p:spPr>
        <p:txBody>
          <a:bodyPr/>
          <a:lstStyle/>
          <a:p>
            <a:r>
              <a:rPr lang="en-IN" dirty="0"/>
              <a:t>Introduction</a:t>
            </a:r>
          </a:p>
          <a:p>
            <a:r>
              <a:rPr lang="en-IN" dirty="0"/>
              <a:t>What is Nanotechnology</a:t>
            </a:r>
          </a:p>
          <a:p>
            <a:r>
              <a:rPr lang="en-IN" dirty="0"/>
              <a:t>Synthesis of nanomaterials</a:t>
            </a:r>
          </a:p>
          <a:p>
            <a:r>
              <a:rPr lang="en-IN" dirty="0"/>
              <a:t>Applications of Nanotechnology</a:t>
            </a:r>
          </a:p>
          <a:p>
            <a:r>
              <a:rPr lang="en-IN" dirty="0"/>
              <a:t>Advantages and Disadvantages</a:t>
            </a:r>
          </a:p>
          <a:p>
            <a:r>
              <a:rPr lang="en-IN" dirty="0"/>
              <a:t>Conclusion</a:t>
            </a:r>
          </a:p>
          <a:p>
            <a:endParaRPr lang="en-IN" dirty="0"/>
          </a:p>
        </p:txBody>
      </p:sp>
    </p:spTree>
    <p:extLst>
      <p:ext uri="{BB962C8B-B14F-4D97-AF65-F5344CB8AC3E}">
        <p14:creationId xmlns:p14="http://schemas.microsoft.com/office/powerpoint/2010/main" val="11828977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AutoShape 12" descr="Free - Exclusive 380+ Best Thank You PowerPoint Templates">
            <a:extLst>
              <a:ext uri="{FF2B5EF4-FFF2-40B4-BE49-F238E27FC236}">
                <a16:creationId xmlns:a16="http://schemas.microsoft.com/office/drawing/2014/main" id="{09F543ED-7CAA-0C69-8BC3-18BFDE2047FA}"/>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2072" name="Picture 24" descr="Olive-green Background With Overlapped Circles - Google Slides Template Free">
            <a:extLst>
              <a:ext uri="{FF2B5EF4-FFF2-40B4-BE49-F238E27FC236}">
                <a16:creationId xmlns:a16="http://schemas.microsoft.com/office/drawing/2014/main" id="{D2B967F3-B345-0AEA-7860-F8FE2A818AE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780523" y="959498"/>
            <a:ext cx="7445829" cy="52438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45670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F7510-93D2-63B6-DE8F-E7A9322ACF63}"/>
              </a:ext>
            </a:extLst>
          </p:cNvPr>
          <p:cNvSpPr>
            <a:spLocks noGrp="1"/>
          </p:cNvSpPr>
          <p:nvPr>
            <p:ph type="title"/>
          </p:nvPr>
        </p:nvSpPr>
        <p:spPr>
          <a:xfrm>
            <a:off x="2592925" y="400050"/>
            <a:ext cx="8911687" cy="781050"/>
          </a:xfrm>
        </p:spPr>
        <p:txBody>
          <a:bodyPr>
            <a:normAutofit/>
          </a:bodyPr>
          <a:lstStyle/>
          <a:p>
            <a:r>
              <a:rPr lang="en-IN" sz="3200"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D22A7BD4-2AC1-83C7-D2F5-64D89B9E6585}"/>
              </a:ext>
            </a:extLst>
          </p:cNvPr>
          <p:cNvSpPr>
            <a:spLocks noGrp="1"/>
          </p:cNvSpPr>
          <p:nvPr>
            <p:ph idx="1"/>
          </p:nvPr>
        </p:nvSpPr>
        <p:spPr>
          <a:xfrm>
            <a:off x="2585499" y="1343025"/>
            <a:ext cx="8915400" cy="4933950"/>
          </a:xfrm>
        </p:spPr>
        <p:txBody>
          <a:bodyPr/>
          <a:lstStyle/>
          <a:p>
            <a:pPr>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Nanotechnology is the study of manipulating matter on an atomic scale.</a:t>
            </a:r>
          </a:p>
          <a:p>
            <a:pPr>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Nanotechnology refers to the constructing and engineering of the functional systems at very micro level or we can say that atomic level.</a:t>
            </a:r>
          </a:p>
          <a:p>
            <a:pPr>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It is one billionth of a meter and roughly the width of three or four </a:t>
            </a:r>
            <a:r>
              <a:rPr lang="en-IN" dirty="0" err="1">
                <a:latin typeface="Times New Roman" panose="02020603050405020304" pitchFamily="18" charset="0"/>
                <a:cs typeface="Times New Roman" panose="02020603050405020304" pitchFamily="18" charset="0"/>
              </a:rPr>
              <a:t>atoms.The</a:t>
            </a:r>
            <a:r>
              <a:rPr lang="en-IN" dirty="0">
                <a:latin typeface="Times New Roman" panose="02020603050405020304" pitchFamily="18" charset="0"/>
                <a:cs typeface="Times New Roman" panose="02020603050405020304" pitchFamily="18" charset="0"/>
              </a:rPr>
              <a:t> average human hair is about 25,000 </a:t>
            </a:r>
            <a:r>
              <a:rPr lang="en-IN" dirty="0" err="1">
                <a:latin typeface="Times New Roman" panose="02020603050405020304" pitchFamily="18" charset="0"/>
                <a:cs typeface="Times New Roman" panose="02020603050405020304" pitchFamily="18" charset="0"/>
              </a:rPr>
              <a:t>nanometers</a:t>
            </a:r>
            <a:r>
              <a:rPr lang="en-IN" dirty="0">
                <a:latin typeface="Times New Roman" panose="02020603050405020304" pitchFamily="18" charset="0"/>
                <a:cs typeface="Times New Roman" panose="02020603050405020304" pitchFamily="18" charset="0"/>
              </a:rPr>
              <a:t> wide.</a:t>
            </a:r>
          </a:p>
          <a:p>
            <a:pPr>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The goal of nanotechnology is to control individual of atoms and molecules  to create computer chips and other devices that are thousands of times smaller than current technologies limit.</a:t>
            </a:r>
          </a:p>
        </p:txBody>
      </p:sp>
    </p:spTree>
    <p:extLst>
      <p:ext uri="{BB962C8B-B14F-4D97-AF65-F5344CB8AC3E}">
        <p14:creationId xmlns:p14="http://schemas.microsoft.com/office/powerpoint/2010/main" val="573371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6484CD-614F-D12E-E81B-935A535B92C2}"/>
              </a:ext>
            </a:extLst>
          </p:cNvPr>
          <p:cNvSpPr>
            <a:spLocks noGrp="1"/>
          </p:cNvSpPr>
          <p:nvPr>
            <p:ph type="title"/>
          </p:nvPr>
        </p:nvSpPr>
        <p:spPr>
          <a:xfrm>
            <a:off x="2487612" y="274320"/>
            <a:ext cx="8911687" cy="965200"/>
          </a:xfrm>
        </p:spPr>
        <p:txBody>
          <a:bodyPr/>
          <a:lstStyle/>
          <a:p>
            <a:r>
              <a:rPr lang="en-US" dirty="0"/>
              <a:t>WHAT IS NANOTECHNOLOGY</a:t>
            </a:r>
            <a:endParaRPr lang="en-IN" dirty="0"/>
          </a:p>
        </p:txBody>
      </p:sp>
      <p:sp>
        <p:nvSpPr>
          <p:cNvPr id="3" name="Content Placeholder 2">
            <a:extLst>
              <a:ext uri="{FF2B5EF4-FFF2-40B4-BE49-F238E27FC236}">
                <a16:creationId xmlns:a16="http://schemas.microsoft.com/office/drawing/2014/main" id="{666741C6-0003-AFAF-9A88-FB60F279647E}"/>
              </a:ext>
            </a:extLst>
          </p:cNvPr>
          <p:cNvSpPr>
            <a:spLocks noGrp="1"/>
          </p:cNvSpPr>
          <p:nvPr>
            <p:ph idx="1"/>
          </p:nvPr>
        </p:nvSpPr>
        <p:spPr>
          <a:xfrm>
            <a:off x="2487611" y="1379984"/>
            <a:ext cx="8911687" cy="4362191"/>
          </a:xfrm>
        </p:spPr>
        <p:txBody>
          <a:bodyPr/>
          <a:lstStyle/>
          <a:p>
            <a:pPr>
              <a:buFont typeface="Wingdings" panose="05000000000000000000" pitchFamily="2" charset="2"/>
              <a:buChar char="§"/>
            </a:pPr>
            <a:r>
              <a:rPr lang="en-US" dirty="0"/>
              <a:t>The study of controlling or manipulating of matter on an atomic and molecular scale.</a:t>
            </a:r>
          </a:p>
          <a:p>
            <a:pPr>
              <a:buFont typeface="Wingdings" panose="05000000000000000000" pitchFamily="2" charset="2"/>
              <a:buChar char="§"/>
            </a:pPr>
            <a:r>
              <a:rPr lang="en-US" dirty="0"/>
              <a:t>Nanotechnology deals with structures sized between 1-100 nanometer in at least one dimension and involves developing or modifying materials or devices within that size.</a:t>
            </a:r>
            <a:endParaRPr lang="en-IN" dirty="0"/>
          </a:p>
        </p:txBody>
      </p:sp>
      <p:pic>
        <p:nvPicPr>
          <p:cNvPr id="3074" name="Picture 2">
            <a:extLst>
              <a:ext uri="{FF2B5EF4-FFF2-40B4-BE49-F238E27FC236}">
                <a16:creationId xmlns:a16="http://schemas.microsoft.com/office/drawing/2014/main" id="{6C9F03DF-6993-6D42-D3E7-D9E950F586B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89680" y="3159760"/>
            <a:ext cx="6065520" cy="34239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24603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8D7D09-D6CD-69E5-1C25-AD95FC5E914C}"/>
              </a:ext>
            </a:extLst>
          </p:cNvPr>
          <p:cNvSpPr>
            <a:spLocks noGrp="1"/>
          </p:cNvSpPr>
          <p:nvPr>
            <p:ph type="title"/>
          </p:nvPr>
        </p:nvSpPr>
        <p:spPr>
          <a:xfrm>
            <a:off x="2592925" y="167951"/>
            <a:ext cx="8911687" cy="867747"/>
          </a:xfrm>
        </p:spPr>
        <p:txBody>
          <a:bodyPr>
            <a:normAutofit/>
          </a:bodyPr>
          <a:lstStyle/>
          <a:p>
            <a:r>
              <a:rPr lang="en-IN" sz="3200" dirty="0">
                <a:latin typeface="Times New Roman" panose="02020603050405020304" pitchFamily="18" charset="0"/>
                <a:cs typeface="Times New Roman" panose="02020603050405020304" pitchFamily="18" charset="0"/>
              </a:rPr>
              <a:t>SYNTHESIS OF NANOMATERIALS</a:t>
            </a:r>
          </a:p>
        </p:txBody>
      </p:sp>
      <p:sp>
        <p:nvSpPr>
          <p:cNvPr id="3" name="Content Placeholder 2">
            <a:extLst>
              <a:ext uri="{FF2B5EF4-FFF2-40B4-BE49-F238E27FC236}">
                <a16:creationId xmlns:a16="http://schemas.microsoft.com/office/drawing/2014/main" id="{E4811A63-2320-DBC2-1A68-A12974A442B5}"/>
              </a:ext>
            </a:extLst>
          </p:cNvPr>
          <p:cNvSpPr>
            <a:spLocks noGrp="1"/>
          </p:cNvSpPr>
          <p:nvPr>
            <p:ph idx="1"/>
          </p:nvPr>
        </p:nvSpPr>
        <p:spPr>
          <a:xfrm>
            <a:off x="2589212" y="1156995"/>
            <a:ext cx="8915400" cy="5439747"/>
          </a:xfrm>
        </p:spPr>
        <p:txBody>
          <a:bodyPr/>
          <a:lstStyle/>
          <a:p>
            <a:pPr>
              <a:buFont typeface="Wingdings" panose="05000000000000000000" pitchFamily="2" charset="2"/>
              <a:buChar char="q"/>
            </a:pPr>
            <a:r>
              <a:rPr lang="en-IN" dirty="0">
                <a:latin typeface="Times New Roman" panose="02020603050405020304" pitchFamily="18" charset="0"/>
                <a:cs typeface="Times New Roman" panose="02020603050405020304" pitchFamily="18" charset="0"/>
              </a:rPr>
              <a:t>There are Two Approaches. They are classified by</a:t>
            </a:r>
          </a:p>
          <a:p>
            <a:pPr lvl="1">
              <a:buFont typeface="Wingdings" panose="05000000000000000000" pitchFamily="2" charset="2"/>
              <a:buChar char="§"/>
            </a:pPr>
            <a:r>
              <a:rPr lang="en-IN" sz="1800" dirty="0">
                <a:latin typeface="Times New Roman" panose="02020603050405020304" pitchFamily="18" charset="0"/>
                <a:cs typeface="Times New Roman" panose="02020603050405020304" pitchFamily="18" charset="0"/>
              </a:rPr>
              <a:t>Top-Down</a:t>
            </a:r>
          </a:p>
          <a:p>
            <a:pPr lvl="1">
              <a:buFont typeface="Wingdings" panose="05000000000000000000" pitchFamily="2" charset="2"/>
              <a:buChar char="§"/>
            </a:pPr>
            <a:r>
              <a:rPr lang="en-IN" sz="1800" dirty="0">
                <a:latin typeface="Times New Roman" panose="02020603050405020304" pitchFamily="18" charset="0"/>
                <a:cs typeface="Times New Roman" panose="02020603050405020304" pitchFamily="18" charset="0"/>
              </a:rPr>
              <a:t>Bottom-up</a:t>
            </a:r>
          </a:p>
          <a:p>
            <a:pPr marL="0" indent="0">
              <a:buNone/>
            </a:pPr>
            <a:r>
              <a:rPr lang="en-IN" sz="1800" dirty="0">
                <a:latin typeface="Times New Roman" panose="02020603050405020304" pitchFamily="18" charset="0"/>
                <a:cs typeface="Times New Roman" panose="02020603050405020304" pitchFamily="18" charset="0"/>
              </a:rPr>
              <a:t>TOP-DOWN APPROACH</a:t>
            </a:r>
          </a:p>
          <a:p>
            <a:pPr>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In this approach involves the breaking down of the bulk material into nanosized structures or particles.</a:t>
            </a:r>
          </a:p>
          <a:p>
            <a:pPr>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Top-Down approach often uses the traditional workshop or microfabrication methods in which externally-controlled tools are used to cut, mill and shape materials into the described shape and order.</a:t>
            </a:r>
          </a:p>
          <a:p>
            <a:pPr>
              <a:buFont typeface="Wingdings" panose="05000000000000000000" pitchFamily="2" charset="2"/>
              <a:buChar char="Ø"/>
            </a:pPr>
            <a:r>
              <a:rPr lang="en-IN" sz="1800" dirty="0">
                <a:latin typeface="Times New Roman" panose="02020603050405020304" pitchFamily="18" charset="0"/>
                <a:cs typeface="Times New Roman" panose="02020603050405020304" pitchFamily="18" charset="0"/>
              </a:rPr>
              <a:t>A</a:t>
            </a:r>
            <a:r>
              <a:rPr lang="en-IN" dirty="0">
                <a:latin typeface="Times New Roman" panose="02020603050405020304" pitchFamily="18" charset="0"/>
                <a:cs typeface="Times New Roman" panose="02020603050405020304" pitchFamily="18" charset="0"/>
              </a:rPr>
              <a:t>ttrition and milling for making nanoparticles are typical top-down processes.</a:t>
            </a:r>
            <a:endParaRPr lang="en-IN" sz="1800" dirty="0">
              <a:latin typeface="Times New Roman" panose="02020603050405020304" pitchFamily="18" charset="0"/>
              <a:cs typeface="Times New Roman" panose="02020603050405020304" pitchFamily="18" charset="0"/>
            </a:endParaRPr>
          </a:p>
          <a:p>
            <a:endParaRPr lang="en-IN" sz="1800" dirty="0">
              <a:latin typeface="Times New Roman" panose="02020603050405020304" pitchFamily="18" charset="0"/>
              <a:cs typeface="Times New Roman" panose="02020603050405020304" pitchFamily="18" charset="0"/>
            </a:endParaRPr>
          </a:p>
          <a:p>
            <a:pPr marL="914400" lvl="2" indent="0">
              <a:buNone/>
            </a:pPr>
            <a:endParaRPr lang="en-IN" sz="1800" dirty="0">
              <a:latin typeface="Times New Roman" panose="02020603050405020304" pitchFamily="18" charset="0"/>
              <a:cs typeface="Times New Roman" panose="02020603050405020304" pitchFamily="18" charset="0"/>
            </a:endParaRPr>
          </a:p>
          <a:p>
            <a:pPr marL="914400" lvl="2" indent="0">
              <a:buNone/>
            </a:pPr>
            <a:endParaRPr lang="en-IN" sz="1800" dirty="0">
              <a:latin typeface="Times New Roman" panose="02020603050405020304" pitchFamily="18" charset="0"/>
              <a:cs typeface="Times New Roman" panose="02020603050405020304" pitchFamily="18" charset="0"/>
            </a:endParaRPr>
          </a:p>
          <a:p>
            <a:pPr marL="914400" lvl="2" indent="0">
              <a:buNone/>
            </a:pPr>
            <a:endParaRPr lang="en-IN" sz="1800" dirty="0">
              <a:latin typeface="Times New Roman" panose="02020603050405020304" pitchFamily="18" charset="0"/>
              <a:cs typeface="Times New Roman" panose="02020603050405020304" pitchFamily="18" charset="0"/>
            </a:endParaRPr>
          </a:p>
          <a:p>
            <a:pPr marL="914400" lvl="2" indent="0">
              <a:buNone/>
            </a:pPr>
            <a:endParaRPr lang="en-IN" sz="1800" dirty="0">
              <a:latin typeface="Times New Roman" panose="02020603050405020304" pitchFamily="18" charset="0"/>
              <a:cs typeface="Times New Roman" panose="02020603050405020304" pitchFamily="18" charset="0"/>
            </a:endParaRPr>
          </a:p>
          <a:p>
            <a:pPr marL="914400" lvl="2" indent="0">
              <a:buNone/>
            </a:pP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929505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F3AAF86-8CA6-A40C-2E57-29CB24A9D8B0}"/>
              </a:ext>
            </a:extLst>
          </p:cNvPr>
          <p:cNvSpPr>
            <a:spLocks noGrp="1"/>
          </p:cNvSpPr>
          <p:nvPr>
            <p:ph idx="1"/>
          </p:nvPr>
        </p:nvSpPr>
        <p:spPr>
          <a:xfrm>
            <a:off x="2589212" y="277472"/>
            <a:ext cx="8915400" cy="6336687"/>
          </a:xfrm>
        </p:spPr>
        <p:txBody>
          <a:bodyPr/>
          <a:lstStyle/>
          <a:p>
            <a:pPr marL="0" indent="0">
              <a:buNone/>
            </a:pPr>
            <a:r>
              <a:rPr lang="en-IN" dirty="0">
                <a:latin typeface="Times New Roman" panose="02020603050405020304" pitchFamily="18" charset="0"/>
                <a:cs typeface="Times New Roman" panose="02020603050405020304" pitchFamily="18" charset="0"/>
              </a:rPr>
              <a:t>BOTTOM-UP APPROACH</a:t>
            </a:r>
          </a:p>
          <a:p>
            <a:pPr>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This is a chemical process. </a:t>
            </a:r>
          </a:p>
          <a:p>
            <a:pPr>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In this approach different materials and devices are constructed from molecular components on their own which do not require any external agent to assemble them.</a:t>
            </a:r>
          </a:p>
          <a:p>
            <a:pPr>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Bottom-up approach starts by collection and combination of atoms and molecules to build complex structures.</a:t>
            </a:r>
          </a:p>
        </p:txBody>
      </p:sp>
      <p:pic>
        <p:nvPicPr>
          <p:cNvPr id="1026" name="Picture 2" descr="Top-down&quot; and &quot;bottom-up&quot; synthesis of nanofabrication. | Download  Scientific Diagram">
            <a:extLst>
              <a:ext uri="{FF2B5EF4-FFF2-40B4-BE49-F238E27FC236}">
                <a16:creationId xmlns:a16="http://schemas.microsoft.com/office/drawing/2014/main" id="{BFD93E94-83D0-89F0-8C5F-C4051DBBB2D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37839" y="2875280"/>
            <a:ext cx="7640321" cy="32816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25362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2305D9-A9D2-D265-3696-E8949D5F6711}"/>
              </a:ext>
            </a:extLst>
          </p:cNvPr>
          <p:cNvSpPr>
            <a:spLocks noGrp="1"/>
          </p:cNvSpPr>
          <p:nvPr>
            <p:ph type="title"/>
          </p:nvPr>
        </p:nvSpPr>
        <p:spPr>
          <a:xfrm>
            <a:off x="2592925" y="243840"/>
            <a:ext cx="8911687" cy="894080"/>
          </a:xfrm>
        </p:spPr>
        <p:txBody>
          <a:bodyPr>
            <a:normAutofit/>
          </a:bodyPr>
          <a:lstStyle/>
          <a:p>
            <a:r>
              <a:rPr lang="en-IN" sz="3200" dirty="0">
                <a:latin typeface="Times New Roman" panose="02020603050405020304" pitchFamily="18" charset="0"/>
                <a:cs typeface="Times New Roman" panose="02020603050405020304" pitchFamily="18" charset="0"/>
              </a:rPr>
              <a:t>APPLICATIONS</a:t>
            </a:r>
          </a:p>
        </p:txBody>
      </p:sp>
      <p:sp>
        <p:nvSpPr>
          <p:cNvPr id="3" name="Content Placeholder 2">
            <a:extLst>
              <a:ext uri="{FF2B5EF4-FFF2-40B4-BE49-F238E27FC236}">
                <a16:creationId xmlns:a16="http://schemas.microsoft.com/office/drawing/2014/main" id="{BF128ED4-FA70-5715-0421-B67115927ABF}"/>
              </a:ext>
            </a:extLst>
          </p:cNvPr>
          <p:cNvSpPr>
            <a:spLocks noGrp="1"/>
          </p:cNvSpPr>
          <p:nvPr>
            <p:ph idx="1"/>
          </p:nvPr>
        </p:nvSpPr>
        <p:spPr>
          <a:xfrm>
            <a:off x="2238362" y="1137920"/>
            <a:ext cx="8915400" cy="5333999"/>
          </a:xfrm>
        </p:spPr>
        <p:txBody>
          <a:bodyPr/>
          <a:lstStyle/>
          <a:p>
            <a:pPr>
              <a:buFont typeface="Wingdings" panose="05000000000000000000" pitchFamily="2" charset="2"/>
              <a:buChar char="v"/>
            </a:pPr>
            <a:r>
              <a:rPr lang="en-IN" dirty="0">
                <a:latin typeface="Times New Roman" panose="02020603050405020304" pitchFamily="18" charset="0"/>
                <a:cs typeface="Times New Roman" panose="02020603050405020304" pitchFamily="18" charset="0"/>
              </a:rPr>
              <a:t>MEDICINE:</a:t>
            </a:r>
          </a:p>
          <a:p>
            <a:pPr>
              <a:buFont typeface="Wingdings" panose="05000000000000000000" pitchFamily="2" charset="2"/>
              <a:buChar char="q"/>
            </a:pPr>
            <a:r>
              <a:rPr lang="en-IN" dirty="0">
                <a:latin typeface="Times New Roman" panose="02020603050405020304" pitchFamily="18" charset="0"/>
                <a:cs typeface="Times New Roman" panose="02020603050405020304" pitchFamily="18" charset="0"/>
              </a:rPr>
              <a:t> Researchers are developing customized nanoparticles the size of molecules that can deliver drugs directly to diseased cells in your body.</a:t>
            </a:r>
          </a:p>
          <a:p>
            <a:pPr>
              <a:buFont typeface="Wingdings" panose="05000000000000000000" pitchFamily="2" charset="2"/>
              <a:buChar char="q"/>
            </a:pPr>
            <a:r>
              <a:rPr lang="en-IN" dirty="0">
                <a:latin typeface="Times New Roman" panose="02020603050405020304" pitchFamily="18" charset="0"/>
                <a:cs typeface="Times New Roman" panose="02020603050405020304" pitchFamily="18" charset="0"/>
              </a:rPr>
              <a:t>A variety of nanomaterials are also being employed to improve</a:t>
            </a:r>
          </a:p>
          <a:p>
            <a:pPr marL="0" indent="0">
              <a:buNone/>
            </a:pPr>
            <a:r>
              <a:rPr lang="en-IN" dirty="0">
                <a:latin typeface="Times New Roman" panose="02020603050405020304" pitchFamily="18" charset="0"/>
                <a:cs typeface="Times New Roman" panose="02020603050405020304" pitchFamily="18" charset="0"/>
              </a:rPr>
              <a:t>The efficiency of imaging systems.</a:t>
            </a:r>
          </a:p>
          <a:p>
            <a:pPr marL="0" indent="0">
              <a:buNone/>
            </a:pPr>
            <a:endParaRPr lang="en-IN"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IN" dirty="0">
                <a:latin typeface="Times New Roman" panose="02020603050405020304" pitchFamily="18" charset="0"/>
                <a:cs typeface="Times New Roman" panose="02020603050405020304" pitchFamily="18" charset="0"/>
              </a:rPr>
              <a:t>ELECTRONICS:</a:t>
            </a:r>
          </a:p>
          <a:p>
            <a:pPr>
              <a:buFont typeface="Wingdings" panose="05000000000000000000" pitchFamily="2" charset="2"/>
              <a:buChar char="q"/>
            </a:pPr>
            <a:r>
              <a:rPr lang="en-IN" dirty="0">
                <a:latin typeface="Times New Roman" panose="02020603050405020304" pitchFamily="18" charset="0"/>
                <a:cs typeface="Times New Roman" panose="02020603050405020304" pitchFamily="18" charset="0"/>
              </a:rPr>
              <a:t>Carbon nanotubes are close to replacing silicon as a material</a:t>
            </a:r>
          </a:p>
          <a:p>
            <a:pPr marL="0" indent="0">
              <a:buNone/>
            </a:pPr>
            <a:r>
              <a:rPr lang="en-IN" dirty="0">
                <a:latin typeface="Times New Roman" panose="02020603050405020304" pitchFamily="18" charset="0"/>
                <a:cs typeface="Times New Roman" panose="02020603050405020304" pitchFamily="18" charset="0"/>
              </a:rPr>
              <a:t>for making smaller, faster and more efficient microchips and </a:t>
            </a:r>
          </a:p>
          <a:p>
            <a:pPr marL="0" indent="0">
              <a:buNone/>
            </a:pPr>
            <a:r>
              <a:rPr lang="en-IN" dirty="0">
                <a:latin typeface="Times New Roman" panose="02020603050405020304" pitchFamily="18" charset="0"/>
                <a:cs typeface="Times New Roman" panose="02020603050405020304" pitchFamily="18" charset="0"/>
              </a:rPr>
              <a:t>Devices as well as lighter, more conductive and stronger quantum</a:t>
            </a:r>
          </a:p>
          <a:p>
            <a:pPr marL="0" indent="0">
              <a:buNone/>
            </a:pPr>
            <a:r>
              <a:rPr lang="en-IN" dirty="0">
                <a:latin typeface="Times New Roman" panose="02020603050405020304" pitchFamily="18" charset="0"/>
                <a:cs typeface="Times New Roman" panose="02020603050405020304" pitchFamily="18" charset="0"/>
              </a:rPr>
              <a:t>Nanowires.</a:t>
            </a:r>
          </a:p>
          <a:p>
            <a:pPr marL="0" indent="0">
              <a:buNone/>
            </a:pPr>
            <a:endParaRPr lang="en-IN"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p:txBody>
      </p:sp>
      <p:pic>
        <p:nvPicPr>
          <p:cNvPr id="1026" name="Picture 2" descr="Where does India Stand? | Nanotechnology in Medicine | Healthcare">
            <a:extLst>
              <a:ext uri="{FF2B5EF4-FFF2-40B4-BE49-F238E27FC236}">
                <a16:creationId xmlns:a16="http://schemas.microsoft.com/office/drawing/2014/main" id="{9F692892-EDF0-8B07-4579-8F11A9F4DCE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46842" y="2103223"/>
            <a:ext cx="2472612" cy="146918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13 Free eBooks On Nanotechnology! - Electronics For You">
            <a:extLst>
              <a:ext uri="{FF2B5EF4-FFF2-40B4-BE49-F238E27FC236}">
                <a16:creationId xmlns:a16="http://schemas.microsoft.com/office/drawing/2014/main" id="{8EEB767C-9559-2576-B1F8-C167C8C083B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25542" y="4395469"/>
            <a:ext cx="2593911" cy="17534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95781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7C7F1D2-B021-2CF8-E1C0-D211E8C30B51}"/>
              </a:ext>
            </a:extLst>
          </p:cNvPr>
          <p:cNvSpPr>
            <a:spLocks noGrp="1"/>
          </p:cNvSpPr>
          <p:nvPr>
            <p:ph idx="1"/>
          </p:nvPr>
        </p:nvSpPr>
        <p:spPr>
          <a:xfrm>
            <a:off x="2318624" y="466530"/>
            <a:ext cx="8915400" cy="5565989"/>
          </a:xfrm>
        </p:spPr>
        <p:txBody>
          <a:bodyPr/>
          <a:lstStyle/>
          <a:p>
            <a:pPr>
              <a:buFont typeface="Wingdings" panose="05000000000000000000" pitchFamily="2" charset="2"/>
              <a:buChar char="v"/>
            </a:pPr>
            <a:r>
              <a:rPr lang="en-IN" dirty="0">
                <a:latin typeface="Times New Roman" panose="02020603050405020304" pitchFamily="18" charset="0"/>
                <a:cs typeface="Times New Roman" panose="02020603050405020304" pitchFamily="18" charset="0"/>
              </a:rPr>
              <a:t>SOLAR CELLS:</a:t>
            </a:r>
          </a:p>
          <a:p>
            <a:pPr>
              <a:buFont typeface="Wingdings" panose="05000000000000000000" pitchFamily="2" charset="2"/>
              <a:buChar char="q"/>
            </a:pPr>
            <a:r>
              <a:rPr lang="en-IN" dirty="0">
                <a:latin typeface="Times New Roman" panose="02020603050405020304" pitchFamily="18" charset="0"/>
                <a:cs typeface="Times New Roman" panose="02020603050405020304" pitchFamily="18" charset="0"/>
              </a:rPr>
              <a:t>Solar cells are devices that convert sunlight into electrical energy.</a:t>
            </a:r>
          </a:p>
          <a:p>
            <a:pPr>
              <a:buFont typeface="Wingdings" panose="05000000000000000000" pitchFamily="2" charset="2"/>
              <a:buChar char="q"/>
            </a:pPr>
            <a:r>
              <a:rPr lang="en-IN" dirty="0">
                <a:latin typeface="Times New Roman" panose="02020603050405020304" pitchFamily="18" charset="0"/>
                <a:cs typeface="Times New Roman" panose="02020603050405020304" pitchFamily="18" charset="0"/>
              </a:rPr>
              <a:t>In nanotechnology there has been </a:t>
            </a:r>
          </a:p>
          <a:p>
            <a:pPr marL="0" indent="0">
              <a:buNone/>
            </a:pPr>
            <a:r>
              <a:rPr lang="en-IN" dirty="0">
                <a:latin typeface="Times New Roman" panose="02020603050405020304" pitchFamily="18" charset="0"/>
                <a:cs typeface="Times New Roman" panose="02020603050405020304" pitchFamily="18" charset="0"/>
              </a:rPr>
              <a:t>Significant research and development focused on</a:t>
            </a:r>
          </a:p>
          <a:p>
            <a:pPr marL="0" indent="0">
              <a:buNone/>
            </a:pPr>
            <a:r>
              <a:rPr lang="en-IN" dirty="0">
                <a:latin typeface="Times New Roman" panose="02020603050405020304" pitchFamily="18" charset="0"/>
                <a:cs typeface="Times New Roman" panose="02020603050405020304" pitchFamily="18" charset="0"/>
              </a:rPr>
              <a:t>Improving the efficiency and cost effectiveness of</a:t>
            </a:r>
          </a:p>
          <a:p>
            <a:pPr marL="0" indent="0">
              <a:buNone/>
            </a:pPr>
            <a:r>
              <a:rPr lang="en-IN" dirty="0">
                <a:latin typeface="Times New Roman" panose="02020603050405020304" pitchFamily="18" charset="0"/>
                <a:cs typeface="Times New Roman" panose="02020603050405020304" pitchFamily="18" charset="0"/>
              </a:rPr>
              <a:t>Solar cells by utilizing nanoscale materials and structures. </a:t>
            </a:r>
          </a:p>
          <a:p>
            <a:pPr>
              <a:buFont typeface="Wingdings" panose="05000000000000000000" pitchFamily="2" charset="2"/>
              <a:buChar char="v"/>
            </a:pPr>
            <a:r>
              <a:rPr lang="en-IN" dirty="0">
                <a:latin typeface="Times New Roman" panose="02020603050405020304" pitchFamily="18" charset="0"/>
                <a:cs typeface="Times New Roman" panose="02020603050405020304" pitchFamily="18" charset="0"/>
              </a:rPr>
              <a:t>FUEL CELLS:</a:t>
            </a:r>
          </a:p>
          <a:p>
            <a:pPr>
              <a:buFont typeface="Wingdings" panose="05000000000000000000" pitchFamily="2" charset="2"/>
              <a:buChar char="q"/>
            </a:pPr>
            <a:r>
              <a:rPr lang="en-IN" dirty="0">
                <a:latin typeface="Times New Roman" panose="02020603050405020304" pitchFamily="18" charset="0"/>
                <a:cs typeface="Times New Roman" panose="02020603050405020304" pitchFamily="18" charset="0"/>
              </a:rPr>
              <a:t>Nanotechnology is being used to reduce the cost of catalysts used in fuel cells to produce hydrogen ions from fuel such as methanal and to improve</a:t>
            </a:r>
          </a:p>
          <a:p>
            <a:pPr>
              <a:buFont typeface="Wingdings" panose="05000000000000000000" pitchFamily="2" charset="2"/>
              <a:buChar char="q"/>
            </a:pPr>
            <a:r>
              <a:rPr lang="en-IN" dirty="0">
                <a:latin typeface="Times New Roman" panose="02020603050405020304" pitchFamily="18" charset="0"/>
                <a:cs typeface="Times New Roman" panose="02020603050405020304" pitchFamily="18" charset="0"/>
              </a:rPr>
              <a:t>The efficiency of membranes used in fuel cells to</a:t>
            </a:r>
          </a:p>
          <a:p>
            <a:pPr marL="0" indent="0">
              <a:buNone/>
            </a:pPr>
            <a:r>
              <a:rPr lang="en-IN" dirty="0">
                <a:latin typeface="Times New Roman" panose="02020603050405020304" pitchFamily="18" charset="0"/>
                <a:cs typeface="Times New Roman" panose="02020603050405020304" pitchFamily="18" charset="0"/>
              </a:rPr>
              <a:t>Separate hydrogen ions from other gases such as oxygen.</a:t>
            </a:r>
          </a:p>
          <a:p>
            <a:pPr marL="0" indent="0">
              <a:buNone/>
            </a:pPr>
            <a:r>
              <a:rPr lang="en-IN" dirty="0">
                <a:latin typeface="Times New Roman" panose="02020603050405020304" pitchFamily="18" charset="0"/>
                <a:cs typeface="Times New Roman" panose="02020603050405020304" pitchFamily="18" charset="0"/>
              </a:rPr>
              <a:t> </a:t>
            </a:r>
          </a:p>
          <a:p>
            <a:pPr marL="0" indent="0">
              <a:buNone/>
            </a:pPr>
            <a:endParaRPr lang="en-IN" dirty="0">
              <a:latin typeface="Times New Roman" panose="02020603050405020304" pitchFamily="18" charset="0"/>
              <a:cs typeface="Times New Roman" panose="02020603050405020304" pitchFamily="18" charset="0"/>
            </a:endParaRPr>
          </a:p>
        </p:txBody>
      </p:sp>
      <p:pic>
        <p:nvPicPr>
          <p:cNvPr id="2050" name="Picture 2" descr="Nano solar cells">
            <a:extLst>
              <a:ext uri="{FF2B5EF4-FFF2-40B4-BE49-F238E27FC236}">
                <a16:creationId xmlns:a16="http://schemas.microsoft.com/office/drawing/2014/main" id="{D372A2A4-9649-4ACB-A2A5-18451BBDDD7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30447" y="1268960"/>
            <a:ext cx="3048000" cy="1371603"/>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Implementation of nanotechnology in fuel cells - ScienceDirect">
            <a:extLst>
              <a:ext uri="{FF2B5EF4-FFF2-40B4-BE49-F238E27FC236}">
                <a16:creationId xmlns:a16="http://schemas.microsoft.com/office/drawing/2014/main" id="{163521E3-C3E3-30C5-CB31-150DFC18A03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26099" y="3948796"/>
            <a:ext cx="2656696" cy="16402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7611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05632-1A8C-6E0D-2D92-61DA212C6F87}"/>
              </a:ext>
            </a:extLst>
          </p:cNvPr>
          <p:cNvSpPr>
            <a:spLocks noGrp="1"/>
          </p:cNvSpPr>
          <p:nvPr>
            <p:ph type="title"/>
          </p:nvPr>
        </p:nvSpPr>
        <p:spPr>
          <a:xfrm>
            <a:off x="2585500" y="418836"/>
            <a:ext cx="8915400" cy="626193"/>
          </a:xfrm>
        </p:spPr>
        <p:txBody>
          <a:bodyPr>
            <a:normAutofit fontScale="90000"/>
          </a:bodyPr>
          <a:lstStyle/>
          <a:p>
            <a:r>
              <a:rPr lang="en-IN" dirty="0">
                <a:latin typeface="Times New Roman" panose="02020603050405020304" pitchFamily="18" charset="0"/>
                <a:cs typeface="Times New Roman" panose="02020603050405020304" pitchFamily="18" charset="0"/>
              </a:rPr>
              <a:t>ADVANTAGES AND DISADVANTAGES</a:t>
            </a:r>
          </a:p>
        </p:txBody>
      </p:sp>
      <p:sp>
        <p:nvSpPr>
          <p:cNvPr id="3" name="Content Placeholder 2">
            <a:extLst>
              <a:ext uri="{FF2B5EF4-FFF2-40B4-BE49-F238E27FC236}">
                <a16:creationId xmlns:a16="http://schemas.microsoft.com/office/drawing/2014/main" id="{17AD8961-3A22-5D44-7594-8B66441C44D5}"/>
              </a:ext>
            </a:extLst>
          </p:cNvPr>
          <p:cNvSpPr>
            <a:spLocks noGrp="1"/>
          </p:cNvSpPr>
          <p:nvPr>
            <p:ph idx="1"/>
          </p:nvPr>
        </p:nvSpPr>
        <p:spPr>
          <a:xfrm>
            <a:off x="2589212" y="1231641"/>
            <a:ext cx="8915400" cy="4679581"/>
          </a:xfrm>
        </p:spPr>
        <p:txBody>
          <a:bodyPr/>
          <a:lstStyle/>
          <a:p>
            <a:pPr marL="0" indent="0">
              <a:buNone/>
            </a:pPr>
            <a:r>
              <a:rPr lang="en-IN" dirty="0"/>
              <a:t>ADVANTAGES:</a:t>
            </a:r>
          </a:p>
          <a:p>
            <a:pPr>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Increased efficiency</a:t>
            </a:r>
          </a:p>
          <a:p>
            <a:pPr>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Improved medical treatments</a:t>
            </a:r>
          </a:p>
          <a:p>
            <a:pPr>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Benefits for manufacturing</a:t>
            </a:r>
          </a:p>
          <a:p>
            <a:pPr>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Automatic pollution clean up</a:t>
            </a:r>
          </a:p>
          <a:p>
            <a:pPr marL="0" indent="0">
              <a:buNone/>
            </a:pPr>
            <a:r>
              <a:rPr lang="en-IN" dirty="0">
                <a:latin typeface="Times New Roman" panose="02020603050405020304" pitchFamily="18" charset="0"/>
                <a:cs typeface="Times New Roman" panose="02020603050405020304" pitchFamily="18" charset="0"/>
              </a:rPr>
              <a:t>DISADVANTAGES:</a:t>
            </a:r>
          </a:p>
          <a:p>
            <a:pPr>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Negative environmental impact</a:t>
            </a:r>
          </a:p>
          <a:p>
            <a:pPr>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Economic imbalance</a:t>
            </a:r>
          </a:p>
          <a:p>
            <a:pPr>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Health problems</a:t>
            </a:r>
          </a:p>
          <a:p>
            <a:pPr>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Costly</a:t>
            </a:r>
          </a:p>
          <a:p>
            <a:pPr>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33753302"/>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735</TotalTime>
  <Words>1159</Words>
  <Application>Microsoft Office PowerPoint</Application>
  <PresentationFormat>Widescreen</PresentationFormat>
  <Paragraphs>140</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Century Gothic</vt:lpstr>
      <vt:lpstr>Times New Roman</vt:lpstr>
      <vt:lpstr>Wingdings</vt:lpstr>
      <vt:lpstr>Wingdings 3</vt:lpstr>
      <vt:lpstr>Wisp</vt:lpstr>
      <vt:lpstr>PowerPoint Presentation</vt:lpstr>
      <vt:lpstr>CONTENTS</vt:lpstr>
      <vt:lpstr>INTRODUCTION</vt:lpstr>
      <vt:lpstr>WHAT IS NANOTECHNOLOGY</vt:lpstr>
      <vt:lpstr>SYNTHESIS OF NANOMATERIALS</vt:lpstr>
      <vt:lpstr>PowerPoint Presentation</vt:lpstr>
      <vt:lpstr>APPLICATIONS</vt:lpstr>
      <vt:lpstr>PowerPoint Presentation</vt:lpstr>
      <vt:lpstr>ADVANTAGES AND DISADVANTAGES</vt:lpstr>
      <vt:lpstr>CONCLUSION</vt:lpstr>
      <vt:lpstr>CONTENTS ON PARALLEL COMPUTING</vt:lpstr>
      <vt:lpstr>INTRODUCTION</vt:lpstr>
      <vt:lpstr>WHAT IS PARALLEL COMPUTING</vt:lpstr>
      <vt:lpstr>TYPES OF PARALLEL COMPUTING</vt:lpstr>
      <vt:lpstr>PowerPoint Presentation</vt:lpstr>
      <vt:lpstr>PowerPoint Presentation</vt:lpstr>
      <vt:lpstr>USES OF PARALLEL COMPUTING</vt:lpstr>
      <vt:lpstr>ADVANTAGES AND DISADVANTAGES</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SAI SUSMITHA</dc:creator>
  <cp:lastModifiedBy>Janardhana Kayala</cp:lastModifiedBy>
  <cp:revision>8</cp:revision>
  <dcterms:created xsi:type="dcterms:W3CDTF">2023-04-22T13:06:07Z</dcterms:created>
  <dcterms:modified xsi:type="dcterms:W3CDTF">2023-04-29T06:50:12Z</dcterms:modified>
</cp:coreProperties>
</file>