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2.xml.rels" ContentType="application/vnd.openxmlformats-package.relationships+xml"/>
  <Override PartName="/ppt/notesSlides/_rels/notesSlide9.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2.png" ContentType="image/png"/>
  <Override PartName="/ppt/media/image13.jpeg" ContentType="image/jpeg"/>
  <Override PartName="/ppt/media/image23.png" ContentType="image/png"/>
  <Override PartName="/ppt/media/image8.jpeg" ContentType="image/jpeg"/>
  <Override PartName="/ppt/media/image10.jpeg" ContentType="image/jpeg"/>
  <Override PartName="/ppt/media/image28.png" ContentType="image/png"/>
  <Override PartName="/ppt/media/image7.jpeg" ContentType="image/jpeg"/>
  <Override PartName="/ppt/media/image18.png" ContentType="image/png"/>
  <Override PartName="/ppt/media/image20.png" ContentType="image/png"/>
  <Override PartName="/ppt/media/image11.jpeg" ContentType="image/jpeg"/>
  <Override PartName="/ppt/media/image9.jpeg" ContentType="image/jpeg"/>
  <Override PartName="/ppt/media/image6.jpeg" ContentType="image/jpeg"/>
  <Override PartName="/ppt/media/image5.jpeg" ContentType="image/jpeg"/>
  <Override PartName="/ppt/media/image4.jpeg" ContentType="image/jpeg"/>
  <Override PartName="/ppt/media/image2.png" ContentType="image/png"/>
  <Override PartName="/ppt/media/image25.png" ContentType="image/png"/>
  <Override PartName="/ppt/media/image29.png" ContentType="image/png"/>
  <Override PartName="/ppt/media/image17.png" ContentType="image/png"/>
  <Override PartName="/ppt/media/image27.png" ContentType="image/png"/>
  <Override PartName="/ppt/media/image26.png" ContentType="image/png"/>
  <Override PartName="/ppt/media/image24.png" ContentType="image/png"/>
  <Override PartName="/ppt/media/image22.png" ContentType="image/png"/>
  <Override PartName="/ppt/media/image19.jpeg" ContentType="image/jpeg"/>
  <Override PartName="/ppt/media/image1.jpeg" ContentType="image/jpeg"/>
  <Override PartName="/ppt/media/image21.png" ContentType="image/png"/>
  <Override PartName="/ppt/media/image16.jpeg" ContentType="image/jpeg"/>
  <Override PartName="/ppt/media/image14.jpeg" ContentType="image/jpeg"/>
  <Override PartName="/ppt/media/image15.png" ContentType="image/png"/>
  <Override PartName="/ppt/media/image3.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4347AEC-CADD-48DA-ACA2-DF541E4D3EE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3884760" y="8685360"/>
            <a:ext cx="2971080" cy="456480"/>
          </a:xfrm>
          <a:prstGeom prst="rect">
            <a:avLst/>
          </a:prstGeom>
          <a:noFill/>
          <a:ln w="9360">
            <a:noFill/>
          </a:ln>
        </p:spPr>
        <p:style>
          <a:lnRef idx="0"/>
          <a:fillRef idx="0"/>
          <a:effectRef idx="0"/>
          <a:fontRef idx="minor"/>
        </p:style>
        <p:txBody>
          <a:bodyPr lIns="90000" rIns="90000" tIns="45000" bIns="45000" anchor="b">
            <a:noAutofit/>
          </a:bodyPr>
          <a:p>
            <a:pPr algn="r">
              <a:lnSpc>
                <a:spcPct val="100000"/>
              </a:lnSpc>
            </a:pPr>
            <a:fld id="{7D1A682C-6845-4B2B-9DE8-1277DF3D5410}" type="slidenum">
              <a:rPr b="0" lang="en-US" sz="1200" spc="-1" strike="noStrike">
                <a:solidFill>
                  <a:srgbClr val="000000"/>
                </a:solidFill>
                <a:latin typeface="Times New Roman"/>
                <a:ea typeface="ＭＳ Ｐゴシック"/>
              </a:rPr>
              <a:t>&lt;number&gt;</a:t>
            </a:fld>
            <a:endParaRPr b="0" lang="en-US" sz="1200" spc="-1" strike="noStrike">
              <a:latin typeface="Arial"/>
            </a:endParaRPr>
          </a:p>
        </p:txBody>
      </p:sp>
      <p:sp>
        <p:nvSpPr>
          <p:cNvPr id="362" name="PlaceHolder 2"/>
          <p:cNvSpPr>
            <a:spLocks noGrp="1"/>
          </p:cNvSpPr>
          <p:nvPr>
            <p:ph type="sldImg"/>
          </p:nvPr>
        </p:nvSpPr>
        <p:spPr>
          <a:xfrm>
            <a:off x="1143000" y="685800"/>
            <a:ext cx="4571280" cy="3428280"/>
          </a:xfrm>
          <a:prstGeom prst="rect">
            <a:avLst/>
          </a:prstGeom>
        </p:spPr>
      </p:sp>
      <p:sp>
        <p:nvSpPr>
          <p:cNvPr id="363"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143000" y="685800"/>
            <a:ext cx="4571280" cy="3428280"/>
          </a:xfrm>
          <a:prstGeom prst="rect">
            <a:avLst/>
          </a:prstGeom>
        </p:spPr>
      </p:sp>
      <p:sp>
        <p:nvSpPr>
          <p:cNvPr id="356" name="PlaceHolder 2"/>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
        <p:nvSpPr>
          <p:cNvPr id="357" name="CustomShape 3"/>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noAutofit/>
          </a:bodyPr>
          <a:p>
            <a:pPr algn="r">
              <a:lnSpc>
                <a:spcPct val="100000"/>
              </a:lnSpc>
            </a:pPr>
            <a:fld id="{FC71970A-0C94-4ACC-AC4E-1B93E95AF385}" type="slidenum">
              <a:rPr b="0" lang="en-US" sz="1200" spc="-1" strike="noStrike">
                <a:solidFill>
                  <a:srgbClr val="000000"/>
                </a:solidFill>
                <a:latin typeface="Arial"/>
                <a:ea typeface="ＭＳ Ｐゴシック"/>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3886200" y="8686800"/>
            <a:ext cx="2971080" cy="456480"/>
          </a:xfrm>
          <a:prstGeom prst="rect">
            <a:avLst/>
          </a:prstGeom>
          <a:noFill/>
          <a:ln w="9360">
            <a:noFill/>
          </a:ln>
        </p:spPr>
        <p:style>
          <a:lnRef idx="0"/>
          <a:fillRef idx="0"/>
          <a:effectRef idx="0"/>
          <a:fontRef idx="minor"/>
        </p:style>
        <p:txBody>
          <a:bodyPr lIns="90000" rIns="90000" tIns="45000" bIns="45000" anchor="b">
            <a:noAutofit/>
          </a:bodyPr>
          <a:p>
            <a:pPr algn="r">
              <a:lnSpc>
                <a:spcPct val="100000"/>
              </a:lnSpc>
            </a:pPr>
            <a:fld id="{B793F06A-2D17-4C7D-B7BE-1631BC4DC9C4}" type="slidenum">
              <a:rPr b="0" lang="en-US" sz="1200" spc="-1" strike="noStrike">
                <a:solidFill>
                  <a:srgbClr val="000000"/>
                </a:solidFill>
                <a:latin typeface="Arial"/>
                <a:ea typeface="ＭＳ Ｐゴシック"/>
              </a:rPr>
              <a:t>&lt;number&gt;</a:t>
            </a:fld>
            <a:endParaRPr b="0" lang="en-US" sz="1200" spc="-1" strike="noStrike">
              <a:latin typeface="Arial"/>
            </a:endParaRPr>
          </a:p>
        </p:txBody>
      </p:sp>
      <p:sp>
        <p:nvSpPr>
          <p:cNvPr id="359" name="PlaceHolder 2"/>
          <p:cNvSpPr>
            <a:spLocks noGrp="1"/>
          </p:cNvSpPr>
          <p:nvPr>
            <p:ph type="sldImg"/>
          </p:nvPr>
        </p:nvSpPr>
        <p:spPr>
          <a:xfrm>
            <a:off x="1143000" y="685800"/>
            <a:ext cx="4571280" cy="3428280"/>
          </a:xfrm>
          <a:prstGeom prst="rect">
            <a:avLst/>
          </a:prstGeom>
        </p:spPr>
      </p:sp>
      <p:sp>
        <p:nvSpPr>
          <p:cNvPr id="360" name="PlaceHolder 3"/>
          <p:cNvSpPr>
            <a:spLocks noGrp="1"/>
          </p:cNvSpPr>
          <p:nvPr>
            <p:ph type="body"/>
          </p:nvPr>
        </p:nvSpPr>
        <p:spPr>
          <a:xfrm>
            <a:off x="914400" y="4343400"/>
            <a:ext cx="5028480" cy="4114080"/>
          </a:xfrm>
          <a:prstGeom prst="rect">
            <a:avLst/>
          </a:prstGeom>
        </p:spPr>
        <p:txBody>
          <a:bodyPr lIns="0" rIns="0" tIns="0" bIns="0">
            <a:noAutofit/>
          </a:bodyPr>
          <a:p>
            <a:pPr marL="216000" indent="-215640">
              <a:lnSpc>
                <a:spcPct val="100000"/>
              </a:lnSpc>
              <a:tabLst>
                <a:tab algn="l" pos="0"/>
              </a:tabLst>
            </a:pPr>
            <a:endParaRPr b="0" lang="en-US" sz="2000" spc="-1" strike="noStrike">
              <a:latin typeface="Arial"/>
            </a:endParaRPr>
          </a:p>
          <a:p>
            <a:pPr marL="216000" indent="-215640">
              <a:lnSpc>
                <a:spcPct val="100000"/>
              </a:lnSpc>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9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a:t>
            </a:r>
            <a:r>
              <a:rPr b="0" lang="en-US" sz="2000" spc="-1" strike="noStrike">
                <a:latin typeface="Arial"/>
              </a:rPr>
              <a:t>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a:t>
            </a:r>
            <a:r>
              <a:rPr b="0" lang="en-US" sz="2000" spc="-1" strike="noStrike">
                <a:latin typeface="Arial"/>
              </a:rPr>
              <a:t>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9" descr="C:\Documents and Settings\Owner\My Documents\My Pictures\uci\Right-facing-anteater-grey.jpg"/>
          <p:cNvPicPr/>
          <p:nvPr/>
        </p:nvPicPr>
        <p:blipFill>
          <a:blip r:embed="rId2"/>
          <a:stretch/>
        </p:blipFill>
        <p:spPr>
          <a:xfrm>
            <a:off x="76320" y="5289480"/>
            <a:ext cx="2361600" cy="959760"/>
          </a:xfrm>
          <a:prstGeom prst="rect">
            <a:avLst/>
          </a:prstGeom>
          <a:ln>
            <a:noFill/>
          </a:ln>
        </p:spPr>
      </p:pic>
      <p:pic>
        <p:nvPicPr>
          <p:cNvPr id="39" name="Picture 7" descr="C:\Documents and Settings\Owner\My Documents\My Pictures\bren_footer.png"/>
          <p:cNvPicPr/>
          <p:nvPr/>
        </p:nvPicPr>
        <p:blipFill>
          <a:blip r:embed="rId3"/>
          <a:stretch/>
        </p:blipFill>
        <p:spPr>
          <a:xfrm>
            <a:off x="0" y="6292800"/>
            <a:ext cx="9143280" cy="565920"/>
          </a:xfrm>
          <a:prstGeom prst="rect">
            <a:avLst/>
          </a:prstGeom>
          <a:ln>
            <a:noFill/>
          </a:ln>
        </p:spPr>
      </p:pic>
      <p:sp>
        <p:nvSpPr>
          <p:cNvPr id="40" name="PlaceHolder 1"/>
          <p:cNvSpPr>
            <a:spLocks noGrp="1"/>
          </p:cNvSpPr>
          <p:nvPr>
            <p:ph type="title"/>
          </p:nvPr>
        </p:nvSpPr>
        <p:spPr>
          <a:xfrm>
            <a:off x="457200" y="274680"/>
            <a:ext cx="8228880" cy="11422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a:t>
            </a:r>
            <a:r>
              <a:rPr b="0" lang="en-US" sz="2000" spc="-1" strike="noStrike">
                <a:latin typeface="Arial"/>
              </a:rPr>
              <a:t>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a:t>
            </a:r>
            <a:r>
              <a:rPr b="0" lang="en-US" sz="2000" spc="-1" strike="noStrike">
                <a:latin typeface="Arial"/>
              </a:rPr>
              <a:t>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8880" cy="11422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7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a:t>
            </a:r>
            <a:r>
              <a:rPr b="0" lang="en-US" sz="2000" spc="-1" strike="noStrike">
                <a:latin typeface="Arial"/>
              </a:rPr>
              <a:t>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a:t>
            </a:r>
            <a:r>
              <a:rPr b="0" lang="en-US" sz="2000" spc="-1" strike="noStrike">
                <a:latin typeface="Arial"/>
              </a:rPr>
              <a:t>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a:t>
            </a:r>
            <a:r>
              <a:rPr b="0" lang="en-US" sz="2800" spc="-1" strike="noStrike">
                <a:latin typeface="Arial"/>
              </a:rPr>
              <a:t>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a:t>
            </a:r>
            <a:r>
              <a:rPr b="0" lang="en-US" sz="2000" spc="-1" strike="noStrike">
                <a:latin typeface="Arial"/>
              </a:rPr>
              <a:t>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a:t>
            </a:r>
            <a:r>
              <a:rPr b="0" lang="en-US" sz="2000" spc="-1" strike="noStrike">
                <a:latin typeface="Arial"/>
              </a:rPr>
              <a:t>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a:t>
            </a:r>
            <a:r>
              <a:rPr b="0" lang="en-US" sz="2000" spc="-1" strike="noStrike">
                <a:latin typeface="Arial"/>
              </a:rPr>
              <a:t>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8880" cy="11422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55"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www.loebner.net/Prizef/TuringArticle.html" TargetMode="External"/><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aima.cs.berkeley.edu/ai.html#best" TargetMode="External"/><Relationship Id="rId2" Type="http://schemas.openxmlformats.org/officeDocument/2006/relationships/hyperlink" Target="http://aima.cs.berkeley.edu/ai.html#best" TargetMode="External"/><Relationship Id="rId3" Type="http://schemas.openxmlformats.org/officeDocument/2006/relationships/hyperlink" Target="http://www-formal.stanford.edu/jmc/whatisai/node1.html" TargetMode="External"/><Relationship Id="rId4" Type="http://schemas.openxmlformats.org/officeDocument/2006/relationships/image" Target="../media/image14.jpeg"/><Relationship Id="rId5" Type="http://schemas.openxmlformats.org/officeDocument/2006/relationships/slideLayout" Target="../slideLayouts/slideLayout1.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24000"/>
          </a:bodyPr>
          <a:p>
            <a:pPr algn="ctr">
              <a:lnSpc>
                <a:spcPct val="100000"/>
              </a:lnSpc>
            </a:pPr>
            <a:r>
              <a:rPr b="0" lang="en-US" sz="4900" spc="-1" strike="noStrike">
                <a:solidFill>
                  <a:srgbClr val="000000"/>
                </a:solidFill>
                <a:latin typeface="Calibri"/>
              </a:rPr>
              <a:t>Active Shooter Presentation</a:t>
            </a:r>
            <a:br/>
            <a:r>
              <a:rPr b="0" lang="en-US" sz="4000" spc="-1" strike="noStrike">
                <a:solidFill>
                  <a:srgbClr val="000000"/>
                </a:solidFill>
                <a:latin typeface="Calibri"/>
              </a:rPr>
              <a:t>How to Lock/Secure Classroom Doors</a:t>
            </a:r>
            <a:endParaRPr b="0" lang="en-US" sz="4000" spc="-1" strike="noStrike">
              <a:latin typeface="Arial"/>
            </a:endParaRPr>
          </a:p>
        </p:txBody>
      </p:sp>
      <p:sp>
        <p:nvSpPr>
          <p:cNvPr id="19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63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Lecture: HIB 110; Discussion: HH 118;</a:t>
            </a:r>
            <a:endParaRPr b="0" lang="en-US"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Coding Project Clinic: SH 128</a:t>
            </a:r>
            <a:endParaRPr b="0" lang="en-US"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After discussion with OIT Classroom Technology Support, I have confirmed that there is no way to lock these doors manually</a:t>
            </a:r>
            <a:endParaRPr b="0" lang="en-US"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u="sng">
                <a:solidFill>
                  <a:srgbClr val="000000"/>
                </a:solidFill>
                <a:uFillTx/>
                <a:latin typeface="Calibri"/>
              </a:rPr>
              <a:t>You must call the UCI Police Department and ask them to lock the doors remotely</a:t>
            </a:r>
            <a:endParaRPr b="0" lang="en-US" sz="3200" spc="-1" strike="noStrike">
              <a:latin typeface="Arial"/>
            </a:endParaRPr>
          </a:p>
          <a:p>
            <a:pPr lvl="1" marL="743040" indent="-28512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EMERGENCY - CALL 911</a:t>
            </a:r>
            <a:endParaRPr b="0" lang="en-US" sz="2800" spc="-1" strike="noStrike">
              <a:latin typeface="Arial"/>
            </a:endParaRPr>
          </a:p>
          <a:p>
            <a:pPr lvl="1" marL="743040" indent="-28512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NON-EMERGENCY - (949) 824-5223</a:t>
            </a:r>
            <a:endParaRPr b="0" lang="en-US" sz="2800" spc="-1" strike="noStrike">
              <a:latin typeface="Arial"/>
            </a:endParaRPr>
          </a:p>
          <a:p>
            <a:pPr>
              <a:lnSpc>
                <a:spcPct val="100000"/>
              </a:lnSpc>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The Turing test</a:t>
            </a:r>
            <a:endParaRPr b="0" lang="en-US" sz="4400" spc="-1" strike="noStrike">
              <a:latin typeface="Arial"/>
            </a:endParaRPr>
          </a:p>
        </p:txBody>
      </p:sp>
      <p:sp>
        <p:nvSpPr>
          <p:cNvPr id="233" name="CustomShape 2"/>
          <p:cNvSpPr/>
          <p:nvPr/>
        </p:nvSpPr>
        <p:spPr>
          <a:xfrm>
            <a:off x="380880" y="990720"/>
            <a:ext cx="6933600" cy="54093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400"/>
              </a:spcBef>
              <a:tabLst>
                <a:tab algn="l" pos="0"/>
              </a:tabLst>
            </a:pPr>
            <a:r>
              <a:rPr b="0" lang="en-US" sz="2000" spc="-1" strike="noStrike" u="sng">
                <a:solidFill>
                  <a:srgbClr val="0000ff"/>
                </a:solidFill>
                <a:uFillTx/>
                <a:latin typeface="Calibri"/>
                <a:ea typeface="ＭＳ Ｐゴシック"/>
                <a:hlinkClick r:id="rId1"/>
              </a:rPr>
              <a:t>Can Machine think? A. M. Turing, 1950</a:t>
            </a:r>
            <a:endParaRPr b="0" lang="en-US" sz="2000" spc="-1" strike="noStrike">
              <a:latin typeface="Arial"/>
            </a:endParaRPr>
          </a:p>
          <a:p>
            <a:pPr marL="216000" indent="-21600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ＭＳ Ｐゴシック"/>
              </a:rPr>
              <a:t>Test requires computer to “pass itself off” as human</a:t>
            </a:r>
            <a:endParaRPr b="0" lang="en-US" sz="28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Necessary?</a:t>
            </a:r>
            <a:endParaRPr b="0" lang="en-US" sz="24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Sufficient?</a:t>
            </a:r>
            <a:endParaRPr b="0" lang="en-US" sz="2400" spc="-1" strike="noStrike">
              <a:latin typeface="Arial"/>
            </a:endParaRPr>
          </a:p>
          <a:p>
            <a:pPr>
              <a:lnSpc>
                <a:spcPct val="100000"/>
              </a:lnSpc>
              <a:tabLst>
                <a:tab algn="l" pos="0"/>
              </a:tabLst>
            </a:pPr>
            <a:endParaRPr b="0" lang="en-US" sz="2400" spc="-1" strike="noStrike">
              <a:latin typeface="Arial"/>
            </a:endParaRPr>
          </a:p>
          <a:p>
            <a:pPr marL="216000" indent="-21600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ＭＳ Ｐゴシック"/>
              </a:rPr>
              <a:t>Requires:</a:t>
            </a:r>
            <a:endParaRPr b="0" lang="en-US" sz="28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Natural language</a:t>
            </a:r>
            <a:endParaRPr b="0" lang="en-US" sz="24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Knowledge representation</a:t>
            </a:r>
            <a:endParaRPr b="0" lang="en-US" sz="24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Automated reasoning</a:t>
            </a:r>
            <a:endParaRPr b="0" lang="en-US" sz="24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Machine learning </a:t>
            </a:r>
            <a:endParaRPr b="0" lang="en-US" sz="2400" spc="-1" strike="noStrike">
              <a:latin typeface="Arial"/>
            </a:endParaRPr>
          </a:p>
          <a:p>
            <a:pPr lvl="1" marL="743040" indent="-28512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ea typeface="ＭＳ Ｐゴシック"/>
              </a:rPr>
              <a:t>(vision, robotics) for full test</a:t>
            </a:r>
            <a:endParaRPr b="0" lang="en-US" sz="2400" spc="-1" strike="noStrike">
              <a:latin typeface="Arial"/>
            </a:endParaRPr>
          </a:p>
          <a:p>
            <a:pPr marL="743040" indent="-285120">
              <a:lnSpc>
                <a:spcPct val="100000"/>
              </a:lnSpc>
              <a:spcBef>
                <a:spcPts val="400"/>
              </a:spcBef>
              <a:tabLst>
                <a:tab algn="l" pos="0"/>
              </a:tabLst>
            </a:pPr>
            <a:endParaRPr b="0" lang="en-US" sz="2400" spc="-1" strike="noStrike">
              <a:latin typeface="Arial"/>
            </a:endParaRPr>
          </a:p>
          <a:p>
            <a:pPr marL="743040" indent="-285120">
              <a:lnSpc>
                <a:spcPct val="100000"/>
              </a:lnSpc>
              <a:spcBef>
                <a:spcPts val="561"/>
              </a:spcBef>
              <a:tabLst>
                <a:tab algn="l" pos="0"/>
              </a:tabLst>
            </a:pPr>
            <a:endParaRPr b="0" lang="en-US" sz="2400" spc="-1" strike="noStrike">
              <a:latin typeface="Arial"/>
            </a:endParaRPr>
          </a:p>
        </p:txBody>
      </p:sp>
      <p:pic>
        <p:nvPicPr>
          <p:cNvPr id="234" name="Picture 5" descr="turing test"/>
          <p:cNvPicPr/>
          <p:nvPr/>
        </p:nvPicPr>
        <p:blipFill>
          <a:blip r:embed="rId2"/>
          <a:stretch/>
        </p:blipFill>
        <p:spPr>
          <a:xfrm>
            <a:off x="5334120" y="2567160"/>
            <a:ext cx="3764880" cy="2385360"/>
          </a:xfrm>
          <a:prstGeom prst="rect">
            <a:avLst/>
          </a:prstGeom>
          <a:ln>
            <a:noFill/>
          </a:ln>
        </p:spPr>
      </p:pic>
      <p:pic>
        <p:nvPicPr>
          <p:cNvPr id="235" name="Picture 6" descr=""/>
          <p:cNvPicPr/>
          <p:nvPr/>
        </p:nvPicPr>
        <p:blipFill>
          <a:blip r:embed="rId3"/>
          <a:stretch/>
        </p:blipFill>
        <p:spPr>
          <a:xfrm>
            <a:off x="7408800" y="324000"/>
            <a:ext cx="1323360" cy="20376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rPr>
              <a:t>What is Artificial Intelligence?</a:t>
            </a:r>
            <a:endParaRPr b="0" lang="en-US" sz="4400" spc="-1" strike="noStrike">
              <a:latin typeface="Arial"/>
            </a:endParaRPr>
          </a:p>
        </p:txBody>
      </p:sp>
      <p:sp>
        <p:nvSpPr>
          <p:cNvPr id="23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0000"/>
          </a:bodyPr>
          <a:p>
            <a:pPr marL="343080" indent="-342360">
              <a:lnSpc>
                <a:spcPct val="100000"/>
              </a:lnSpc>
              <a:spcBef>
                <a:spcPts val="799"/>
              </a:spcBef>
              <a:buClr>
                <a:srgbClr val="000000"/>
              </a:buClr>
              <a:buFont typeface="Arial"/>
              <a:buChar char="•"/>
            </a:pPr>
            <a:r>
              <a:rPr b="0" lang="en-US" sz="4000" spc="-1" strike="noStrike">
                <a:solidFill>
                  <a:srgbClr val="000000"/>
                </a:solidFill>
                <a:latin typeface="Calibri"/>
              </a:rPr>
              <a:t>Nils J. Nilsson :</a:t>
            </a:r>
            <a:endParaRPr b="0" lang="en-US" sz="4000" spc="-1" strike="noStrike">
              <a:latin typeface="Arial"/>
            </a:endParaRPr>
          </a:p>
          <a:p>
            <a:pPr>
              <a:lnSpc>
                <a:spcPct val="100000"/>
              </a:lnSpc>
              <a:spcBef>
                <a:spcPts val="799"/>
              </a:spcBef>
              <a:tabLst>
                <a:tab algn="l" pos="0"/>
              </a:tabLst>
            </a:pPr>
            <a:endParaRPr b="0" lang="en-US" sz="4000" spc="-1" strike="noStrike">
              <a:latin typeface="Arial"/>
            </a:endParaRPr>
          </a:p>
          <a:p>
            <a:pPr lvl="1" marL="743040" indent="-285120">
              <a:lnSpc>
                <a:spcPct val="100000"/>
              </a:lnSpc>
              <a:spcBef>
                <a:spcPts val="720"/>
              </a:spcBef>
              <a:buClr>
                <a:srgbClr val="000000"/>
              </a:buClr>
              <a:buFont typeface="Arial"/>
              <a:buChar char="–"/>
              <a:tabLst>
                <a:tab algn="l" pos="0"/>
              </a:tabLst>
            </a:pPr>
            <a:r>
              <a:rPr b="0" lang="en-US" sz="3600" spc="-1" strike="noStrike">
                <a:solidFill>
                  <a:srgbClr val="000000"/>
                </a:solidFill>
                <a:latin typeface="Calibri"/>
              </a:rPr>
              <a:t>“</a:t>
            </a:r>
            <a:r>
              <a:rPr b="0" lang="en-US" sz="3600" spc="-1" strike="noStrike">
                <a:solidFill>
                  <a:srgbClr val="000000"/>
                </a:solidFill>
                <a:latin typeface="Calibri"/>
              </a:rPr>
              <a:t>Artificial intelligence is that activity devoted to making machines intelligent, and intelligence is that quality that enables an entity to function appropriately and with foresight in its environment.”</a:t>
            </a:r>
            <a:endParaRPr b="0" lang="en-US" sz="3600" spc="-1" strike="noStrike">
              <a:latin typeface="Arial"/>
            </a:endParaRPr>
          </a:p>
          <a:p>
            <a:pPr>
              <a:lnSpc>
                <a:spcPct val="100000"/>
              </a:lnSpc>
              <a:spcBef>
                <a:spcPts val="64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What is Artificial Intelligence?</a:t>
            </a:r>
            <a:endParaRPr b="0" lang="en-US" sz="4400" spc="-1" strike="noStrike">
              <a:latin typeface="Arial"/>
            </a:endParaRPr>
          </a:p>
        </p:txBody>
      </p:sp>
      <p:sp>
        <p:nvSpPr>
          <p:cNvPr id="239" name="CustomShape 2"/>
          <p:cNvSpPr/>
          <p:nvPr/>
        </p:nvSpPr>
        <p:spPr>
          <a:xfrm>
            <a:off x="380880" y="1600200"/>
            <a:ext cx="8381160" cy="4525200"/>
          </a:xfrm>
          <a:prstGeom prst="rect">
            <a:avLst/>
          </a:prstGeom>
          <a:noFill/>
          <a:ln>
            <a:noFill/>
          </a:ln>
        </p:spPr>
        <p:style>
          <a:lnRef idx="0"/>
          <a:fillRef idx="0"/>
          <a:effectRef idx="0"/>
          <a:fontRef idx="minor"/>
        </p:style>
        <p:txBody>
          <a:bodyPr lIns="90000" rIns="90000" tIns="45000" bIns="45000">
            <a:normAutofit fontScale="68000"/>
          </a:bodyPr>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ea typeface="ＭＳ Ｐゴシック"/>
              </a:rPr>
              <a:t>Thought processes</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a:t>
            </a:r>
            <a:r>
              <a:rPr b="0" lang="en-US" sz="2400" spc="-1" strike="noStrike">
                <a:solidFill>
                  <a:srgbClr val="000000"/>
                </a:solidFill>
                <a:latin typeface="Calibri"/>
                <a:ea typeface="ＭＳ Ｐゴシック"/>
              </a:rPr>
              <a:t>The exciting new effort to make computers </a:t>
            </a:r>
            <a:r>
              <a:rPr b="1" lang="en-US" sz="2400" spc="-1" strike="noStrike">
                <a:solidFill>
                  <a:srgbClr val="000000"/>
                </a:solidFill>
                <a:latin typeface="Calibri"/>
                <a:ea typeface="ＭＳ Ｐゴシック"/>
              </a:rPr>
              <a:t>think </a:t>
            </a:r>
            <a:r>
              <a:rPr b="0" lang="en-US" sz="2400" spc="-1" strike="noStrike">
                <a:solidFill>
                  <a:srgbClr val="000000"/>
                </a:solidFill>
                <a:latin typeface="Calibri"/>
                <a:ea typeface="ＭＳ Ｐゴシック"/>
              </a:rPr>
              <a:t>.. Machines with minds, in the full and literal sense” (Haugeland, 1985)</a:t>
            </a:r>
            <a:endParaRPr b="0" lang="en-US" sz="2400" spc="-1" strike="noStrike">
              <a:latin typeface="Arial"/>
            </a:endParaRPr>
          </a:p>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ea typeface="ＭＳ Ｐゴシック"/>
              </a:rPr>
              <a:t>Behavior</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a:t>
            </a:r>
            <a:r>
              <a:rPr b="0" lang="en-US" sz="2400" spc="-1" strike="noStrike">
                <a:solidFill>
                  <a:srgbClr val="000000"/>
                </a:solidFill>
                <a:latin typeface="Calibri"/>
                <a:ea typeface="ＭＳ Ｐゴシック"/>
              </a:rPr>
              <a:t>The study of how to make computers </a:t>
            </a:r>
            <a:r>
              <a:rPr b="1" lang="en-US" sz="2400" spc="-1" strike="noStrike">
                <a:solidFill>
                  <a:srgbClr val="000000"/>
                </a:solidFill>
                <a:latin typeface="Calibri"/>
                <a:ea typeface="ＭＳ Ｐゴシック"/>
              </a:rPr>
              <a:t>do things</a:t>
            </a:r>
            <a:r>
              <a:rPr b="0" lang="en-US" sz="2400" spc="-1" strike="noStrike">
                <a:solidFill>
                  <a:srgbClr val="000000"/>
                </a:solidFill>
                <a:latin typeface="Calibri"/>
                <a:ea typeface="ＭＳ Ｐゴシック"/>
              </a:rPr>
              <a:t> at which, at the moment, people are better.” (Rich, and Knight, 1991)</a:t>
            </a:r>
            <a:endParaRPr b="0" lang="en-US" sz="2400" spc="-1" strike="noStrike">
              <a:latin typeface="Arial"/>
            </a:endParaRPr>
          </a:p>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ea typeface="ＭＳ Ｐゴシック"/>
              </a:rPr>
              <a:t>Activities</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The automation of activities that we associate with human thinking, activities such as decision-making, problem solving, learning… (Bellman)</a:t>
            </a:r>
            <a:endParaRPr b="0" lang="en-US" sz="2400" spc="-1" strike="noStrike">
              <a:latin typeface="Arial"/>
            </a:endParaRPr>
          </a:p>
          <a:p>
            <a:pPr marL="343080" indent="-342360">
              <a:lnSpc>
                <a:spcPct val="100000"/>
              </a:lnSpc>
              <a:spcBef>
                <a:spcPts val="561"/>
              </a:spcBef>
              <a:buClr>
                <a:srgbClr val="000000"/>
              </a:buClr>
              <a:buFont typeface="Arial"/>
              <a:buChar char="•"/>
            </a:pPr>
            <a:r>
              <a:rPr b="1" lang="en-US" sz="2800" spc="-1" strike="noStrike">
                <a:solidFill>
                  <a:srgbClr val="000000"/>
                </a:solidFill>
                <a:latin typeface="Calibri"/>
                <a:ea typeface="ＭＳ Ｐゴシック"/>
              </a:rPr>
              <a:t>Things we would call “intelligent” if done by a human</a:t>
            </a:r>
            <a:endParaRPr b="0" lang="en-US" sz="2800" spc="-1" strike="noStrike">
              <a:latin typeface="Arial"/>
            </a:endParaRPr>
          </a:p>
          <a:p>
            <a:pPr>
              <a:lnSpc>
                <a:spcPct val="100000"/>
              </a:lnSpc>
              <a:spcBef>
                <a:spcPts val="479"/>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AI as “Raisin Bread”</a:t>
            </a:r>
            <a:endParaRPr b="0" lang="en-US" sz="4400" spc="-1" strike="noStrike">
              <a:latin typeface="Arial"/>
            </a:endParaRPr>
          </a:p>
        </p:txBody>
      </p:sp>
      <p:sp>
        <p:nvSpPr>
          <p:cNvPr id="241" name="CustomShape 2"/>
          <p:cNvSpPr/>
          <p:nvPr/>
        </p:nvSpPr>
        <p:spPr>
          <a:xfrm>
            <a:off x="609480" y="1523880"/>
            <a:ext cx="7923960" cy="4948920"/>
          </a:xfrm>
          <a:prstGeom prst="rect">
            <a:avLst/>
          </a:prstGeom>
          <a:noFill/>
          <a:ln>
            <a:noFill/>
          </a:ln>
        </p:spPr>
        <p:style>
          <a:lnRef idx="0"/>
          <a:fillRef idx="0"/>
          <a:effectRef idx="0"/>
          <a:fontRef idx="minor"/>
        </p:style>
        <p:txBody>
          <a:bodyPr lIns="90000" rIns="90000" tIns="45000" bIns="45000">
            <a:noAutofit/>
          </a:bodyPr>
          <a:p>
            <a:pPr marL="343080" indent="-342360">
              <a:lnSpc>
                <a:spcPct val="80000"/>
              </a:lnSpc>
              <a:spcBef>
                <a:spcPts val="400"/>
              </a:spcBef>
              <a:buClr>
                <a:srgbClr val="000000"/>
              </a:buClr>
              <a:buFont typeface="Arial"/>
              <a:buChar char="•"/>
            </a:pPr>
            <a:r>
              <a:rPr b="0" lang="en-US" sz="2000" spc="-1" strike="noStrike">
                <a:solidFill>
                  <a:srgbClr val="000000"/>
                </a:solidFill>
                <a:latin typeface="Calibri"/>
                <a:ea typeface="ＭＳ Ｐゴシック"/>
              </a:rPr>
              <a:t>Esther Dyson [predicted] AI would [be] embedded in main-stream, strategically important systems, like raisins in a loaf of raisin bread. </a:t>
            </a:r>
            <a:endParaRPr b="0" lang="en-US" sz="2000" spc="-1" strike="noStrike">
              <a:latin typeface="Arial"/>
            </a:endParaRPr>
          </a:p>
          <a:p>
            <a:pPr lvl="1" marL="743040" indent="-285120">
              <a:lnSpc>
                <a:spcPct val="80000"/>
              </a:lnSpc>
              <a:spcBef>
                <a:spcPts val="320"/>
              </a:spcBef>
              <a:buClr>
                <a:srgbClr val="000000"/>
              </a:buClr>
              <a:buFont typeface="Arial"/>
              <a:buChar char="–"/>
            </a:pPr>
            <a:r>
              <a:rPr b="0" lang="en-US" sz="1600" spc="-1" strike="noStrike">
                <a:solidFill>
                  <a:srgbClr val="000000"/>
                </a:solidFill>
                <a:latin typeface="Calibri"/>
                <a:ea typeface="ＭＳ Ｐゴシック"/>
              </a:rPr>
              <a:t>The “bread” represents any main-stream computer-augmented engineering system.</a:t>
            </a:r>
            <a:endParaRPr b="0" lang="en-US" sz="1600" spc="-1" strike="noStrike">
              <a:latin typeface="Arial"/>
            </a:endParaRPr>
          </a:p>
          <a:p>
            <a:pPr lvl="1" marL="743040" indent="-285120">
              <a:lnSpc>
                <a:spcPct val="80000"/>
              </a:lnSpc>
              <a:spcBef>
                <a:spcPts val="320"/>
              </a:spcBef>
              <a:buClr>
                <a:srgbClr val="000000"/>
              </a:buClr>
              <a:buFont typeface="Arial"/>
              <a:buChar char="–"/>
            </a:pPr>
            <a:r>
              <a:rPr b="0" lang="en-US" sz="1600" spc="-1" strike="noStrike">
                <a:solidFill>
                  <a:srgbClr val="000000"/>
                </a:solidFill>
                <a:latin typeface="Calibri"/>
                <a:ea typeface="ＭＳ Ｐゴシック"/>
              </a:rPr>
              <a:t>The “raisins” represent nuggets of control, where “smart” control </a:t>
            </a:r>
            <a:r>
              <a:rPr b="0" lang="en-US" sz="1600" spc="-1" strike="noStrike">
                <a:solidFill>
                  <a:srgbClr val="000000"/>
                </a:solidFill>
                <a:latin typeface="Symbol"/>
                <a:ea typeface="ＭＳ Ｐゴシック"/>
              </a:rPr>
              <a:t></a:t>
            </a:r>
            <a:r>
              <a:rPr b="0" lang="en-US" sz="1600" spc="-1" strike="noStrike">
                <a:solidFill>
                  <a:srgbClr val="000000"/>
                </a:solidFill>
                <a:latin typeface="Calibri"/>
                <a:ea typeface="ＭＳ Ｐゴシック"/>
              </a:rPr>
              <a:t> better function.</a:t>
            </a:r>
            <a:endParaRPr b="0" lang="en-US" sz="1600" spc="-1" strike="noStrike">
              <a:latin typeface="Arial"/>
            </a:endParaRPr>
          </a:p>
          <a:p>
            <a:pPr marL="343080" indent="-342360">
              <a:lnSpc>
                <a:spcPct val="80000"/>
              </a:lnSpc>
              <a:spcBef>
                <a:spcPts val="400"/>
              </a:spcBef>
              <a:tabLst>
                <a:tab algn="l" pos="0"/>
              </a:tabLst>
            </a:pPr>
            <a:endParaRPr b="0" lang="en-US" sz="1600" spc="-1" strike="noStrike">
              <a:latin typeface="Arial"/>
            </a:endParaRPr>
          </a:p>
          <a:p>
            <a:pPr marL="343080" indent="-342360">
              <a:lnSpc>
                <a:spcPct val="80000"/>
              </a:lnSpc>
              <a:spcBef>
                <a:spcPts val="400"/>
              </a:spcBef>
              <a:buClr>
                <a:srgbClr val="000000"/>
              </a:buClr>
              <a:buFont typeface="Arial"/>
              <a:buChar char="•"/>
              <a:tabLst>
                <a:tab algn="l" pos="0"/>
              </a:tabLst>
            </a:pPr>
            <a:r>
              <a:rPr b="0" lang="en-US" sz="2000" spc="-1" strike="noStrike">
                <a:solidFill>
                  <a:srgbClr val="000000"/>
                </a:solidFill>
                <a:latin typeface="Calibri"/>
                <a:ea typeface="ＭＳ Ｐゴシック"/>
              </a:rPr>
              <a:t>Time has proven Dyson's prediction correct.</a:t>
            </a:r>
            <a:endParaRPr b="0" lang="en-US" sz="2000" spc="-1" strike="noStrike">
              <a:latin typeface="Arial"/>
            </a:endParaRPr>
          </a:p>
          <a:p>
            <a:pPr marL="343080" indent="-342360">
              <a:lnSpc>
                <a:spcPct val="80000"/>
              </a:lnSpc>
              <a:spcBef>
                <a:spcPts val="400"/>
              </a:spcBef>
              <a:tabLst>
                <a:tab algn="l" pos="0"/>
              </a:tabLst>
            </a:pPr>
            <a:endParaRPr b="0" lang="en-US" sz="2000" spc="-1" strike="noStrike">
              <a:latin typeface="Arial"/>
            </a:endParaRPr>
          </a:p>
          <a:p>
            <a:pPr marL="343080" indent="-342360">
              <a:lnSpc>
                <a:spcPct val="80000"/>
              </a:lnSpc>
              <a:spcBef>
                <a:spcPts val="400"/>
              </a:spcBef>
              <a:buClr>
                <a:srgbClr val="000000"/>
              </a:buClr>
              <a:buFont typeface="Arial"/>
              <a:buChar char="•"/>
              <a:tabLst>
                <a:tab algn="l" pos="0"/>
              </a:tabLst>
            </a:pPr>
            <a:r>
              <a:rPr b="0" lang="en-US" sz="2000" spc="-1" strike="noStrike">
                <a:solidFill>
                  <a:srgbClr val="000000"/>
                </a:solidFill>
                <a:latin typeface="Calibri"/>
                <a:ea typeface="ＭＳ Ｐゴシック"/>
              </a:rPr>
              <a:t>Emphasis shifts away from replacing expensive human experts  toward main-stream computing systems that create strategic advantage.</a:t>
            </a:r>
            <a:endParaRPr b="0" lang="en-US" sz="2000" spc="-1" strike="noStrike">
              <a:latin typeface="Arial"/>
            </a:endParaRPr>
          </a:p>
          <a:p>
            <a:pPr marL="343080" indent="-342360">
              <a:lnSpc>
                <a:spcPct val="80000"/>
              </a:lnSpc>
              <a:spcBef>
                <a:spcPts val="400"/>
              </a:spcBef>
              <a:tabLst>
                <a:tab algn="l" pos="0"/>
              </a:tabLst>
            </a:pPr>
            <a:endParaRPr b="0" lang="en-US" sz="2000" spc="-1" strike="noStrike">
              <a:latin typeface="Arial"/>
            </a:endParaRPr>
          </a:p>
          <a:p>
            <a:pPr marL="343080" indent="-342360">
              <a:lnSpc>
                <a:spcPct val="80000"/>
              </a:lnSpc>
              <a:spcBef>
                <a:spcPts val="400"/>
              </a:spcBef>
              <a:buClr>
                <a:srgbClr val="000000"/>
              </a:buClr>
              <a:buFont typeface="Arial"/>
              <a:buChar char="•"/>
              <a:tabLst>
                <a:tab algn="l" pos="0"/>
              </a:tabLst>
            </a:pPr>
            <a:r>
              <a:rPr b="0" lang="en-US" sz="2000" spc="-1" strike="noStrike">
                <a:solidFill>
                  <a:srgbClr val="000000"/>
                </a:solidFill>
                <a:latin typeface="Calibri"/>
                <a:ea typeface="ＭＳ Ｐゴシック"/>
              </a:rPr>
              <a:t>Many AI systems connect to large data bases, deal with legacy data, talk to networks, handle noise and data corruption, are implemented in popular languages, and run on standard operating systems.</a:t>
            </a:r>
            <a:endParaRPr b="0" lang="en-US" sz="2000" spc="-1" strike="noStrike">
              <a:latin typeface="Arial"/>
            </a:endParaRPr>
          </a:p>
          <a:p>
            <a:pPr marL="343080" indent="-342360">
              <a:lnSpc>
                <a:spcPct val="80000"/>
              </a:lnSpc>
              <a:spcBef>
                <a:spcPts val="400"/>
              </a:spcBef>
              <a:tabLst>
                <a:tab algn="l" pos="0"/>
              </a:tabLst>
            </a:pPr>
            <a:endParaRPr b="0" lang="en-US" sz="2000" spc="-1" strike="noStrike">
              <a:latin typeface="Arial"/>
            </a:endParaRPr>
          </a:p>
          <a:p>
            <a:pPr marL="343080" indent="-342360">
              <a:lnSpc>
                <a:spcPct val="80000"/>
              </a:lnSpc>
              <a:spcBef>
                <a:spcPts val="400"/>
              </a:spcBef>
              <a:buClr>
                <a:srgbClr val="000000"/>
              </a:buClr>
              <a:buFont typeface="Arial"/>
              <a:buChar char="•"/>
              <a:tabLst>
                <a:tab algn="l" pos="0"/>
              </a:tabLst>
            </a:pPr>
            <a:r>
              <a:rPr b="0" lang="en-US" sz="2000" spc="-1" strike="noStrike">
                <a:solidFill>
                  <a:srgbClr val="000000"/>
                </a:solidFill>
                <a:latin typeface="Calibri"/>
                <a:ea typeface="ＭＳ Ｐゴシック"/>
              </a:rPr>
              <a:t>Humans usually are important contributors to the total solution. </a:t>
            </a:r>
            <a:endParaRPr b="0" lang="en-US" sz="2000" spc="-1" strike="noStrike">
              <a:latin typeface="Arial"/>
            </a:endParaRPr>
          </a:p>
          <a:p>
            <a:pPr marL="343080" indent="-342360">
              <a:lnSpc>
                <a:spcPct val="80000"/>
              </a:lnSpc>
              <a:spcBef>
                <a:spcPts val="400"/>
              </a:spcBef>
              <a:tabLst>
                <a:tab algn="l" pos="0"/>
              </a:tabLst>
            </a:pPr>
            <a:endParaRPr b="0" lang="en-US" sz="2000" spc="-1" strike="noStrike">
              <a:latin typeface="Arial"/>
            </a:endParaRPr>
          </a:p>
          <a:p>
            <a:pPr lvl="1" marL="743040" indent="-285120">
              <a:lnSpc>
                <a:spcPct val="80000"/>
              </a:lnSpc>
              <a:spcBef>
                <a:spcPts val="320"/>
              </a:spcBef>
              <a:buClr>
                <a:srgbClr val="000000"/>
              </a:buClr>
              <a:buFont typeface="Arial"/>
              <a:buChar char="–"/>
              <a:tabLst>
                <a:tab algn="l" pos="0"/>
              </a:tabLst>
            </a:pPr>
            <a:r>
              <a:rPr b="0" lang="en-US" sz="1600" spc="-1" strike="noStrike">
                <a:solidFill>
                  <a:srgbClr val="000000"/>
                </a:solidFill>
                <a:latin typeface="Calibri"/>
                <a:ea typeface="ＭＳ Ｐゴシック"/>
              </a:rPr>
              <a:t>Adapted from Patrick Winston, former Director, MIT AI Laboratory</a:t>
            </a:r>
            <a:endParaRPr b="0" lang="en-US" sz="1600" spc="-1" strike="noStrike">
              <a:latin typeface="Arial"/>
            </a:endParaRPr>
          </a:p>
        </p:txBody>
      </p:sp>
      <p:pic>
        <p:nvPicPr>
          <p:cNvPr id="242" name="Picture 2" descr=""/>
          <p:cNvPicPr/>
          <p:nvPr/>
        </p:nvPicPr>
        <p:blipFill>
          <a:blip r:embed="rId1"/>
          <a:stretch/>
        </p:blipFill>
        <p:spPr>
          <a:xfrm>
            <a:off x="6934320" y="152280"/>
            <a:ext cx="959760" cy="1142280"/>
          </a:xfrm>
          <a:prstGeom prst="rect">
            <a:avLst/>
          </a:prstGeom>
          <a:ln>
            <a:noFill/>
          </a:ln>
        </p:spPr>
      </p:pic>
      <p:pic>
        <p:nvPicPr>
          <p:cNvPr id="243" name="Picture 3" descr=""/>
          <p:cNvPicPr/>
          <p:nvPr/>
        </p:nvPicPr>
        <p:blipFill>
          <a:blip r:embed="rId2"/>
          <a:stretch/>
        </p:blipFill>
        <p:spPr>
          <a:xfrm>
            <a:off x="1066320" y="152280"/>
            <a:ext cx="1057320" cy="1142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What is AI?</a:t>
            </a:r>
            <a:endParaRPr b="0" lang="en-US" sz="4400" spc="-1" strike="noStrike">
              <a:latin typeface="Arial"/>
            </a:endParaRPr>
          </a:p>
        </p:txBody>
      </p:sp>
      <p:sp>
        <p:nvSpPr>
          <p:cNvPr id="245" name="CustomShape 2"/>
          <p:cNvSpPr/>
          <p:nvPr/>
        </p:nvSpPr>
        <p:spPr>
          <a:xfrm>
            <a:off x="304920" y="1219320"/>
            <a:ext cx="8686080" cy="5180760"/>
          </a:xfrm>
          <a:prstGeom prst="rect">
            <a:avLst/>
          </a:prstGeom>
          <a:noFill/>
          <a:ln>
            <a:noFill/>
          </a:ln>
        </p:spPr>
        <p:style>
          <a:lnRef idx="0"/>
          <a:fillRef idx="0"/>
          <a:effectRef idx="0"/>
          <a:fontRef idx="minor"/>
        </p:style>
        <p:txBody>
          <a:bodyPr lIns="90000" rIns="90000" tIns="45000" bIns="45000">
            <a:normAutofit fontScale="76000"/>
          </a:bodyPr>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Competing axes of definitions:</a:t>
            </a:r>
            <a:endParaRPr b="0" lang="en-US" sz="28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Thinking    </a:t>
            </a: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vs.    Acting</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Human-like </a:t>
            </a: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vs.    Rational</a:t>
            </a:r>
            <a:endParaRPr b="0" lang="en-US" sz="2400" spc="-1" strike="noStrike">
              <a:latin typeface="Arial"/>
            </a:endParaRPr>
          </a:p>
          <a:p>
            <a:pPr>
              <a:lnSpc>
                <a:spcPct val="100000"/>
              </a:lnSpc>
            </a:pP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Often not the same thing</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r>
              <a:rPr b="0" lang="en-US" sz="2400" spc="-1" strike="noStrike">
                <a:solidFill>
                  <a:srgbClr val="000000"/>
                </a:solidFill>
                <a:latin typeface="Calibri"/>
                <a:ea typeface="ＭＳ Ｐゴシック"/>
              </a:rPr>
              <a:t>Cognitive science, economics, …</a:t>
            </a:r>
            <a:endParaRPr b="0" lang="en-US" sz="2400" spc="-1" strike="noStrike">
              <a:latin typeface="Arial"/>
            </a:endParaRPr>
          </a:p>
          <a:p>
            <a:pPr>
              <a:lnSpc>
                <a:spcPct val="100000"/>
              </a:lnSpc>
            </a:pPr>
            <a:endParaRPr b="0" lang="en-US" sz="24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How to simulate human intellect &amp; behavior by machine</a:t>
            </a:r>
            <a:endParaRPr b="0" lang="en-US" sz="28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Mathematical problems (puzzles, games, theorems)</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Common-sense reasoning</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Expert knowledge (law, medicine)</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Social behavior</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Web &amp; online intelligence</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Planning, e.g. operations research</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Act/Think Humanly/Rationally</a:t>
            </a:r>
            <a:endParaRPr b="0" lang="en-US" sz="4400" spc="-1" strike="noStrike">
              <a:latin typeface="Arial"/>
            </a:endParaRPr>
          </a:p>
        </p:txBody>
      </p:sp>
      <p:sp>
        <p:nvSpPr>
          <p:cNvPr id="247" name="CustomShape 2"/>
          <p:cNvSpPr/>
          <p:nvPr/>
        </p:nvSpPr>
        <p:spPr>
          <a:xfrm>
            <a:off x="685800" y="1219320"/>
            <a:ext cx="8457480" cy="495216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Act Humanly</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Turing test</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Think Humanly</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 </a:t>
            </a:r>
            <a:r>
              <a:rPr b="0" lang="en-US" sz="2800" spc="-1" strike="noStrike">
                <a:solidFill>
                  <a:srgbClr val="000000"/>
                </a:solidFill>
                <a:latin typeface="Calibri"/>
                <a:ea typeface="ＭＳ Ｐゴシック"/>
              </a:rPr>
              <a:t>Introspection; Cognitive science</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Think rationally</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 </a:t>
            </a:r>
            <a:r>
              <a:rPr b="0" lang="en-US" sz="2800" spc="-1" strike="noStrike">
                <a:solidFill>
                  <a:srgbClr val="000000"/>
                </a:solidFill>
                <a:latin typeface="Calibri"/>
                <a:ea typeface="ＭＳ Ｐゴシック"/>
              </a:rPr>
              <a:t>Logic; representing &amp; reasoning over problems</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Acting rationally</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Agents; sensing &amp; acting; feedback systems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rPr>
              <a:t>Current “Hot” areas/applications</a:t>
            </a:r>
            <a:endParaRPr b="0" lang="en-US" sz="4400" spc="-1" strike="noStrike">
              <a:latin typeface="Arial"/>
            </a:endParaRPr>
          </a:p>
        </p:txBody>
      </p:sp>
      <p:sp>
        <p:nvSpPr>
          <p:cNvPr id="24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32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Big Data/knowledge extraction with Machine Learning</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BD2K = “Big Data to Knowledge”</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Deep Learning/artificial neural systems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Transportation/logistics/self-driving cars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Robotics/factory automation/mobility for the disabled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Vision/scene or video analysis</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Internet/social media</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Biology/medicine/improving healthcare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Question answering/knowledge retrieval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Finance/market trading/personal wealth management</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Your favorite area here….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Agents</a:t>
            </a:r>
            <a:endParaRPr b="0" lang="en-US" sz="4400" spc="-1" strike="noStrike">
              <a:latin typeface="Arial"/>
            </a:endParaRPr>
          </a:p>
        </p:txBody>
      </p:sp>
      <p:sp>
        <p:nvSpPr>
          <p:cNvPr id="251" name="CustomShape 2"/>
          <p:cNvSpPr/>
          <p:nvPr/>
        </p:nvSpPr>
        <p:spPr>
          <a:xfrm>
            <a:off x="685800" y="1219320"/>
            <a:ext cx="8076600" cy="495216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An </a:t>
            </a:r>
            <a:r>
              <a:rPr b="0" lang="en-US" sz="2800" spc="-1" strike="noStrike">
                <a:solidFill>
                  <a:srgbClr val="ff0000"/>
                </a:solidFill>
                <a:latin typeface="Calibri"/>
                <a:ea typeface="ＭＳ Ｐゴシック"/>
              </a:rPr>
              <a:t>agent</a:t>
            </a:r>
            <a:r>
              <a:rPr b="0" lang="en-US" sz="2800" spc="-1" strike="noStrike">
                <a:solidFill>
                  <a:srgbClr val="000000"/>
                </a:solidFill>
                <a:latin typeface="Calibri"/>
                <a:ea typeface="ＭＳ Ｐゴシック"/>
              </a:rPr>
              <a:t> is anything that can be viewed as </a:t>
            </a:r>
            <a:r>
              <a:rPr b="0" lang="en-US" sz="2800" spc="-1" strike="noStrike">
                <a:solidFill>
                  <a:srgbClr val="ff0000"/>
                </a:solidFill>
                <a:latin typeface="Calibri"/>
                <a:ea typeface="ＭＳ Ｐゴシック"/>
              </a:rPr>
              <a:t>perceiving</a:t>
            </a:r>
            <a:r>
              <a:rPr b="0" lang="en-US" sz="2800" spc="-1" strike="noStrike">
                <a:solidFill>
                  <a:srgbClr val="000000"/>
                </a:solidFill>
                <a:latin typeface="Calibri"/>
                <a:ea typeface="ＭＳ Ｐゴシック"/>
              </a:rPr>
              <a:t> its </a:t>
            </a:r>
            <a:r>
              <a:rPr b="0" lang="en-US" sz="2800" spc="-1" strike="noStrike">
                <a:solidFill>
                  <a:srgbClr val="ff0000"/>
                </a:solidFill>
                <a:latin typeface="Calibri"/>
                <a:ea typeface="ＭＳ Ｐゴシック"/>
              </a:rPr>
              <a:t>environment</a:t>
            </a:r>
            <a:r>
              <a:rPr b="0" lang="en-US" sz="2800" spc="-1" strike="noStrike">
                <a:solidFill>
                  <a:srgbClr val="000000"/>
                </a:solidFill>
                <a:latin typeface="Calibri"/>
                <a:ea typeface="ＭＳ Ｐゴシック"/>
              </a:rPr>
              <a:t> through </a:t>
            </a:r>
            <a:r>
              <a:rPr b="0" lang="en-US" sz="2800" spc="-1" strike="noStrike">
                <a:solidFill>
                  <a:srgbClr val="ff0000"/>
                </a:solidFill>
                <a:latin typeface="Calibri"/>
                <a:ea typeface="ＭＳ Ｐゴシック"/>
              </a:rPr>
              <a:t>sensors</a:t>
            </a:r>
            <a:r>
              <a:rPr b="0" lang="en-US" sz="2800" spc="-1" strike="noStrike">
                <a:solidFill>
                  <a:srgbClr val="000000"/>
                </a:solidFill>
                <a:latin typeface="Calibri"/>
                <a:ea typeface="ＭＳ Ｐゴシック"/>
              </a:rPr>
              <a:t> and </a:t>
            </a:r>
            <a:r>
              <a:rPr b="0" lang="en-US" sz="2800" spc="-1" strike="noStrike">
                <a:solidFill>
                  <a:srgbClr val="ff0000"/>
                </a:solidFill>
                <a:latin typeface="Calibri"/>
                <a:ea typeface="ＭＳ Ｐゴシック"/>
              </a:rPr>
              <a:t>acting</a:t>
            </a:r>
            <a:r>
              <a:rPr b="0" lang="en-US" sz="2800" spc="-1" strike="noStrike">
                <a:solidFill>
                  <a:srgbClr val="000000"/>
                </a:solidFill>
                <a:latin typeface="Calibri"/>
                <a:ea typeface="ＭＳ Ｐゴシック"/>
              </a:rPr>
              <a:t> upon that environment through </a:t>
            </a:r>
            <a:r>
              <a:rPr b="0" lang="en-US" sz="2800" spc="-1" strike="noStrike">
                <a:solidFill>
                  <a:srgbClr val="ff0000"/>
                </a:solidFill>
                <a:latin typeface="Calibri"/>
                <a:ea typeface="ＭＳ Ｐゴシック"/>
              </a:rPr>
              <a:t>actuators</a:t>
            </a:r>
            <a:endParaRPr b="0" lang="en-US" sz="2800" spc="-1" strike="noStrike">
              <a:latin typeface="Arial"/>
            </a:endParaRPr>
          </a:p>
          <a:p>
            <a:pPr>
              <a:lnSpc>
                <a:spcPct val="100000"/>
              </a:lnSpc>
            </a:pPr>
            <a:endParaRPr b="0" lang="en-US" sz="28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Human agent: </a:t>
            </a:r>
            <a:endParaRPr b="0" lang="en-US" sz="28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Sensors: eyes, ears, … </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Actuators: hands, legs, mouth…</a:t>
            </a:r>
            <a:endParaRPr b="0" lang="en-US" sz="2400" spc="-1" strike="noStrike">
              <a:latin typeface="Arial"/>
            </a:endParaRPr>
          </a:p>
          <a:p>
            <a:pPr>
              <a:lnSpc>
                <a:spcPct val="100000"/>
              </a:lnSpc>
            </a:pPr>
            <a:endParaRPr b="0" lang="en-US" sz="24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Robotic agent</a:t>
            </a:r>
            <a:endParaRPr b="0" lang="en-US" sz="28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Sensors: cameras, range finders, …</a:t>
            </a:r>
            <a:endParaRPr b="0" lang="en-US" sz="2400" spc="-1" strike="noStrike">
              <a:latin typeface="Arial"/>
            </a:endParaRPr>
          </a:p>
          <a:p>
            <a:pPr lvl="1" marL="743040" indent="-28512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endParaRPr b="0" lang="en-US" sz="2400" spc="-1" strike="noStrike">
              <a:latin typeface="Arial"/>
            </a:endParaRPr>
          </a:p>
        </p:txBody>
      </p:sp>
      <p:pic>
        <p:nvPicPr>
          <p:cNvPr id="252" name="Picture 5" descr="http://www.butteredwaffles.com/wp-content/uploads/2008/06/dalek.jpg"/>
          <p:cNvPicPr/>
          <p:nvPr/>
        </p:nvPicPr>
        <p:blipFill>
          <a:blip r:embed="rId1"/>
          <a:stretch/>
        </p:blipFill>
        <p:spPr>
          <a:xfrm>
            <a:off x="6781680" y="4724280"/>
            <a:ext cx="1573920" cy="1675800"/>
          </a:xfrm>
          <a:prstGeom prst="rect">
            <a:avLst/>
          </a:prstGeom>
          <a:ln>
            <a:noFill/>
          </a:ln>
        </p:spPr>
      </p:pic>
      <p:pic>
        <p:nvPicPr>
          <p:cNvPr id="253" name="Picture 7" descr="http://www.shiromi.com/images/diary/20040601-serf.gif"/>
          <p:cNvPicPr/>
          <p:nvPr/>
        </p:nvPicPr>
        <p:blipFill>
          <a:blip r:embed="rId2"/>
          <a:stretch/>
        </p:blipFill>
        <p:spPr>
          <a:xfrm>
            <a:off x="6858000" y="2819520"/>
            <a:ext cx="1942560" cy="1456560"/>
          </a:xfrm>
          <a:prstGeom prst="rect">
            <a:avLst/>
          </a:prstGeom>
          <a:ln>
            <a:noFill/>
          </a:ln>
        </p:spPr>
      </p:pic>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nodeType="clickEffect" fill="hold">
                      <p:stCondLst>
                        <p:cond delay="indefinite"/>
                      </p:stCondLst>
                      <p:childTnLst>
                        <p:par>
                          <p:cTn id="82" nodeType="withEffect" fill="hold">
                            <p:stCondLst>
                              <p:cond delay="0"/>
                            </p:stCondLst>
                            <p:childTnLst>
                              <p:par>
                                <p:cTn id="83" nodeType="clickEffect" fill="hold" presetClass="entr" presetID="1">
                                  <p:stCondLst>
                                    <p:cond delay="0"/>
                                  </p:stCondLst>
                                  <p:childTnLst>
                                    <p:set>
                                      <p:cBhvr>
                                        <p:cTn id="84" dur="1" fill="hold">
                                          <p:stCondLst>
                                            <p:cond delay="0"/>
                                          </p:stCondLst>
                                        </p:cTn>
                                        <p:tgtEl>
                                          <p:spTgt spid="251">
                                            <p:txEl>
                                              <p:pRg st="2" end="2"/>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51">
                                            <p:txEl>
                                              <p:pRg st="3" end="3"/>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51">
                                            <p:txEl>
                                              <p:pRg st="4" end="4"/>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253"/>
                                        </p:tgtEl>
                                        <p:attrNameLst>
                                          <p:attrName>style.visibility</p:attrName>
                                        </p:attrNameLst>
                                      </p:cBhvr>
                                      <p:to>
                                        <p:strVal val="visible"/>
                                      </p:to>
                                    </p:set>
                                  </p:childTnLst>
                                </p:cTn>
                              </p:par>
                            </p:childTnLst>
                          </p:cTn>
                        </p:par>
                      </p:childTnLst>
                    </p:cTn>
                  </p:par>
                  <p:par>
                    <p:cTn id="91" nodeType="clickEffect" fill="hold">
                      <p:stCondLst>
                        <p:cond delay="indefinite"/>
                      </p:stCondLst>
                      <p:childTnLst>
                        <p:par>
                          <p:cTn id="92" nodeType="withEffect" fill="hold">
                            <p:stCondLst>
                              <p:cond delay="0"/>
                            </p:stCondLst>
                            <p:childTnLst>
                              <p:par>
                                <p:cTn id="93" nodeType="clickEffect" fill="hold" presetClass="entr" presetID="1">
                                  <p:stCondLst>
                                    <p:cond delay="0"/>
                                  </p:stCondLst>
                                  <p:childTnLst>
                                    <p:set>
                                      <p:cBhvr>
                                        <p:cTn id="94" dur="1" fill="hold">
                                          <p:stCondLst>
                                            <p:cond delay="0"/>
                                          </p:stCondLst>
                                        </p:cTn>
                                        <p:tgtEl>
                                          <p:spTgt spid="251">
                                            <p:txEl>
                                              <p:pRg st="6" end="6"/>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51">
                                            <p:txEl>
                                              <p:pRg st="7" end="7"/>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51">
                                            <p:txEl>
                                              <p:pRg st="8" end="8"/>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rPr>
              <a:t>Agents</a:t>
            </a:r>
            <a:endParaRPr b="0" lang="en-US" sz="4400" spc="-1" strike="noStrike">
              <a:latin typeface="Arial"/>
            </a:endParaRPr>
          </a:p>
        </p:txBody>
      </p:sp>
      <p:sp>
        <p:nvSpPr>
          <p:cNvPr id="25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Craik (1943; R&amp;N p. 13) specified the three key steps of a knowledge-based agent:</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(1) the stimulus must be translated into an internal representation;</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(2) the representation is manipulated by cognitive processes to derive new internal representations;</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and (3) these representations are in turn retranslated back into action.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rPr>
              <a:t>Agents</a:t>
            </a:r>
            <a:endParaRPr b="0" lang="en-US" sz="4400" spc="-1" strike="noStrike">
              <a:latin typeface="Arial"/>
            </a:endParaRPr>
          </a:p>
        </p:txBody>
      </p:sp>
      <p:sp>
        <p:nvSpPr>
          <p:cNvPr id="2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61000"/>
          </a:bodyPr>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Craik (1943; R&amp;N p. 13) explained why this is a good design for an agent:</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If the organism carries a ‘small-scale model’ of external reality and of its own possible actions within its head, it is able to try out various alternatives, conclude which is the best of them, react to future situations before they arise, utilize the knowledge of past events in dealing with the present and future, and in every way to react in a much fuller, safer, and more competent manner to the emergencies which face it.”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990720"/>
            <a:ext cx="7771680" cy="1751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Introduction to </a:t>
            </a:r>
            <a:br/>
            <a:r>
              <a:rPr b="0" lang="en-US" sz="4400" spc="-1" strike="noStrike">
                <a:solidFill>
                  <a:srgbClr val="000000"/>
                </a:solidFill>
                <a:latin typeface="Calibri"/>
                <a:ea typeface="ＭＳ Ｐゴシック"/>
              </a:rPr>
              <a:t>Artificial Intelligence</a:t>
            </a:r>
            <a:endParaRPr b="0" lang="en-US" sz="4400" spc="-1" strike="noStrike">
              <a:latin typeface="Arial"/>
            </a:endParaRPr>
          </a:p>
        </p:txBody>
      </p:sp>
      <p:sp>
        <p:nvSpPr>
          <p:cNvPr id="201" name="CustomShape 2"/>
          <p:cNvSpPr/>
          <p:nvPr/>
        </p:nvSpPr>
        <p:spPr>
          <a:xfrm>
            <a:off x="1371600" y="3355920"/>
            <a:ext cx="6400080" cy="1751760"/>
          </a:xfrm>
          <a:prstGeom prst="rect">
            <a:avLst/>
          </a:prstGeom>
          <a:noFill/>
          <a:ln>
            <a:noFill/>
          </a:ln>
        </p:spPr>
        <p:style>
          <a:lnRef idx="0"/>
          <a:fillRef idx="0"/>
          <a:effectRef idx="0"/>
          <a:fontRef idx="minor"/>
        </p:style>
        <p:txBody>
          <a:bodyPr lIns="90000" rIns="90000" tIns="45000" bIns="45000">
            <a:normAutofit fontScale="81000"/>
          </a:bodyPr>
          <a:p>
            <a:pPr algn="ctr">
              <a:lnSpc>
                <a:spcPct val="100000"/>
              </a:lnSpc>
              <a:tabLst>
                <a:tab algn="l" pos="0"/>
              </a:tabLst>
            </a:pPr>
            <a:r>
              <a:rPr b="0" lang="en-US" sz="3200" spc="-1" strike="noStrike">
                <a:solidFill>
                  <a:srgbClr val="8b8b8b"/>
                </a:solidFill>
                <a:latin typeface="Calibri"/>
              </a:rPr>
              <a:t>CS271P, </a:t>
            </a:r>
            <a:r>
              <a:rPr b="0" lang="en-US" sz="3200" spc="-1" strike="noStrike">
                <a:solidFill>
                  <a:srgbClr val="8b8b8b"/>
                </a:solidFill>
                <a:latin typeface="Calibri"/>
                <a:ea typeface="ＭＳ Ｐゴシック"/>
              </a:rPr>
              <a:t>Fall Quarter, 2018</a:t>
            </a:r>
            <a:endParaRPr b="0" lang="en-US" sz="3200" spc="-1" strike="noStrike">
              <a:latin typeface="Arial"/>
            </a:endParaRPr>
          </a:p>
          <a:p>
            <a:pPr algn="ctr">
              <a:lnSpc>
                <a:spcPct val="100000"/>
              </a:lnSpc>
              <a:tabLst>
                <a:tab algn="l" pos="0"/>
              </a:tabLst>
            </a:pPr>
            <a:r>
              <a:rPr b="0" lang="en-US" sz="3200" spc="-1" strike="noStrike">
                <a:solidFill>
                  <a:srgbClr val="8b8b8b"/>
                </a:solidFill>
                <a:latin typeface="Calibri"/>
                <a:ea typeface="ＭＳ Ｐゴシック"/>
              </a:rPr>
              <a:t>Introduction to Artificial Intelligence</a:t>
            </a:r>
            <a:endParaRPr b="0" lang="en-US" sz="3200" spc="-1" strike="noStrike">
              <a:latin typeface="Arial"/>
            </a:endParaRPr>
          </a:p>
          <a:p>
            <a:pPr algn="ctr">
              <a:lnSpc>
                <a:spcPct val="100000"/>
              </a:lnSpc>
              <a:tabLst>
                <a:tab algn="l" pos="0"/>
              </a:tabLst>
            </a:pPr>
            <a:r>
              <a:rPr b="0" lang="en-US" sz="3200" spc="-1" strike="noStrike">
                <a:solidFill>
                  <a:srgbClr val="8b8b8b"/>
                </a:solidFill>
                <a:latin typeface="Calibri"/>
                <a:ea typeface="ＭＳ Ｐゴシック"/>
              </a:rPr>
              <a:t>Prof. Richard Lathrop</a:t>
            </a:r>
            <a:endParaRPr b="0" lang="en-US" sz="3200" spc="-1" strike="noStrike">
              <a:latin typeface="Arial"/>
            </a:endParaRPr>
          </a:p>
          <a:p>
            <a:pPr algn="ctr">
              <a:lnSpc>
                <a:spcPct val="100000"/>
              </a:lnSpc>
              <a:spcBef>
                <a:spcPts val="641"/>
              </a:spcBef>
              <a:tabLst>
                <a:tab algn="l" pos="0"/>
              </a:tabLst>
            </a:pPr>
            <a:endParaRPr b="0" lang="en-US" sz="3200" spc="-1" strike="noStrike">
              <a:latin typeface="Arial"/>
            </a:endParaRPr>
          </a:p>
          <a:p>
            <a:pPr algn="ctr">
              <a:lnSpc>
                <a:spcPct val="100000"/>
              </a:lnSpc>
              <a:spcBef>
                <a:spcPts val="641"/>
              </a:spcBef>
              <a:tabLst>
                <a:tab algn="l" pos="0"/>
              </a:tabLst>
            </a:pPr>
            <a:endParaRPr b="0" lang="en-US" sz="3200" spc="-1" strike="noStrike">
              <a:latin typeface="Arial"/>
            </a:endParaRPr>
          </a:p>
        </p:txBody>
      </p:sp>
      <p:sp>
        <p:nvSpPr>
          <p:cNvPr id="202" name="CustomShape 3"/>
          <p:cNvSpPr/>
          <p:nvPr/>
        </p:nvSpPr>
        <p:spPr>
          <a:xfrm>
            <a:off x="2590920" y="5638680"/>
            <a:ext cx="61714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u="sng">
                <a:solidFill>
                  <a:srgbClr val="c0504d"/>
                </a:solidFill>
                <a:uFillTx/>
                <a:latin typeface="Arial"/>
                <a:ea typeface="ＭＳ Ｐゴシック"/>
              </a:rPr>
              <a:t>Read Beforehand:</a:t>
            </a:r>
            <a:r>
              <a:rPr b="1" lang="en-US" sz="1800" spc="-1" strike="noStrike">
                <a:solidFill>
                  <a:srgbClr val="c0504d"/>
                </a:solidFill>
                <a:latin typeface="Arial"/>
                <a:ea typeface="ＭＳ Ｐゴシック"/>
              </a:rPr>
              <a:t> R&amp;N 1-2, 26.preamble, 26.3-4, 27.4</a:t>
            </a:r>
            <a:endParaRPr b="0" lang="en-US" sz="1800" spc="-1" strike="noStrike">
              <a:latin typeface="Arial"/>
            </a:endParaRPr>
          </a:p>
          <a:p>
            <a:pPr>
              <a:lnSpc>
                <a:spcPct val="100000"/>
              </a:lnSpc>
            </a:pPr>
            <a:r>
              <a:rPr b="1" lang="en-US" sz="1800" spc="-1" strike="noStrike" u="sng">
                <a:solidFill>
                  <a:srgbClr val="c0504d"/>
                </a:solidFill>
                <a:uFillTx/>
                <a:latin typeface="Arial"/>
                <a:ea typeface="ＭＳ Ｐゴシック"/>
              </a:rPr>
              <a:t>Optional:</a:t>
            </a:r>
            <a:r>
              <a:rPr b="1" lang="en-US" sz="1800" spc="-1" strike="noStrike">
                <a:solidFill>
                  <a:srgbClr val="c0504d"/>
                </a:solidFill>
                <a:latin typeface="Arial"/>
                <a:ea typeface="ＭＳ Ｐゴシック"/>
              </a:rPr>
              <a:t> R&amp;N 26.1-2, 27.1-3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685800" y="228600"/>
            <a:ext cx="7771680" cy="60876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0" lang="en-US" sz="4400" spc="-1" strike="noStrike">
                <a:solidFill>
                  <a:srgbClr val="000000"/>
                </a:solidFill>
                <a:latin typeface="Calibri"/>
              </a:rPr>
              <a:t>Agents and environments</a:t>
            </a:r>
            <a:endParaRPr b="0" lang="en-US" sz="4400" spc="-1" strike="noStrike">
              <a:latin typeface="Arial"/>
            </a:endParaRPr>
          </a:p>
        </p:txBody>
      </p:sp>
      <p:pic>
        <p:nvPicPr>
          <p:cNvPr id="259" name="Picture 4" descr="agent-environment"/>
          <p:cNvPicPr/>
          <p:nvPr/>
        </p:nvPicPr>
        <p:blipFill>
          <a:blip r:embed="rId1"/>
          <a:stretch/>
        </p:blipFill>
        <p:spPr>
          <a:xfrm>
            <a:off x="2666880" y="914400"/>
            <a:ext cx="3733200" cy="1685160"/>
          </a:xfrm>
          <a:prstGeom prst="rect">
            <a:avLst/>
          </a:prstGeom>
          <a:ln>
            <a:noFill/>
          </a:ln>
        </p:spPr>
      </p:pic>
      <p:sp>
        <p:nvSpPr>
          <p:cNvPr id="260" name="CustomShape 2"/>
          <p:cNvSpPr/>
          <p:nvPr/>
        </p:nvSpPr>
        <p:spPr>
          <a:xfrm>
            <a:off x="685800" y="3200400"/>
            <a:ext cx="7771680" cy="608760"/>
          </a:xfrm>
          <a:prstGeom prst="rect">
            <a:avLst/>
          </a:prstGeom>
          <a:noFill/>
          <a:ln w="12600">
            <a:noFill/>
          </a:ln>
        </p:spPr>
        <p:style>
          <a:lnRef idx="0"/>
          <a:fillRef idx="0"/>
          <a:effectRef idx="0"/>
          <a:fontRef idx="minor"/>
        </p:style>
        <p:txBody>
          <a:bodyPr lIns="90360" rIns="90360" tIns="44280" bIns="44280" anchor="ctr">
            <a:noAutofit/>
          </a:bodyPr>
          <a:p>
            <a:pPr algn="ctr">
              <a:lnSpc>
                <a:spcPct val="100000"/>
              </a:lnSpc>
            </a:pPr>
            <a:r>
              <a:rPr b="1" lang="en-US" sz="2400" spc="-1" strike="noStrike">
                <a:solidFill>
                  <a:srgbClr val="1f497d"/>
                </a:solidFill>
                <a:latin typeface="Calibri"/>
                <a:ea typeface="ＭＳ Ｐゴシック"/>
              </a:rPr>
              <a:t>Compare: Standard Embedded System Structure</a:t>
            </a:r>
            <a:endParaRPr b="0" lang="en-US" sz="2400" spc="-1" strike="noStrike">
              <a:latin typeface="Arial"/>
            </a:endParaRPr>
          </a:p>
        </p:txBody>
      </p:sp>
      <p:grpSp>
        <p:nvGrpSpPr>
          <p:cNvPr id="261" name="Group 3"/>
          <p:cNvGrpSpPr/>
          <p:nvPr/>
        </p:nvGrpSpPr>
        <p:grpSpPr>
          <a:xfrm>
            <a:off x="762120" y="3962520"/>
            <a:ext cx="7238160" cy="1980360"/>
            <a:chOff x="762120" y="3962520"/>
            <a:chExt cx="7238160" cy="1980360"/>
          </a:xfrm>
        </p:grpSpPr>
        <p:sp>
          <p:nvSpPr>
            <p:cNvPr id="262" name="CustomShape 4"/>
            <p:cNvSpPr/>
            <p:nvPr/>
          </p:nvSpPr>
          <p:spPr>
            <a:xfrm>
              <a:off x="3429000" y="4267080"/>
              <a:ext cx="1904400" cy="456480"/>
            </a:xfrm>
            <a:prstGeom prst="rect">
              <a:avLst/>
            </a:prstGeom>
            <a:solidFill>
              <a:srgbClr val="66ffff"/>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microcontroller</a:t>
              </a:r>
              <a:endParaRPr b="0" lang="en-US" sz="2000" spc="-1" strike="noStrike">
                <a:latin typeface="Arial"/>
              </a:endParaRPr>
            </a:p>
          </p:txBody>
        </p:sp>
        <p:sp>
          <p:nvSpPr>
            <p:cNvPr id="263" name="CustomShape 5"/>
            <p:cNvSpPr/>
            <p:nvPr/>
          </p:nvSpPr>
          <p:spPr>
            <a:xfrm>
              <a:off x="762120" y="4191120"/>
              <a:ext cx="1218600" cy="1218600"/>
            </a:xfrm>
            <a:prstGeom prst="rect">
              <a:avLst/>
            </a:prstGeom>
            <a:solidFill>
              <a:srgbClr val="ffff99"/>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sensors</a:t>
              </a:r>
              <a:endParaRPr b="0" lang="en-US" sz="2000" spc="-1" strike="noStrike">
                <a:latin typeface="Arial"/>
              </a:endParaRPr>
            </a:p>
          </p:txBody>
        </p:sp>
        <p:sp>
          <p:nvSpPr>
            <p:cNvPr id="264" name="CustomShape 6"/>
            <p:cNvSpPr/>
            <p:nvPr/>
          </p:nvSpPr>
          <p:spPr>
            <a:xfrm>
              <a:off x="2286000" y="4267080"/>
              <a:ext cx="761400" cy="608760"/>
            </a:xfrm>
            <a:prstGeom prst="roundRect">
              <a:avLst>
                <a:gd name="adj" fmla="val 16667"/>
              </a:avLst>
            </a:prstGeom>
            <a:solidFill>
              <a:srgbClr val="ffcc99"/>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ADC</a:t>
              </a:r>
              <a:endParaRPr b="0" lang="en-US" sz="2000" spc="-1" strike="noStrike">
                <a:latin typeface="Arial"/>
              </a:endParaRPr>
            </a:p>
          </p:txBody>
        </p:sp>
        <p:sp>
          <p:nvSpPr>
            <p:cNvPr id="265" name="CustomShape 7"/>
            <p:cNvSpPr/>
            <p:nvPr/>
          </p:nvSpPr>
          <p:spPr>
            <a:xfrm>
              <a:off x="5791320" y="4267080"/>
              <a:ext cx="761400" cy="608760"/>
            </a:xfrm>
            <a:prstGeom prst="roundRect">
              <a:avLst>
                <a:gd name="adj" fmla="val 16667"/>
              </a:avLst>
            </a:prstGeom>
            <a:solidFill>
              <a:srgbClr val="ffcc99"/>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DAC</a:t>
              </a:r>
              <a:endParaRPr b="0" lang="en-US" sz="2000" spc="-1" strike="noStrike">
                <a:latin typeface="Arial"/>
              </a:endParaRPr>
            </a:p>
          </p:txBody>
        </p:sp>
        <p:sp>
          <p:nvSpPr>
            <p:cNvPr id="266" name="CustomShape 8"/>
            <p:cNvSpPr/>
            <p:nvPr/>
          </p:nvSpPr>
          <p:spPr>
            <a:xfrm>
              <a:off x="6781680" y="4191120"/>
              <a:ext cx="1218600" cy="1218600"/>
            </a:xfrm>
            <a:prstGeom prst="rect">
              <a:avLst/>
            </a:prstGeom>
            <a:solidFill>
              <a:srgbClr val="ffff99"/>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actuators</a:t>
              </a:r>
              <a:endParaRPr b="0" lang="en-US" sz="2000" spc="-1" strike="noStrike">
                <a:latin typeface="Arial"/>
              </a:endParaRPr>
            </a:p>
          </p:txBody>
        </p:sp>
        <p:sp>
          <p:nvSpPr>
            <p:cNvPr id="267" name="CustomShape 9"/>
            <p:cNvSpPr/>
            <p:nvPr/>
          </p:nvSpPr>
          <p:spPr>
            <a:xfrm>
              <a:off x="3505320" y="5181480"/>
              <a:ext cx="685080" cy="45648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ASIC</a:t>
              </a:r>
              <a:endParaRPr b="0" lang="en-US" sz="2000" spc="-1" strike="noStrike">
                <a:latin typeface="Arial"/>
              </a:endParaRPr>
            </a:p>
          </p:txBody>
        </p:sp>
        <p:sp>
          <p:nvSpPr>
            <p:cNvPr id="268" name="CustomShape 10"/>
            <p:cNvSpPr/>
            <p:nvPr/>
          </p:nvSpPr>
          <p:spPr>
            <a:xfrm>
              <a:off x="4572000" y="5181480"/>
              <a:ext cx="685080" cy="45648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ＭＳ Ｐゴシック"/>
                </a:rPr>
                <a:t>FPGA</a:t>
              </a:r>
              <a:endParaRPr b="0" lang="en-US" sz="2000" spc="-1" strike="noStrike">
                <a:latin typeface="Arial"/>
              </a:endParaRPr>
            </a:p>
          </p:txBody>
        </p:sp>
        <p:sp>
          <p:nvSpPr>
            <p:cNvPr id="269" name="CustomShape 11"/>
            <p:cNvSpPr/>
            <p:nvPr/>
          </p:nvSpPr>
          <p:spPr>
            <a:xfrm>
              <a:off x="3276720" y="3962520"/>
              <a:ext cx="2285280" cy="1980360"/>
            </a:xfrm>
            <a:prstGeom prst="roundRect">
              <a:avLst>
                <a:gd name="adj" fmla="val 16667"/>
              </a:avLst>
            </a:prstGeom>
            <a:noFill/>
            <a:ln w="19080">
              <a:solidFill>
                <a:srgbClr val="000000"/>
              </a:solidFill>
              <a:prstDash val="sysDot"/>
              <a:miter/>
            </a:ln>
          </p:spPr>
          <p:style>
            <a:lnRef idx="0"/>
            <a:fillRef idx="0"/>
            <a:effectRef idx="0"/>
            <a:fontRef idx="minor"/>
          </p:style>
        </p:sp>
        <p:sp>
          <p:nvSpPr>
            <p:cNvPr id="270" name="Line 12"/>
            <p:cNvSpPr/>
            <p:nvPr/>
          </p:nvSpPr>
          <p:spPr>
            <a:xfrm>
              <a:off x="1981080" y="4495680"/>
              <a:ext cx="304920" cy="1440"/>
            </a:xfrm>
            <a:prstGeom prst="line">
              <a:avLst/>
            </a:prstGeom>
            <a:ln w="9360">
              <a:solidFill>
                <a:srgbClr val="000000"/>
              </a:solidFill>
              <a:miter/>
              <a:tailEnd len="med" type="triangle" w="med"/>
            </a:ln>
          </p:spPr>
          <p:style>
            <a:lnRef idx="0"/>
            <a:fillRef idx="0"/>
            <a:effectRef idx="0"/>
            <a:fontRef idx="minor"/>
          </p:style>
        </p:sp>
        <p:sp>
          <p:nvSpPr>
            <p:cNvPr id="271" name="Line 13"/>
            <p:cNvSpPr/>
            <p:nvPr/>
          </p:nvSpPr>
          <p:spPr>
            <a:xfrm>
              <a:off x="3047760" y="4495680"/>
              <a:ext cx="228600" cy="1440"/>
            </a:xfrm>
            <a:prstGeom prst="line">
              <a:avLst/>
            </a:prstGeom>
            <a:ln w="9360">
              <a:solidFill>
                <a:srgbClr val="000000"/>
              </a:solidFill>
              <a:miter/>
              <a:tailEnd len="med" type="triangle" w="med"/>
            </a:ln>
          </p:spPr>
          <p:style>
            <a:lnRef idx="0"/>
            <a:fillRef idx="0"/>
            <a:effectRef idx="0"/>
            <a:fontRef idx="minor"/>
          </p:style>
        </p:sp>
        <p:sp>
          <p:nvSpPr>
            <p:cNvPr id="272" name="Line 14"/>
            <p:cNvSpPr/>
            <p:nvPr/>
          </p:nvSpPr>
          <p:spPr>
            <a:xfrm>
              <a:off x="1981080" y="5105160"/>
              <a:ext cx="1295280" cy="1800"/>
            </a:xfrm>
            <a:prstGeom prst="line">
              <a:avLst/>
            </a:prstGeom>
            <a:ln w="9360">
              <a:solidFill>
                <a:srgbClr val="000000"/>
              </a:solidFill>
              <a:miter/>
              <a:tailEnd len="med" type="triangle" w="med"/>
            </a:ln>
          </p:spPr>
          <p:style>
            <a:lnRef idx="0"/>
            <a:fillRef idx="0"/>
            <a:effectRef idx="0"/>
            <a:fontRef idx="minor"/>
          </p:style>
        </p:sp>
        <p:sp>
          <p:nvSpPr>
            <p:cNvPr id="273" name="Line 15"/>
            <p:cNvSpPr/>
            <p:nvPr/>
          </p:nvSpPr>
          <p:spPr>
            <a:xfrm>
              <a:off x="5562360" y="4495680"/>
              <a:ext cx="228600" cy="1440"/>
            </a:xfrm>
            <a:prstGeom prst="line">
              <a:avLst/>
            </a:prstGeom>
            <a:ln w="9360">
              <a:solidFill>
                <a:srgbClr val="000000"/>
              </a:solidFill>
              <a:miter/>
              <a:tailEnd len="med" type="triangle" w="med"/>
            </a:ln>
          </p:spPr>
          <p:style>
            <a:lnRef idx="0"/>
            <a:fillRef idx="0"/>
            <a:effectRef idx="0"/>
            <a:fontRef idx="minor"/>
          </p:style>
        </p:sp>
        <p:sp>
          <p:nvSpPr>
            <p:cNvPr id="274" name="Line 16"/>
            <p:cNvSpPr/>
            <p:nvPr/>
          </p:nvSpPr>
          <p:spPr>
            <a:xfrm>
              <a:off x="6553080" y="4495680"/>
              <a:ext cx="228600" cy="1440"/>
            </a:xfrm>
            <a:prstGeom prst="line">
              <a:avLst/>
            </a:prstGeom>
            <a:ln w="9360">
              <a:solidFill>
                <a:srgbClr val="000000"/>
              </a:solidFill>
              <a:miter/>
              <a:tailEnd len="med" type="triangle" w="med"/>
            </a:ln>
          </p:spPr>
          <p:style>
            <a:lnRef idx="0"/>
            <a:fillRef idx="0"/>
            <a:effectRef idx="0"/>
            <a:fontRef idx="minor"/>
          </p:style>
        </p:sp>
        <p:sp>
          <p:nvSpPr>
            <p:cNvPr id="275" name="Line 17"/>
            <p:cNvSpPr/>
            <p:nvPr/>
          </p:nvSpPr>
          <p:spPr>
            <a:xfrm>
              <a:off x="5562360" y="5105160"/>
              <a:ext cx="1219320" cy="1800"/>
            </a:xfrm>
            <a:prstGeom prst="line">
              <a:avLst/>
            </a:prstGeom>
            <a:ln w="9360">
              <a:solidFill>
                <a:srgbClr val="000000"/>
              </a:solidFill>
              <a:miter/>
              <a:tailEnd len="med" type="triangle" w="med"/>
            </a:ln>
          </p:spPr>
          <p:style>
            <a:lnRef idx="0"/>
            <a:fillRef idx="0"/>
            <a:effectRef idx="0"/>
            <a:fontRef idx="minor"/>
          </p:style>
        </p:sp>
        <p:sp>
          <p:nvSpPr>
            <p:cNvPr id="276" name="Line 18"/>
            <p:cNvSpPr/>
            <p:nvPr/>
          </p:nvSpPr>
          <p:spPr>
            <a:xfrm>
              <a:off x="3809880" y="4724280"/>
              <a:ext cx="1440" cy="457200"/>
            </a:xfrm>
            <a:prstGeom prst="line">
              <a:avLst/>
            </a:prstGeom>
            <a:ln w="9360">
              <a:solidFill>
                <a:srgbClr val="000000"/>
              </a:solidFill>
              <a:miter/>
              <a:headEnd len="med" type="triangle" w="med"/>
              <a:tailEnd len="med" type="triangle" w="med"/>
            </a:ln>
          </p:spPr>
          <p:style>
            <a:lnRef idx="0"/>
            <a:fillRef idx="0"/>
            <a:effectRef idx="0"/>
            <a:fontRef idx="minor"/>
          </p:style>
        </p:sp>
        <p:sp>
          <p:nvSpPr>
            <p:cNvPr id="277" name="Line 19"/>
            <p:cNvSpPr/>
            <p:nvPr/>
          </p:nvSpPr>
          <p:spPr>
            <a:xfrm>
              <a:off x="4952880" y="4724280"/>
              <a:ext cx="1440" cy="457200"/>
            </a:xfrm>
            <a:prstGeom prst="line">
              <a:avLst/>
            </a:prstGeom>
            <a:ln w="9360">
              <a:solidFill>
                <a:srgbClr val="000000"/>
              </a:solidFill>
              <a:miter/>
              <a:headEnd len="med" type="triangle" w="med"/>
              <a:tailEnd len="med" type="triangle" w="med"/>
            </a:ln>
          </p:spPr>
          <p:style>
            <a:lnRef idx="0"/>
            <a:fillRef idx="0"/>
            <a:effectRef idx="0"/>
            <a:fontRef idx="minor"/>
          </p:style>
        </p:sp>
        <p:sp>
          <p:nvSpPr>
            <p:cNvPr id="278" name="Line 20"/>
            <p:cNvSpPr/>
            <p:nvPr/>
          </p:nvSpPr>
          <p:spPr>
            <a:xfrm>
              <a:off x="4190760" y="5410080"/>
              <a:ext cx="381240" cy="1440"/>
            </a:xfrm>
            <a:prstGeom prst="line">
              <a:avLst/>
            </a:prstGeom>
            <a:ln w="9360">
              <a:solidFill>
                <a:srgbClr val="000000"/>
              </a:solidFill>
              <a:miter/>
              <a:headEnd len="med" type="triangle" w="med"/>
              <a:tail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Agents and environments</a:t>
            </a:r>
            <a:endParaRPr b="0" lang="en-US" sz="4400" spc="-1" strike="noStrike">
              <a:latin typeface="Arial"/>
            </a:endParaRPr>
          </a:p>
        </p:txBody>
      </p:sp>
      <p:sp>
        <p:nvSpPr>
          <p:cNvPr id="2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75000"/>
          </a:bodyPr>
          <a:p>
            <a:pPr>
              <a:lnSpc>
                <a:spcPct val="90000"/>
              </a:lnSpc>
              <a:spcBef>
                <a:spcPts val="561"/>
              </a:spcBef>
            </a:pPr>
            <a:endParaRPr b="0" lang="en-US" sz="1800" spc="-1" strike="noStrike">
              <a:latin typeface="Arial"/>
            </a:endParaRPr>
          </a:p>
          <a:p>
            <a:pPr>
              <a:lnSpc>
                <a:spcPct val="90000"/>
              </a:lnSpc>
              <a:spcBef>
                <a:spcPts val="561"/>
              </a:spcBef>
            </a:pPr>
            <a:endParaRPr b="0" lang="en-US" sz="1800" spc="-1" strike="noStrike">
              <a:latin typeface="Arial"/>
            </a:endParaRPr>
          </a:p>
          <a:p>
            <a:pPr>
              <a:lnSpc>
                <a:spcPct val="90000"/>
              </a:lnSpc>
              <a:spcBef>
                <a:spcPts val="561"/>
              </a:spcBef>
            </a:pPr>
            <a:endParaRPr b="0" lang="en-US" sz="1800" spc="-1" strike="noStrike">
              <a:latin typeface="Arial"/>
            </a:endParaRPr>
          </a:p>
          <a:p>
            <a:pPr>
              <a:lnSpc>
                <a:spcPct val="90000"/>
              </a:lnSpc>
              <a:spcBef>
                <a:spcPts val="561"/>
              </a:spcBef>
            </a:pPr>
            <a:endParaRPr b="0" lang="en-US" sz="18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The </a:t>
            </a:r>
            <a:r>
              <a:rPr b="0" lang="en-US" sz="2800" spc="-1" strike="noStrike">
                <a:solidFill>
                  <a:srgbClr val="ff0000"/>
                </a:solidFill>
                <a:latin typeface="Calibri"/>
                <a:ea typeface="ＭＳ Ｐゴシック"/>
              </a:rPr>
              <a:t>agent</a:t>
            </a:r>
            <a:r>
              <a:rPr b="0" lang="en-US" sz="2800" spc="-1" strike="noStrike">
                <a:solidFill>
                  <a:srgbClr val="000000"/>
                </a:solidFill>
                <a:latin typeface="Calibri"/>
                <a:ea typeface="ＭＳ Ｐゴシック"/>
              </a:rPr>
              <a:t> </a:t>
            </a:r>
            <a:r>
              <a:rPr b="0" lang="en-US" sz="2800" spc="-1" strike="noStrike">
                <a:solidFill>
                  <a:srgbClr val="ff0000"/>
                </a:solidFill>
                <a:latin typeface="Calibri"/>
                <a:ea typeface="ＭＳ Ｐゴシック"/>
              </a:rPr>
              <a:t>function</a:t>
            </a:r>
            <a:r>
              <a:rPr b="0" lang="en-US" sz="2800" spc="-1" strike="noStrike">
                <a:solidFill>
                  <a:srgbClr val="000000"/>
                </a:solidFill>
                <a:latin typeface="Calibri"/>
                <a:ea typeface="ＭＳ Ｐゴシック"/>
              </a:rPr>
              <a:t> maps from percept histories to actions:</a:t>
            </a:r>
            <a:endParaRPr b="0" lang="en-US" sz="2800" spc="-1" strike="noStrike">
              <a:latin typeface="Arial"/>
            </a:endParaRPr>
          </a:p>
          <a:p>
            <a:pPr marL="343080" indent="-342360" algn="ctr">
              <a:lnSpc>
                <a:spcPct val="90000"/>
              </a:lnSpc>
              <a:spcBef>
                <a:spcPts val="561"/>
              </a:spcBef>
              <a:tabLst>
                <a:tab algn="l" pos="0"/>
              </a:tabLst>
            </a:pPr>
            <a:r>
              <a:rPr b="0" lang="en-US" sz="2800" spc="-1" strike="noStrike">
                <a:solidFill>
                  <a:srgbClr val="000000"/>
                </a:solidFill>
                <a:latin typeface="Calibri"/>
                <a:ea typeface="ＭＳ Ｐゴシック"/>
              </a:rPr>
              <a:t>[</a:t>
            </a:r>
            <a:r>
              <a:rPr b="0" i="1" lang="en-US" sz="2800" spc="-1" strike="noStrike">
                <a:solidFill>
                  <a:srgbClr val="000000"/>
                </a:solidFill>
                <a:latin typeface="Calibri"/>
                <a:ea typeface="ＭＳ Ｐゴシック"/>
              </a:rPr>
              <a:t>f</a:t>
            </a:r>
            <a:r>
              <a:rPr b="0" lang="en-US" sz="2800" spc="-1" strike="noStrike">
                <a:solidFill>
                  <a:srgbClr val="000000"/>
                </a:solidFill>
                <a:latin typeface="Calibri"/>
                <a:ea typeface="ＭＳ Ｐゴシック"/>
              </a:rPr>
              <a:t>: </a:t>
            </a:r>
            <a:r>
              <a:rPr b="0" lang="en-US" sz="2800" spc="-1" strike="noStrike">
                <a:solidFill>
                  <a:srgbClr val="000000"/>
                </a:solidFill>
                <a:latin typeface="Monotype Corsiva"/>
                <a:ea typeface="ＭＳ Ｐゴシック"/>
              </a:rPr>
              <a:t>P*</a:t>
            </a:r>
            <a:r>
              <a:rPr b="0" lang="en-US" sz="2800" spc="-1" strike="noStrike">
                <a:solidFill>
                  <a:srgbClr val="000000"/>
                </a:solidFill>
                <a:latin typeface="Calibri"/>
                <a:ea typeface="ＭＳ Ｐゴシック"/>
              </a:rPr>
              <a:t> </a:t>
            </a:r>
            <a:r>
              <a:rPr b="0" lang="en-US" sz="2800" spc="-1" strike="noStrike">
                <a:solidFill>
                  <a:srgbClr val="000000"/>
                </a:solidFill>
                <a:latin typeface="Wingdings"/>
                <a:ea typeface="ＭＳ Ｐゴシック"/>
              </a:rPr>
              <a:t></a:t>
            </a:r>
            <a:r>
              <a:rPr b="0" lang="en-US" sz="2800" spc="-1" strike="noStrike">
                <a:solidFill>
                  <a:srgbClr val="000000"/>
                </a:solidFill>
                <a:latin typeface="Calibri"/>
                <a:ea typeface="ＭＳ Ｐゴシック"/>
              </a:rPr>
              <a:t> </a:t>
            </a:r>
            <a:r>
              <a:rPr b="0" lang="en-US" sz="2800" spc="-1" strike="noStrike">
                <a:solidFill>
                  <a:srgbClr val="000000"/>
                </a:solidFill>
                <a:latin typeface="Monotype Corsiva"/>
                <a:ea typeface="ＭＳ Ｐゴシック"/>
              </a:rPr>
              <a:t>A</a:t>
            </a:r>
            <a:r>
              <a:rPr b="0" lang="en-US" sz="2800" spc="-1" strike="noStrike">
                <a:solidFill>
                  <a:srgbClr val="000000"/>
                </a:solidFill>
                <a:latin typeface="Calibri"/>
                <a:ea typeface="ＭＳ Ｐゴシック"/>
              </a:rPr>
              <a:t>]</a:t>
            </a:r>
            <a:endParaRPr b="0" lang="en-US" sz="2800" spc="-1" strike="noStrike">
              <a:latin typeface="Arial"/>
            </a:endParaRPr>
          </a:p>
          <a:p>
            <a:pPr marL="343080" indent="-342360">
              <a:lnSpc>
                <a:spcPct val="100000"/>
              </a:lnSpc>
              <a:tabLst>
                <a:tab algn="l" pos="0"/>
              </a:tabLst>
            </a:pPr>
            <a:endParaRPr b="0" lang="en-US" sz="2800" spc="-1" strike="noStrike">
              <a:latin typeface="Arial"/>
            </a:endParaRPr>
          </a:p>
          <a:p>
            <a:pPr marL="343080" indent="-342360">
              <a:lnSpc>
                <a:spcPct val="90000"/>
              </a:lnSpc>
              <a:spcBef>
                <a:spcPts val="561"/>
              </a:spcBef>
              <a:buClr>
                <a:srgbClr val="000000"/>
              </a:buClr>
              <a:buFont typeface="Arial"/>
              <a:buChar char="•"/>
              <a:tabLst>
                <a:tab algn="l" pos="0"/>
              </a:tabLst>
            </a:pPr>
            <a:r>
              <a:rPr b="0" lang="en-US" sz="2800" spc="-1" strike="noStrike">
                <a:solidFill>
                  <a:srgbClr val="000000"/>
                </a:solidFill>
                <a:latin typeface="Calibri"/>
                <a:ea typeface="ＭＳ Ｐゴシック"/>
              </a:rPr>
              <a:t>The </a:t>
            </a:r>
            <a:r>
              <a:rPr b="0" lang="en-US" sz="2800" spc="-1" strike="noStrike">
                <a:solidFill>
                  <a:srgbClr val="ff0000"/>
                </a:solidFill>
                <a:latin typeface="Calibri"/>
                <a:ea typeface="ＭＳ Ｐゴシック"/>
              </a:rPr>
              <a:t>agent</a:t>
            </a:r>
            <a:r>
              <a:rPr b="0" lang="en-US" sz="2800" spc="-1" strike="noStrike">
                <a:solidFill>
                  <a:srgbClr val="000000"/>
                </a:solidFill>
                <a:latin typeface="Calibri"/>
                <a:ea typeface="ＭＳ Ｐゴシック"/>
              </a:rPr>
              <a:t> </a:t>
            </a:r>
            <a:r>
              <a:rPr b="0" lang="en-US" sz="2800" spc="-1" strike="noStrike">
                <a:solidFill>
                  <a:srgbClr val="ff0000"/>
                </a:solidFill>
                <a:latin typeface="Calibri"/>
                <a:ea typeface="ＭＳ Ｐゴシック"/>
              </a:rPr>
              <a:t>program</a:t>
            </a:r>
            <a:r>
              <a:rPr b="0" lang="en-US" sz="2800" spc="-1" strike="noStrike">
                <a:solidFill>
                  <a:srgbClr val="000000"/>
                </a:solidFill>
                <a:latin typeface="Calibri"/>
                <a:ea typeface="ＭＳ Ｐゴシック"/>
              </a:rPr>
              <a:t> runs on the physical </a:t>
            </a:r>
            <a:r>
              <a:rPr b="0" lang="en-US" sz="2800" spc="-1" strike="noStrike">
                <a:solidFill>
                  <a:srgbClr val="ff0000"/>
                </a:solidFill>
                <a:latin typeface="Calibri"/>
                <a:ea typeface="ＭＳ Ｐゴシック"/>
              </a:rPr>
              <a:t>architecture</a:t>
            </a:r>
            <a:r>
              <a:rPr b="0" lang="en-US" sz="2800" spc="-1" strike="noStrike">
                <a:solidFill>
                  <a:srgbClr val="000000"/>
                </a:solidFill>
                <a:latin typeface="Calibri"/>
                <a:ea typeface="ＭＳ Ｐゴシック"/>
              </a:rPr>
              <a:t> to produce </a:t>
            </a:r>
            <a:r>
              <a:rPr b="0" i="1" lang="en-US" sz="2800" spc="-1" strike="noStrike">
                <a:solidFill>
                  <a:srgbClr val="000000"/>
                </a:solidFill>
                <a:latin typeface="Calibri"/>
                <a:ea typeface="ＭＳ Ｐゴシック"/>
              </a:rPr>
              <a:t>f</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90000"/>
              </a:lnSpc>
              <a:spcBef>
                <a:spcPts val="561"/>
              </a:spcBef>
              <a:buClr>
                <a:srgbClr val="000000"/>
              </a:buClr>
              <a:buFont typeface="Arial"/>
              <a:buChar char="•"/>
              <a:tabLst>
                <a:tab algn="l" pos="0"/>
              </a:tabLst>
            </a:pPr>
            <a:r>
              <a:rPr b="0" lang="en-US" sz="2800" spc="-1" strike="noStrike">
                <a:solidFill>
                  <a:srgbClr val="000000"/>
                </a:solidFill>
                <a:latin typeface="Calibri"/>
                <a:ea typeface="ＭＳ Ｐゴシック"/>
              </a:rPr>
              <a:t>agent = architecture + program</a:t>
            </a:r>
            <a:endParaRPr b="0" lang="en-US" sz="2800" spc="-1" strike="noStrike">
              <a:latin typeface="Arial"/>
            </a:endParaRPr>
          </a:p>
          <a:p>
            <a:pPr>
              <a:lnSpc>
                <a:spcPct val="90000"/>
              </a:lnSpc>
              <a:spcBef>
                <a:spcPts val="561"/>
              </a:spcBef>
              <a:tabLst>
                <a:tab algn="l" pos="0"/>
              </a:tabLst>
            </a:pPr>
            <a:endParaRPr b="0" lang="en-US" sz="2800" spc="-1" strike="noStrike">
              <a:latin typeface="Arial"/>
            </a:endParaRPr>
          </a:p>
        </p:txBody>
      </p:sp>
      <p:pic>
        <p:nvPicPr>
          <p:cNvPr id="281" name="Picture 4" descr="agent-environment"/>
          <p:cNvPicPr/>
          <p:nvPr/>
        </p:nvPicPr>
        <p:blipFill>
          <a:blip r:embed="rId1"/>
          <a:stretch/>
        </p:blipFill>
        <p:spPr>
          <a:xfrm>
            <a:off x="2666880" y="1371600"/>
            <a:ext cx="3733200" cy="16851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Vacuum World</a:t>
            </a:r>
            <a:endParaRPr b="0" lang="en-US" sz="4400" spc="-1" strike="noStrike">
              <a:latin typeface="Arial"/>
            </a:endParaRPr>
          </a:p>
        </p:txBody>
      </p:sp>
      <p:sp>
        <p:nvSpPr>
          <p:cNvPr id="2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a:lnSpc>
                <a:spcPct val="100000"/>
              </a:lnSpc>
              <a:spcBef>
                <a:spcPts val="641"/>
              </a:spcBef>
            </a:pPr>
            <a:endParaRPr b="0" lang="en-US" sz="1800" spc="-1" strike="noStrike">
              <a:latin typeface="Arial"/>
            </a:endParaRPr>
          </a:p>
          <a:p>
            <a:pPr marL="343080" indent="-342360">
              <a:lnSpc>
                <a:spcPct val="100000"/>
              </a:lnSpc>
              <a:spcBef>
                <a:spcPts val="641"/>
              </a:spcBef>
              <a:buClr>
                <a:srgbClr val="c0504d"/>
              </a:buClr>
              <a:buFont typeface="Arial"/>
              <a:buChar char="•"/>
            </a:pPr>
            <a:r>
              <a:rPr b="0" lang="en-US" sz="3200" spc="-1" strike="noStrike">
                <a:solidFill>
                  <a:srgbClr val="c0504d"/>
                </a:solidFill>
                <a:latin typeface="Calibri"/>
                <a:ea typeface="ＭＳ Ｐゴシック"/>
              </a:rPr>
              <a:t>Percepts:</a:t>
            </a:r>
            <a:r>
              <a:rPr b="0" lang="en-US" sz="3200" spc="-1" strike="noStrike">
                <a:solidFill>
                  <a:srgbClr val="000000"/>
                </a:solidFill>
                <a:latin typeface="Calibri"/>
                <a:ea typeface="ＭＳ Ｐゴシック"/>
              </a:rPr>
              <a:t> location, contents</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e.g.,  [A, dirty]</a:t>
            </a:r>
            <a:endParaRPr b="0" lang="en-US" sz="2800" spc="-1" strike="noStrike">
              <a:latin typeface="Arial"/>
            </a:endParaRPr>
          </a:p>
          <a:p>
            <a:pPr marL="343080" indent="-342360">
              <a:lnSpc>
                <a:spcPct val="100000"/>
              </a:lnSpc>
              <a:spcBef>
                <a:spcPts val="641"/>
              </a:spcBef>
              <a:buClr>
                <a:srgbClr val="c0504d"/>
              </a:buClr>
              <a:buFont typeface="Arial"/>
              <a:buChar char="•"/>
            </a:pPr>
            <a:r>
              <a:rPr b="0" lang="en-US" sz="3200" spc="-1" strike="noStrike">
                <a:solidFill>
                  <a:srgbClr val="c0504d"/>
                </a:solidFill>
                <a:latin typeface="Calibri"/>
                <a:ea typeface="ＭＳ Ｐゴシック"/>
              </a:rPr>
              <a:t>Actions:</a:t>
            </a:r>
            <a:r>
              <a:rPr b="0" lang="en-US" sz="3200" spc="-1" strike="noStrike">
                <a:solidFill>
                  <a:srgbClr val="000000"/>
                </a:solidFill>
                <a:latin typeface="Calibri"/>
                <a:ea typeface="ＭＳ Ｐゴシック"/>
              </a:rPr>
              <a:t> {left, right, vacuum,…}</a:t>
            </a:r>
            <a:endParaRPr b="0" lang="en-US" sz="3200" spc="-1" strike="noStrike">
              <a:latin typeface="Arial"/>
            </a:endParaRPr>
          </a:p>
        </p:txBody>
      </p:sp>
      <p:pic>
        <p:nvPicPr>
          <p:cNvPr id="284" name="" descr=""/>
          <p:cNvPicPr/>
          <p:nvPr/>
        </p:nvPicPr>
        <p:blipFill>
          <a:blip r:embed="rId1"/>
          <a:stretch/>
        </p:blipFill>
        <p:spPr>
          <a:xfrm>
            <a:off x="1523880" y="1219320"/>
            <a:ext cx="5244840" cy="2781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Rational agents</a:t>
            </a:r>
            <a:endParaRPr b="0" lang="en-US" sz="4400" spc="-1" strike="noStrike">
              <a:latin typeface="Arial"/>
            </a:endParaRPr>
          </a:p>
        </p:txBody>
      </p:sp>
      <p:sp>
        <p:nvSpPr>
          <p:cNvPr id="2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55000"/>
          </a:bodyPr>
          <a:p>
            <a:pPr marL="343080" indent="-342360">
              <a:lnSpc>
                <a:spcPct val="90000"/>
              </a:lnSpc>
              <a:spcBef>
                <a:spcPts val="561"/>
              </a:spcBef>
              <a:buClr>
                <a:srgbClr val="ff0000"/>
              </a:buClr>
              <a:buFont typeface="Arial"/>
              <a:buChar char="•"/>
            </a:pPr>
            <a:r>
              <a:rPr b="0" lang="en-US" sz="2800" spc="-1" strike="noStrike">
                <a:solidFill>
                  <a:srgbClr val="ff0000"/>
                </a:solidFill>
                <a:latin typeface="Calibri"/>
                <a:ea typeface="ＭＳ Ｐゴシック"/>
              </a:rPr>
              <a:t>Rational</a:t>
            </a:r>
            <a:r>
              <a:rPr b="0" lang="en-US" sz="2800" spc="-1" strike="noStrike">
                <a:solidFill>
                  <a:srgbClr val="000000"/>
                </a:solidFill>
                <a:latin typeface="Calibri"/>
                <a:ea typeface="ＭＳ Ｐゴシック"/>
              </a:rPr>
              <a:t> </a:t>
            </a:r>
            <a:r>
              <a:rPr b="0" lang="en-US" sz="2800" spc="-1" strike="noStrike">
                <a:solidFill>
                  <a:srgbClr val="ff0000"/>
                </a:solidFill>
                <a:latin typeface="Calibri"/>
                <a:ea typeface="ＭＳ Ｐゴシック"/>
              </a:rPr>
              <a:t>Agent</a:t>
            </a:r>
            <a:r>
              <a:rPr b="0" lang="en-US" sz="2800" spc="-1" strike="noStrike">
                <a:solidFill>
                  <a:srgbClr val="000000"/>
                </a:solidFill>
                <a:latin typeface="Calibri"/>
                <a:ea typeface="ＭＳ Ｐゴシック"/>
              </a:rPr>
              <a:t>: For each possible percept sequence, a rational agent should select an action that is </a:t>
            </a:r>
            <a:r>
              <a:rPr b="0" i="1" lang="en-US" sz="2800" spc="-1" strike="noStrike">
                <a:solidFill>
                  <a:srgbClr val="0000cc"/>
                </a:solidFill>
                <a:latin typeface="Calibri"/>
                <a:ea typeface="ＭＳ Ｐゴシック"/>
              </a:rPr>
              <a:t>expected</a:t>
            </a:r>
            <a:r>
              <a:rPr b="0" lang="en-US" sz="2800" spc="-1" strike="noStrike">
                <a:solidFill>
                  <a:srgbClr val="000000"/>
                </a:solidFill>
                <a:latin typeface="Calibri"/>
                <a:ea typeface="ＭＳ Ｐゴシック"/>
              </a:rPr>
              <a:t> to maximize its </a:t>
            </a:r>
            <a:r>
              <a:rPr b="0" lang="en-US" sz="2800" spc="-1" strike="noStrike">
                <a:solidFill>
                  <a:srgbClr val="0000cc"/>
                </a:solidFill>
                <a:latin typeface="Calibri"/>
                <a:ea typeface="ＭＳ Ｐゴシック"/>
              </a:rPr>
              <a:t>performance measure</a:t>
            </a:r>
            <a:r>
              <a:rPr b="0" lang="en-US" sz="2800" spc="-1" strike="noStrike">
                <a:solidFill>
                  <a:srgbClr val="000000"/>
                </a:solidFill>
                <a:latin typeface="Calibri"/>
                <a:ea typeface="ＭＳ Ｐゴシック"/>
              </a:rPr>
              <a:t>, based on the evidence provided by the percept sequence and whatever built-in knowledge the agent has</a:t>
            </a:r>
            <a:r>
              <a:rPr b="0" lang="en-US" sz="1800" spc="-1" strike="noStrike">
                <a:solidFill>
                  <a:srgbClr val="000000"/>
                </a:solidFill>
                <a:latin typeface="Calibri"/>
                <a:ea typeface="ＭＳ Ｐゴシック"/>
              </a:rPr>
              <a:t>.</a:t>
            </a:r>
            <a:endParaRPr b="0" lang="en-US" sz="1800" spc="-1" strike="noStrike">
              <a:latin typeface="Arial"/>
            </a:endParaRPr>
          </a:p>
          <a:p>
            <a:pPr>
              <a:lnSpc>
                <a:spcPct val="90000"/>
              </a:lnSpc>
              <a:spcBef>
                <a:spcPts val="561"/>
              </a:spcBef>
            </a:pPr>
            <a:endParaRPr b="0" lang="en-US" sz="1800" spc="-1" strike="noStrike">
              <a:latin typeface="Arial"/>
            </a:endParaRPr>
          </a:p>
          <a:p>
            <a:pPr marL="343080" indent="-342360">
              <a:lnSpc>
                <a:spcPct val="90000"/>
              </a:lnSpc>
              <a:spcBef>
                <a:spcPts val="561"/>
              </a:spcBef>
              <a:buClr>
                <a:srgbClr val="ff0000"/>
              </a:buClr>
              <a:buFont typeface="Arial"/>
              <a:buChar char="•"/>
            </a:pPr>
            <a:r>
              <a:rPr b="0" lang="en-US" sz="2800" spc="-1" strike="noStrike">
                <a:solidFill>
                  <a:srgbClr val="ff0000"/>
                </a:solidFill>
                <a:latin typeface="Calibri"/>
                <a:ea typeface="ＭＳ Ｐゴシック"/>
              </a:rPr>
              <a:t>Performance measure:</a:t>
            </a:r>
            <a:r>
              <a:rPr b="0" lang="en-US" sz="2800" spc="-1" strike="noStrike">
                <a:solidFill>
                  <a:srgbClr val="000000"/>
                </a:solidFill>
                <a:latin typeface="Calibri"/>
                <a:ea typeface="ＭＳ Ｐゴシック"/>
              </a:rPr>
              <a:t> An objective criterion for success of an agent's behavior    (“cost”, “reward”, “utility”)</a:t>
            </a:r>
            <a:endParaRPr b="0" lang="en-US" sz="2800" spc="-1" strike="noStrike">
              <a:latin typeface="Arial"/>
            </a:endParaRPr>
          </a:p>
          <a:p>
            <a:pPr>
              <a:lnSpc>
                <a:spcPct val="90000"/>
              </a:lnSpc>
              <a:spcBef>
                <a:spcPts val="561"/>
              </a:spcBef>
            </a:pPr>
            <a:endParaRPr b="0" lang="en-US" sz="2800" spc="-1" strike="noStrike">
              <a:latin typeface="Arial"/>
            </a:endParaRPr>
          </a:p>
          <a:p>
            <a:pPr marL="343080" indent="-342360">
              <a:lnSpc>
                <a:spcPct val="90000"/>
              </a:lnSpc>
              <a:spcBef>
                <a:spcPts val="561"/>
              </a:spcBef>
              <a:buClr>
                <a:srgbClr val="0000cc"/>
              </a:buClr>
              <a:buFont typeface="Arial"/>
              <a:buChar char="•"/>
            </a:pPr>
            <a:r>
              <a:rPr b="0" lang="en-US" sz="2800" spc="-1" strike="noStrike">
                <a:solidFill>
                  <a:srgbClr val="0000cc"/>
                </a:solidFill>
                <a:latin typeface="Calibri"/>
                <a:ea typeface="ＭＳ Ｐゴシック"/>
              </a:rPr>
              <a:t>E.g.,</a:t>
            </a:r>
            <a:r>
              <a:rPr b="0" lang="en-US" sz="2800" spc="-1" strike="noStrike">
                <a:solidFill>
                  <a:srgbClr val="000000"/>
                </a:solidFill>
                <a:latin typeface="Calibri"/>
                <a:ea typeface="ＭＳ Ｐゴシック"/>
              </a:rPr>
              <a:t> performance measure of a vacuum-cleaner agent could be amount of dirt cleaned up, amount of time taken, amount of electricity consumed, amount of noise generated, etc.</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Rational agents</a:t>
            </a:r>
            <a:endParaRPr b="0" lang="en-US" sz="4400" spc="-1" strike="noStrike">
              <a:latin typeface="Arial"/>
            </a:endParaRPr>
          </a:p>
        </p:txBody>
      </p:sp>
      <p:sp>
        <p:nvSpPr>
          <p:cNvPr id="2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0000"/>
          </a:bodyPr>
          <a:p>
            <a:pPr marL="343080" indent="-342360">
              <a:lnSpc>
                <a:spcPct val="90000"/>
              </a:lnSpc>
              <a:spcBef>
                <a:spcPts val="561"/>
              </a:spcBef>
              <a:buClr>
                <a:srgbClr val="ff0000"/>
              </a:buClr>
              <a:buFont typeface="Arial"/>
              <a:buChar char="•"/>
            </a:pPr>
            <a:r>
              <a:rPr b="0" lang="en-US" sz="2800" spc="-1" strike="noStrike">
                <a:solidFill>
                  <a:srgbClr val="ff0000"/>
                </a:solidFill>
                <a:latin typeface="Calibri"/>
                <a:ea typeface="ＭＳ Ｐゴシック"/>
              </a:rPr>
              <a:t>Rationality</a:t>
            </a:r>
            <a:r>
              <a:rPr b="0" lang="en-US" sz="2800" spc="-1" strike="noStrike">
                <a:solidFill>
                  <a:srgbClr val="000000"/>
                </a:solidFill>
                <a:latin typeface="Calibri"/>
                <a:ea typeface="ＭＳ Ｐゴシック"/>
              </a:rPr>
              <a:t> is </a:t>
            </a:r>
            <a:r>
              <a:rPr b="0" lang="en-US" sz="2800" spc="-1" strike="noStrike">
                <a:solidFill>
                  <a:srgbClr val="0000cc"/>
                </a:solidFill>
                <a:latin typeface="Calibri"/>
                <a:ea typeface="ＭＳ Ｐゴシック"/>
              </a:rPr>
              <a:t>distinct</a:t>
            </a:r>
            <a:r>
              <a:rPr b="0" lang="en-US" sz="2800" spc="-1" strike="noStrike">
                <a:solidFill>
                  <a:srgbClr val="000000"/>
                </a:solidFill>
                <a:latin typeface="Calibri"/>
                <a:ea typeface="ＭＳ Ｐゴシック"/>
              </a:rPr>
              <a:t> from </a:t>
            </a:r>
            <a:r>
              <a:rPr b="0" lang="en-US" sz="2800" spc="-1" strike="noStrike">
                <a:solidFill>
                  <a:srgbClr val="ff0000"/>
                </a:solidFill>
                <a:latin typeface="Calibri"/>
                <a:ea typeface="ＭＳ Ｐゴシック"/>
              </a:rPr>
              <a:t>omniscience</a:t>
            </a:r>
            <a:r>
              <a:rPr b="0" lang="en-US" sz="2800" spc="-1" strike="noStrike">
                <a:solidFill>
                  <a:srgbClr val="000000"/>
                </a:solidFill>
                <a:latin typeface="Calibri"/>
                <a:ea typeface="ＭＳ Ｐゴシック"/>
              </a:rPr>
              <a:t> (all-knowing with infinite knowledge)</a:t>
            </a:r>
            <a:endParaRPr b="0" lang="en-US" sz="2800" spc="-1" strike="noStrike">
              <a:latin typeface="Arial"/>
            </a:endParaRPr>
          </a:p>
          <a:p>
            <a:pPr>
              <a:lnSpc>
                <a:spcPct val="90000"/>
              </a:lnSpc>
              <a:spcBef>
                <a:spcPts val="561"/>
              </a:spcBef>
            </a:pPr>
            <a:endParaRPr b="0" lang="en-US" sz="28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Agents can perform actions in order to modify future percepts so as to obtain useful information (</a:t>
            </a:r>
            <a:r>
              <a:rPr b="0" lang="en-US" sz="2800" spc="-1" strike="noStrike">
                <a:solidFill>
                  <a:srgbClr val="0000cc"/>
                </a:solidFill>
                <a:latin typeface="Calibri"/>
                <a:ea typeface="ＭＳ Ｐゴシック"/>
              </a:rPr>
              <a:t>information gathering, exploration</a:t>
            </a:r>
            <a:r>
              <a:rPr b="0" lang="en-US" sz="2800" spc="-1" strike="noStrike">
                <a:solidFill>
                  <a:srgbClr val="000000"/>
                </a:solidFill>
                <a:latin typeface="Calibri"/>
                <a:ea typeface="ＭＳ Ｐゴシック"/>
              </a:rPr>
              <a:t>)</a:t>
            </a:r>
            <a:endParaRPr b="0" lang="en-US" sz="2800" spc="-1" strike="noStrike">
              <a:latin typeface="Arial"/>
            </a:endParaRPr>
          </a:p>
          <a:p>
            <a:pPr>
              <a:lnSpc>
                <a:spcPct val="90000"/>
              </a:lnSpc>
              <a:spcBef>
                <a:spcPts val="561"/>
              </a:spcBef>
            </a:pPr>
            <a:endParaRPr b="0" lang="en-US" sz="28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An agent is </a:t>
            </a:r>
            <a:r>
              <a:rPr b="0" lang="en-US" sz="2800" spc="-1" strike="noStrike">
                <a:solidFill>
                  <a:srgbClr val="ff0000"/>
                </a:solidFill>
                <a:latin typeface="Calibri"/>
                <a:ea typeface="ＭＳ Ｐゴシック"/>
              </a:rPr>
              <a:t>autonomous</a:t>
            </a:r>
            <a:r>
              <a:rPr b="0" lang="en-US" sz="2800" spc="-1" strike="noStrike">
                <a:solidFill>
                  <a:srgbClr val="000000"/>
                </a:solidFill>
                <a:latin typeface="Calibri"/>
                <a:ea typeface="ＭＳ Ｐゴシック"/>
              </a:rPr>
              <a:t> if its behavior is determined by its own percepts &amp; experience (with ability to </a:t>
            </a:r>
            <a:r>
              <a:rPr b="0" lang="en-US" sz="2800" spc="-1" strike="noStrike">
                <a:solidFill>
                  <a:srgbClr val="0000cc"/>
                </a:solidFill>
                <a:latin typeface="Calibri"/>
                <a:ea typeface="ＭＳ Ｐゴシック"/>
              </a:rPr>
              <a:t>learn and adapt</a:t>
            </a:r>
            <a:r>
              <a:rPr b="0" lang="en-US" sz="2800" spc="-1" strike="noStrike">
                <a:solidFill>
                  <a:srgbClr val="000000"/>
                </a:solidFill>
                <a:latin typeface="Calibri"/>
                <a:ea typeface="ＭＳ Ｐゴシック"/>
              </a:rPr>
              <a:t>) without depending solely on build-in knowledge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Discussion Items</a:t>
            </a:r>
            <a:endParaRPr b="0" lang="en-US" sz="4400" spc="-1" strike="noStrike">
              <a:latin typeface="Arial"/>
            </a:endParaRPr>
          </a:p>
        </p:txBody>
      </p:sp>
      <p:sp>
        <p:nvSpPr>
          <p:cNvPr id="2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52000"/>
          </a:bodyPr>
          <a:p>
            <a:pPr marL="343080" indent="-34236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An realistic agent has finite amount of computation and memory available. Suppose an agent is killed because it did not have enough computation resources to calculate some rare event that eventually ended up killing it. Can this agent still be rational?</a:t>
            </a:r>
            <a:endParaRPr b="0" lang="en-US" sz="2400" spc="-1" strike="noStrike">
              <a:latin typeface="Arial"/>
            </a:endParaRPr>
          </a:p>
          <a:p>
            <a:pPr>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The Turing test was contested by Searle by using the “Chinese Room” argument. The Chinese Room agent needs an exponential large memory to work. Can we “save” the Turing test from the Chinese Room argument?</a:t>
            </a:r>
            <a:endParaRPr b="0" lang="en-US" sz="2400" spc="-1" strike="noStrike">
              <a:latin typeface="Arial"/>
            </a:endParaRPr>
          </a:p>
          <a:p>
            <a:pPr>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Is “being intelligent” different from “having a mind?” Can a machine have a mind? consciousness?</a:t>
            </a:r>
            <a:endParaRPr b="0" lang="en-US" sz="2400" spc="-1" strike="noStrike">
              <a:latin typeface="Arial"/>
            </a:endParaRPr>
          </a:p>
          <a:p>
            <a:pPr>
              <a:lnSpc>
                <a:spcPct val="90000"/>
              </a:lnSpc>
              <a:spcBef>
                <a:spcPts val="479"/>
              </a:spcBef>
            </a:pPr>
            <a:endParaRPr b="0" lang="en-US" sz="2400" spc="-1" strike="noStrike">
              <a:latin typeface="Arial"/>
            </a:endParaRPr>
          </a:p>
          <a:p>
            <a:pPr marL="343080" indent="-34236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If a machine does something that we would call “intelligent” if we saw a human do it, is the machine intelligent?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Task environment</a:t>
            </a:r>
            <a:endParaRPr b="0" lang="en-US" sz="4400" spc="-1" strike="noStrike">
              <a:latin typeface="Arial"/>
            </a:endParaRPr>
          </a:p>
        </p:txBody>
      </p:sp>
      <p:sp>
        <p:nvSpPr>
          <p:cNvPr id="292" name="CustomShape 2"/>
          <p:cNvSpPr/>
          <p:nvPr/>
        </p:nvSpPr>
        <p:spPr>
          <a:xfrm>
            <a:off x="457200" y="1447920"/>
            <a:ext cx="8228880" cy="4525200"/>
          </a:xfrm>
          <a:prstGeom prst="rect">
            <a:avLst/>
          </a:prstGeom>
          <a:noFill/>
          <a:ln>
            <a:noFill/>
          </a:ln>
        </p:spPr>
        <p:style>
          <a:lnRef idx="0"/>
          <a:fillRef idx="0"/>
          <a:effectRef idx="0"/>
          <a:fontRef idx="minor"/>
        </p:style>
        <p:txBody>
          <a:bodyPr lIns="90000" rIns="90000" tIns="45000" bIns="45000">
            <a:noAutofit/>
          </a:bodyPr>
          <a:p>
            <a:pPr lvl="1"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To design a rational agent, we must specify the task environment </a:t>
            </a:r>
            <a:r>
              <a:rPr b="0" lang="en-US" sz="2800" spc="-1" strike="noStrike">
                <a:solidFill>
                  <a:srgbClr val="000000"/>
                </a:solidFill>
                <a:latin typeface="Symbol"/>
                <a:ea typeface="ＭＳ Ｐゴシック"/>
              </a:rPr>
              <a:t></a:t>
            </a:r>
            <a:r>
              <a:rPr b="0" lang="en-US" sz="2800" spc="-1" strike="noStrike">
                <a:solidFill>
                  <a:srgbClr val="000000"/>
                </a:solidFill>
                <a:latin typeface="Calibri"/>
                <a:ea typeface="ＭＳ Ｐゴシック"/>
              </a:rPr>
              <a:t> </a:t>
            </a:r>
            <a:r>
              <a:rPr b="1" lang="en-US" sz="2800" spc="-1" strike="noStrike">
                <a:solidFill>
                  <a:srgbClr val="000000"/>
                </a:solidFill>
                <a:latin typeface="Calibri"/>
                <a:ea typeface="ＭＳ Ｐゴシック"/>
              </a:rPr>
              <a:t>“PEAS”</a:t>
            </a:r>
            <a:endParaRPr b="0" lang="en-US" sz="2800" spc="-1" strike="noStrike">
              <a:latin typeface="Arial"/>
            </a:endParaRPr>
          </a:p>
          <a:p>
            <a:pPr marL="343080" indent="-342360">
              <a:lnSpc>
                <a:spcPct val="90000"/>
              </a:lnSpc>
              <a:spcBef>
                <a:spcPts val="561"/>
              </a:spcBef>
              <a:buClr>
                <a:srgbClr val="000000"/>
              </a:buClr>
              <a:buFont typeface="Arial"/>
              <a:buChar char="•"/>
            </a:pPr>
            <a:r>
              <a:rPr b="0" lang="en-US" sz="2800" spc="-1" strike="noStrike">
                <a:solidFill>
                  <a:srgbClr val="000000"/>
                </a:solidFill>
                <a:latin typeface="Calibri"/>
                <a:ea typeface="ＭＳ Ｐゴシック"/>
              </a:rPr>
              <a:t>Example: automated taxi system</a:t>
            </a:r>
            <a:endParaRPr b="0" lang="en-US" sz="2800" spc="-1" strike="noStrike">
              <a:latin typeface="Arial"/>
            </a:endParaRPr>
          </a:p>
          <a:p>
            <a:pPr lvl="1" marL="743040" indent="-285120">
              <a:lnSpc>
                <a:spcPct val="90000"/>
              </a:lnSpc>
              <a:spcBef>
                <a:spcPts val="561"/>
              </a:spcBef>
              <a:buClr>
                <a:srgbClr val="4f81bd"/>
              </a:buClr>
              <a:buFont typeface="Arial"/>
              <a:buChar char="–"/>
            </a:pPr>
            <a:r>
              <a:rPr b="0" lang="en-US" sz="2800" spc="-1" strike="noStrike" u="sng">
                <a:solidFill>
                  <a:srgbClr val="4f81bd"/>
                </a:solidFill>
                <a:uFillTx/>
                <a:latin typeface="Calibri"/>
                <a:ea typeface="ＭＳ Ｐゴシック"/>
              </a:rPr>
              <a:t>Performance measure</a:t>
            </a:r>
            <a:endParaRPr b="0" lang="en-US" sz="2800" spc="-1" strike="noStrike">
              <a:latin typeface="Arial"/>
            </a:endParaRPr>
          </a:p>
          <a:p>
            <a:pPr lvl="2" marL="1143000" indent="-22788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Safety, destination, profits, legality, comfort, …</a:t>
            </a:r>
            <a:endParaRPr b="0" lang="en-US" sz="2400" spc="-1" strike="noStrike">
              <a:latin typeface="Arial"/>
            </a:endParaRPr>
          </a:p>
          <a:p>
            <a:pPr lvl="1" marL="743040" indent="-285120">
              <a:lnSpc>
                <a:spcPct val="90000"/>
              </a:lnSpc>
              <a:spcBef>
                <a:spcPts val="561"/>
              </a:spcBef>
              <a:buClr>
                <a:srgbClr val="77933c"/>
              </a:buClr>
              <a:buFont typeface="Arial"/>
              <a:buChar char="–"/>
            </a:pPr>
            <a:r>
              <a:rPr b="0" lang="en-US" sz="2800" spc="-1" strike="noStrike" u="sng">
                <a:solidFill>
                  <a:srgbClr val="77933c"/>
                </a:solidFill>
                <a:uFillTx/>
                <a:latin typeface="Calibri"/>
                <a:ea typeface="ＭＳ Ｐゴシック"/>
              </a:rPr>
              <a:t>Environment</a:t>
            </a:r>
            <a:endParaRPr b="0" lang="en-US" sz="2800" spc="-1" strike="noStrike">
              <a:latin typeface="Arial"/>
            </a:endParaRPr>
          </a:p>
          <a:p>
            <a:pPr lvl="2" marL="1143000" indent="-22788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City streets, freeways; traffic, pedestrians, weather, …</a:t>
            </a:r>
            <a:endParaRPr b="0" lang="en-US" sz="2400" spc="-1" strike="noStrike">
              <a:latin typeface="Arial"/>
            </a:endParaRPr>
          </a:p>
          <a:p>
            <a:pPr lvl="1" marL="743040" indent="-285120">
              <a:lnSpc>
                <a:spcPct val="90000"/>
              </a:lnSpc>
              <a:spcBef>
                <a:spcPts val="561"/>
              </a:spcBef>
              <a:buClr>
                <a:srgbClr val="c0504d"/>
              </a:buClr>
              <a:buFont typeface="Arial"/>
              <a:buChar char="–"/>
            </a:pPr>
            <a:r>
              <a:rPr b="0" lang="en-US" sz="2800" spc="-1" strike="noStrike" u="sng">
                <a:solidFill>
                  <a:srgbClr val="c0504d"/>
                </a:solidFill>
                <a:uFillTx/>
                <a:latin typeface="Calibri"/>
                <a:ea typeface="ＭＳ Ｐゴシック"/>
              </a:rPr>
              <a:t>Actuators</a:t>
            </a:r>
            <a:endParaRPr b="0" lang="en-US" sz="2800" spc="-1" strike="noStrike">
              <a:latin typeface="Arial"/>
            </a:endParaRPr>
          </a:p>
          <a:p>
            <a:pPr lvl="2" marL="1143000" indent="-22788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Steering, brakes, accelerator, horn, …</a:t>
            </a:r>
            <a:endParaRPr b="0" lang="en-US" sz="2400" spc="-1" strike="noStrike">
              <a:latin typeface="Arial"/>
            </a:endParaRPr>
          </a:p>
          <a:p>
            <a:pPr lvl="1" marL="743040" indent="-285120">
              <a:lnSpc>
                <a:spcPct val="90000"/>
              </a:lnSpc>
              <a:spcBef>
                <a:spcPts val="561"/>
              </a:spcBef>
              <a:buClr>
                <a:srgbClr val="8064a2"/>
              </a:buClr>
              <a:buFont typeface="Arial"/>
              <a:buChar char="–"/>
            </a:pPr>
            <a:r>
              <a:rPr b="0" lang="en-US" sz="2800" spc="-1" strike="noStrike" u="sng">
                <a:solidFill>
                  <a:srgbClr val="8064a2"/>
                </a:solidFill>
                <a:uFillTx/>
                <a:latin typeface="Calibri"/>
                <a:ea typeface="ＭＳ Ｐゴシック"/>
              </a:rPr>
              <a:t>Sensors</a:t>
            </a:r>
            <a:endParaRPr b="0" lang="en-US" sz="2800" spc="-1" strike="noStrike">
              <a:latin typeface="Arial"/>
            </a:endParaRPr>
          </a:p>
          <a:p>
            <a:pPr lvl="2" marL="1143000" indent="-227880">
              <a:lnSpc>
                <a:spcPct val="90000"/>
              </a:lnSpc>
              <a:spcBef>
                <a:spcPts val="479"/>
              </a:spcBef>
              <a:buClr>
                <a:srgbClr val="000000"/>
              </a:buClr>
              <a:buFont typeface="Arial"/>
              <a:buChar char="•"/>
            </a:pPr>
            <a:r>
              <a:rPr b="0" lang="en-US" sz="2400" spc="-1" strike="noStrike">
                <a:solidFill>
                  <a:srgbClr val="000000"/>
                </a:solidFill>
                <a:latin typeface="Calibri"/>
                <a:ea typeface="ＭＳ Ｐゴシック"/>
              </a:rPr>
              <a:t>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nodeType="clickEffect" fill="hold">
                      <p:stCondLst>
                        <p:cond delay="indefinite"/>
                      </p:stCondLst>
                      <p:childTnLst>
                        <p:par>
                          <p:cTn id="104" nodeType="withEffect" fill="hold">
                            <p:stCondLst>
                              <p:cond delay="0"/>
                            </p:stCondLst>
                            <p:childTnLst>
                              <p:par>
                                <p:cTn id="105" nodeType="clickEffect" fill="hold" presetClass="entr" presetID="1">
                                  <p:stCondLst>
                                    <p:cond delay="0"/>
                                  </p:stCondLst>
                                  <p:childTnLst>
                                    <p:set>
                                      <p:cBhvr>
                                        <p:cTn id="106"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07" nodeType="clickEffect" fill="hold">
                      <p:stCondLst>
                        <p:cond delay="indefinite"/>
                      </p:stCondLst>
                      <p:childTnLst>
                        <p:par>
                          <p:cTn id="108" nodeType="withEffect" fill="hold">
                            <p:stCondLst>
                              <p:cond delay="0"/>
                            </p:stCondLst>
                            <p:childTnLst>
                              <p:par>
                                <p:cTn id="109" nodeType="clickEffect" fill="hold" presetClass="entr" presetID="1">
                                  <p:stCondLst>
                                    <p:cond delay="0"/>
                                  </p:stCondLst>
                                  <p:childTnLst>
                                    <p:set>
                                      <p:cBhvr>
                                        <p:cTn id="110"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111" nodeType="clickEffect" fill="hold">
                      <p:stCondLst>
                        <p:cond delay="indefinite"/>
                      </p:stCondLst>
                      <p:childTnLst>
                        <p:par>
                          <p:cTn id="112" nodeType="withEffect" fill="hold">
                            <p:stCondLst>
                              <p:cond delay="0"/>
                            </p:stCondLst>
                            <p:childTnLst>
                              <p:par>
                                <p:cTn id="113" nodeType="clickEffect" fill="hold" presetClass="entr" presetID="1">
                                  <p:stCondLst>
                                    <p:cond delay="0"/>
                                  </p:stCondLst>
                                  <p:childTnLst>
                                    <p:set>
                                      <p:cBhvr>
                                        <p:cTn id="11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115" nodeType="clickEffect" fill="hold">
                      <p:stCondLst>
                        <p:cond delay="indefinite"/>
                      </p:stCondLst>
                      <p:childTnLst>
                        <p:par>
                          <p:cTn id="116" nodeType="withEffect" fill="hold">
                            <p:stCondLst>
                              <p:cond delay="0"/>
                            </p:stCondLst>
                            <p:childTnLst>
                              <p:par>
                                <p:cTn id="117" nodeType="clickEffect" fill="hold" presetClass="entr" presetID="1">
                                  <p:stCondLst>
                                    <p:cond delay="0"/>
                                  </p:stCondLst>
                                  <p:childTnLst>
                                    <p:set>
                                      <p:cBhvr>
                                        <p:cTn id="11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PEAS</a:t>
            </a:r>
            <a:endParaRPr b="0" lang="en-US" sz="4400" spc="-1" strike="noStrike">
              <a:latin typeface="Arial"/>
            </a:endParaRPr>
          </a:p>
        </p:txBody>
      </p:sp>
      <p:sp>
        <p:nvSpPr>
          <p:cNvPr id="2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8000"/>
          </a:bodyPr>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Example: Agent = Medical diagnosis system</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tabLst>
                <a:tab algn="l" pos="0"/>
              </a:tabLst>
            </a:pPr>
            <a:r>
              <a:rPr b="0" lang="en-US" sz="2400" spc="-1" strike="noStrike">
                <a:solidFill>
                  <a:srgbClr val="0000cc"/>
                </a:solidFill>
                <a:latin typeface="Calibri"/>
                <a:ea typeface="ＭＳ Ｐゴシック"/>
              </a:rPr>
              <a:t>    </a:t>
            </a:r>
            <a:r>
              <a:rPr b="0" lang="en-US" sz="2400" spc="-1" strike="noStrike">
                <a:solidFill>
                  <a:srgbClr val="0000cc"/>
                </a:solidFill>
                <a:latin typeface="Calibri"/>
                <a:ea typeface="ＭＳ Ｐゴシック"/>
              </a:rPr>
              <a:t>Performance measure:</a:t>
            </a:r>
            <a:r>
              <a:rPr b="0" lang="en-US" sz="2400" spc="-1" strike="noStrike">
                <a:solidFill>
                  <a:srgbClr val="000000"/>
                </a:solidFill>
                <a:latin typeface="Calibri"/>
                <a:ea typeface="ＭＳ Ｐゴシック"/>
              </a:rPr>
              <a:t> Healthy patient, minimize costs, lawsuits</a:t>
            </a:r>
            <a:endParaRPr b="0" lang="en-US" sz="2400" spc="-1" strike="noStrike">
              <a:latin typeface="Arial"/>
            </a:endParaRPr>
          </a:p>
          <a:p>
            <a:pPr marL="343080" indent="-342360">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tabLst>
                <a:tab algn="l" pos="0"/>
              </a:tabLst>
            </a:pPr>
            <a:r>
              <a:rPr b="0" lang="en-US" sz="2400" spc="-1" strike="noStrike">
                <a:solidFill>
                  <a:srgbClr val="006600"/>
                </a:solidFill>
                <a:latin typeface="Calibri"/>
                <a:ea typeface="ＭＳ Ｐゴシック"/>
              </a:rPr>
              <a:t>    </a:t>
            </a:r>
            <a:r>
              <a:rPr b="0" lang="en-US" sz="2400" spc="-1" strike="noStrike">
                <a:solidFill>
                  <a:srgbClr val="006600"/>
                </a:solidFill>
                <a:latin typeface="Calibri"/>
                <a:ea typeface="ＭＳ Ｐゴシック"/>
              </a:rPr>
              <a:t>Environment:</a:t>
            </a:r>
            <a:r>
              <a:rPr b="0" lang="en-US" sz="2400" spc="-1" strike="noStrike">
                <a:solidFill>
                  <a:srgbClr val="000000"/>
                </a:solidFill>
                <a:latin typeface="Calibri"/>
                <a:ea typeface="ＭＳ Ｐゴシック"/>
              </a:rPr>
              <a:t> Patient, hospital, staff</a:t>
            </a:r>
            <a:endParaRPr b="0" lang="en-US" sz="2400" spc="-1" strike="noStrike">
              <a:latin typeface="Arial"/>
            </a:endParaRPr>
          </a:p>
          <a:p>
            <a:pPr marL="343080" indent="-342360">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tabLst>
                <a:tab algn="l" pos="0"/>
              </a:tabLst>
            </a:pPr>
            <a:r>
              <a:rPr b="0" lang="en-US" sz="2400" spc="-1" strike="noStrike">
                <a:solidFill>
                  <a:srgbClr val="ff0000"/>
                </a:solidFill>
                <a:latin typeface="Calibri"/>
                <a:ea typeface="ＭＳ Ｐゴシック"/>
              </a:rPr>
              <a:t>   </a:t>
            </a:r>
            <a:r>
              <a:rPr b="0" lang="en-US" sz="2400" spc="-1" strike="noStrike">
                <a:solidFill>
                  <a:srgbClr val="ff0000"/>
                </a:solidFill>
                <a:latin typeface="Calibri"/>
                <a:ea typeface="ＭＳ Ｐゴシック"/>
              </a:rPr>
              <a:t>Actuators:</a:t>
            </a:r>
            <a:r>
              <a:rPr b="0" lang="en-US" sz="2400" spc="-1" strike="noStrike">
                <a:solidFill>
                  <a:srgbClr val="000000"/>
                </a:solidFill>
                <a:latin typeface="Calibri"/>
                <a:ea typeface="ＭＳ Ｐゴシック"/>
              </a:rPr>
              <a:t> Screen display (questions, tests, diagnoses, treatments, referrals)</a:t>
            </a:r>
            <a:endParaRPr b="0" lang="en-US" sz="2400" spc="-1" strike="noStrike">
              <a:latin typeface="Arial"/>
            </a:endParaRPr>
          </a:p>
          <a:p>
            <a:pPr marL="343080" indent="-342360">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tabLst>
                <a:tab algn="l" pos="0"/>
              </a:tabLst>
            </a:pPr>
            <a:r>
              <a:rPr b="0" lang="en-US" sz="2400" spc="-1" strike="noStrike">
                <a:solidFill>
                  <a:srgbClr val="800080"/>
                </a:solidFill>
                <a:latin typeface="Calibri"/>
                <a:ea typeface="ＭＳ Ｐゴシック"/>
              </a:rPr>
              <a:t>   </a:t>
            </a:r>
            <a:r>
              <a:rPr b="0" lang="en-US" sz="2400" spc="-1" strike="noStrike">
                <a:solidFill>
                  <a:srgbClr val="800080"/>
                </a:solidFill>
                <a:latin typeface="Calibri"/>
                <a:ea typeface="ＭＳ Ｐゴシック"/>
              </a:rPr>
              <a:t>Sensors:</a:t>
            </a:r>
            <a:r>
              <a:rPr b="0" lang="en-US" sz="2400" spc="-1" strike="noStrike">
                <a:solidFill>
                  <a:srgbClr val="000000"/>
                </a:solidFill>
                <a:latin typeface="Calibri"/>
                <a:ea typeface="ＭＳ Ｐゴシック"/>
              </a:rPr>
              <a:t> Keyboard (entry of symptoms, findings, patient's answers)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PEAS</a:t>
            </a:r>
            <a:endParaRPr b="0" lang="en-US" sz="4400" spc="-1" strike="noStrike">
              <a:latin typeface="Arial"/>
            </a:endParaRPr>
          </a:p>
        </p:txBody>
      </p:sp>
      <p:sp>
        <p:nvSpPr>
          <p:cNvPr id="296" name="CustomShape 2"/>
          <p:cNvSpPr/>
          <p:nvPr/>
        </p:nvSpPr>
        <p:spPr>
          <a:xfrm>
            <a:off x="609480" y="1523880"/>
            <a:ext cx="7848000" cy="4190400"/>
          </a:xfrm>
          <a:prstGeom prst="rect">
            <a:avLst/>
          </a:prstGeom>
          <a:noFill/>
          <a:ln>
            <a:noFill/>
          </a:ln>
        </p:spPr>
        <p:style>
          <a:lnRef idx="0"/>
          <a:fillRef idx="0"/>
          <a:effectRef idx="0"/>
          <a:fontRef idx="minor"/>
        </p:style>
        <p:txBody>
          <a:bodyPr lIns="90000" rIns="90000" tIns="45000" bIns="45000">
            <a:normAutofit fontScale="79000"/>
          </a:bodyPr>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Example: Agent = Part-picking robot (a robot that picks up parts or tools and places them in a new location)</a:t>
            </a:r>
            <a:endParaRPr b="0" lang="en-US" sz="2400" spc="-1" strike="noStrike">
              <a:latin typeface="Arial"/>
            </a:endParaRPr>
          </a:p>
          <a:p>
            <a:pPr marL="343080" indent="-342360">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buClr>
                <a:srgbClr val="0000cc"/>
              </a:buClr>
              <a:buFont typeface="Arial"/>
              <a:buChar char="•"/>
              <a:tabLst>
                <a:tab algn="l" pos="0"/>
              </a:tabLst>
            </a:pPr>
            <a:r>
              <a:rPr b="0" lang="en-US" sz="2400" spc="-1" strike="noStrike">
                <a:solidFill>
                  <a:srgbClr val="0000cc"/>
                </a:solidFill>
                <a:latin typeface="Calibri"/>
                <a:ea typeface="ＭＳ Ｐゴシック"/>
              </a:rPr>
              <a:t>Performance measure:</a:t>
            </a:r>
            <a:r>
              <a:rPr b="0" lang="en-US" sz="2400" spc="-1" strike="noStrike">
                <a:solidFill>
                  <a:srgbClr val="000000"/>
                </a:solidFill>
                <a:latin typeface="Calibri"/>
                <a:ea typeface="ＭＳ Ｐゴシック"/>
              </a:rPr>
              <a:t> Percentage of parts in correct bins</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buClr>
                <a:srgbClr val="006600"/>
              </a:buClr>
              <a:buFont typeface="Arial"/>
              <a:buChar char="•"/>
              <a:tabLst>
                <a:tab algn="l" pos="0"/>
              </a:tabLst>
            </a:pPr>
            <a:r>
              <a:rPr b="0" lang="en-US" sz="2400" spc="-1" strike="noStrike">
                <a:solidFill>
                  <a:srgbClr val="006600"/>
                </a:solidFill>
                <a:latin typeface="Calibri"/>
                <a:ea typeface="ＭＳ Ｐゴシック"/>
              </a:rPr>
              <a:t>Environment:</a:t>
            </a:r>
            <a:r>
              <a:rPr b="0" lang="en-US" sz="2400" spc="-1" strike="noStrike">
                <a:solidFill>
                  <a:srgbClr val="000000"/>
                </a:solidFill>
                <a:latin typeface="Calibri"/>
                <a:ea typeface="ＭＳ Ｐゴシック"/>
              </a:rPr>
              <a:t> Conveyor belt with parts, bins</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buClr>
                <a:srgbClr val="ff0000"/>
              </a:buClr>
              <a:buFont typeface="Arial"/>
              <a:buChar char="•"/>
              <a:tabLst>
                <a:tab algn="l" pos="0"/>
              </a:tabLst>
            </a:pPr>
            <a:r>
              <a:rPr b="0" lang="en-US" sz="2400" spc="-1" strike="noStrike">
                <a:solidFill>
                  <a:srgbClr val="ff0000"/>
                </a:solidFill>
                <a:latin typeface="Calibri"/>
                <a:ea typeface="ＭＳ Ｐゴシック"/>
              </a:rPr>
              <a:t>Actuators:</a:t>
            </a:r>
            <a:r>
              <a:rPr b="0" lang="en-US" sz="2400" spc="-1" strike="noStrike">
                <a:solidFill>
                  <a:srgbClr val="000000"/>
                </a:solidFill>
                <a:latin typeface="Calibri"/>
                <a:ea typeface="ＭＳ Ｐゴシック"/>
              </a:rPr>
              <a:t> Jointed arm and hand</a:t>
            </a:r>
            <a:endParaRPr b="0" lang="en-US" sz="2400" spc="-1" strike="noStrike">
              <a:latin typeface="Arial"/>
            </a:endParaRPr>
          </a:p>
          <a:p>
            <a:pPr marL="343080" indent="-342360">
              <a:lnSpc>
                <a:spcPct val="100000"/>
              </a:lnSpc>
              <a:spcBef>
                <a:spcPts val="479"/>
              </a:spcBef>
              <a:tabLst>
                <a:tab algn="l" pos="0"/>
              </a:tabLst>
            </a:pPr>
            <a:endParaRPr b="0" lang="en-US" sz="2400" spc="-1" strike="noStrike">
              <a:latin typeface="Arial"/>
            </a:endParaRPr>
          </a:p>
          <a:p>
            <a:pPr marL="343080" indent="-342360">
              <a:lnSpc>
                <a:spcPct val="100000"/>
              </a:lnSpc>
              <a:spcBef>
                <a:spcPts val="479"/>
              </a:spcBef>
              <a:buClr>
                <a:srgbClr val="800080"/>
              </a:buClr>
              <a:buFont typeface="Arial"/>
              <a:buChar char="•"/>
              <a:tabLst>
                <a:tab algn="l" pos="0"/>
              </a:tabLst>
            </a:pPr>
            <a:r>
              <a:rPr b="0" lang="en-US" sz="2400" spc="-1" strike="noStrike">
                <a:solidFill>
                  <a:srgbClr val="800080"/>
                </a:solidFill>
                <a:latin typeface="Calibri"/>
                <a:ea typeface="ＭＳ Ｐゴシック"/>
              </a:rPr>
              <a:t>Sensors:</a:t>
            </a:r>
            <a:r>
              <a:rPr b="0" lang="en-US" sz="2400" spc="-1" strike="noStrike">
                <a:solidFill>
                  <a:srgbClr val="000000"/>
                </a:solidFill>
                <a:latin typeface="Calibri"/>
                <a:ea typeface="ＭＳ Ｐゴシック"/>
              </a:rPr>
              <a:t> Camera, joint angle sensors</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57200" y="21240"/>
            <a:ext cx="8228880" cy="715320"/>
          </a:xfrm>
          <a:prstGeom prst="rect">
            <a:avLst/>
          </a:prstGeom>
          <a:noFill/>
          <a:ln>
            <a:noFill/>
          </a:ln>
        </p:spPr>
        <p:style>
          <a:lnRef idx="0"/>
          <a:fillRef idx="0"/>
          <a:effectRef idx="0"/>
          <a:fontRef idx="minor"/>
        </p:style>
        <p:txBody>
          <a:bodyPr lIns="90000" rIns="90000" tIns="45000" bIns="45000" anchor="ctr">
            <a:normAutofit fontScale="92000"/>
          </a:bodyPr>
          <a:p>
            <a:pPr algn="ctr">
              <a:lnSpc>
                <a:spcPct val="100000"/>
              </a:lnSpc>
            </a:pPr>
            <a:r>
              <a:rPr b="0" lang="en-US" sz="4400" spc="-1" strike="noStrike">
                <a:solidFill>
                  <a:srgbClr val="000000"/>
                </a:solidFill>
                <a:latin typeface="Calibri"/>
              </a:rPr>
              <a:t>Environment types</a:t>
            </a:r>
            <a:endParaRPr b="0" lang="en-US" sz="4400" spc="-1" strike="noStrike">
              <a:latin typeface="Arial"/>
            </a:endParaRPr>
          </a:p>
        </p:txBody>
      </p:sp>
      <p:sp>
        <p:nvSpPr>
          <p:cNvPr id="298" name="CustomShape 2"/>
          <p:cNvSpPr/>
          <p:nvPr/>
        </p:nvSpPr>
        <p:spPr>
          <a:xfrm>
            <a:off x="609480" y="1143000"/>
            <a:ext cx="7848000" cy="5333400"/>
          </a:xfrm>
          <a:prstGeom prst="rect">
            <a:avLst/>
          </a:prstGeom>
          <a:noFill/>
          <a:ln>
            <a:noFill/>
          </a:ln>
        </p:spPr>
        <p:style>
          <a:lnRef idx="0"/>
          <a:fillRef idx="0"/>
          <a:effectRef idx="0"/>
          <a:fontRef idx="minor"/>
        </p:style>
        <p:txBody>
          <a:bodyPr lIns="90000" rIns="90000" tIns="45000" bIns="45000">
            <a:normAutofit fontScale="69000"/>
          </a:bodyPr>
          <a:p>
            <a:pPr marL="343080" indent="-342360">
              <a:lnSpc>
                <a:spcPct val="90000"/>
              </a:lnSpc>
              <a:spcBef>
                <a:spcPts val="479"/>
              </a:spcBef>
              <a:buClr>
                <a:srgbClr val="ff0000"/>
              </a:buClr>
              <a:buFont typeface="Arial"/>
              <a:buChar char="•"/>
            </a:pPr>
            <a:r>
              <a:rPr b="1" lang="en-US" sz="2400" spc="-1" strike="noStrike">
                <a:solidFill>
                  <a:srgbClr val="ff0000"/>
                </a:solidFill>
                <a:latin typeface="Calibri"/>
              </a:rPr>
              <a:t>Fully observable</a:t>
            </a:r>
            <a:r>
              <a:rPr b="1" lang="en-US" sz="2400" spc="-1" strike="noStrike">
                <a:solidFill>
                  <a:srgbClr val="000000"/>
                </a:solidFill>
                <a:latin typeface="Calibri"/>
              </a:rPr>
              <a:t> (vs. </a:t>
            </a:r>
            <a:r>
              <a:rPr b="1" lang="en-US" sz="2400" spc="-1" strike="noStrike">
                <a:solidFill>
                  <a:srgbClr val="0000cc"/>
                </a:solidFill>
                <a:latin typeface="Calibri"/>
              </a:rPr>
              <a:t>partially observable</a:t>
            </a:r>
            <a:r>
              <a:rPr b="1" lang="en-US" sz="2400" spc="-1" strike="noStrike">
                <a:solidFill>
                  <a:srgbClr val="000000"/>
                </a:solidFill>
                <a:latin typeface="Calibri"/>
              </a:rPr>
              <a:t>):</a:t>
            </a:r>
            <a:r>
              <a:rPr b="0" lang="en-US" sz="2400" spc="-1" strike="noStrike">
                <a:solidFill>
                  <a:srgbClr val="000000"/>
                </a:solidFill>
                <a:latin typeface="Calibri"/>
              </a:rPr>
              <a:t> An agent's sensors give it access to the complete state of the environment at each point in time.</a:t>
            </a:r>
            <a:endParaRPr b="0" lang="en-US" sz="2400" spc="-1" strike="noStrike">
              <a:latin typeface="Arial"/>
            </a:endParaRPr>
          </a:p>
          <a:p>
            <a:pPr>
              <a:lnSpc>
                <a:spcPct val="90000"/>
              </a:lnSpc>
              <a:spcBef>
                <a:spcPts val="241"/>
              </a:spcBef>
            </a:pPr>
            <a:endParaRPr b="0" lang="en-US" sz="2400" spc="-1" strike="noStrike">
              <a:latin typeface="Arial"/>
            </a:endParaRPr>
          </a:p>
          <a:p>
            <a:pPr marL="343080" indent="-342360">
              <a:lnSpc>
                <a:spcPct val="90000"/>
              </a:lnSpc>
              <a:spcBef>
                <a:spcPts val="479"/>
              </a:spcBef>
              <a:buClr>
                <a:srgbClr val="ff0000"/>
              </a:buClr>
              <a:buFont typeface="Arial"/>
              <a:buChar char="•"/>
            </a:pPr>
            <a:r>
              <a:rPr b="1" lang="en-US" sz="2400" spc="-1" strike="noStrike">
                <a:solidFill>
                  <a:srgbClr val="ff0000"/>
                </a:solidFill>
                <a:latin typeface="Calibri"/>
              </a:rPr>
              <a:t>Deterministic</a:t>
            </a:r>
            <a:r>
              <a:rPr b="1" lang="en-US" sz="2400" spc="-1" strike="noStrike">
                <a:solidFill>
                  <a:srgbClr val="000000"/>
                </a:solidFill>
                <a:latin typeface="Calibri"/>
              </a:rPr>
              <a:t> (vs. </a:t>
            </a:r>
            <a:r>
              <a:rPr b="1" lang="en-US" sz="2400" spc="-1" strike="noStrike">
                <a:solidFill>
                  <a:srgbClr val="0000cc"/>
                </a:solidFill>
                <a:latin typeface="Calibri"/>
              </a:rPr>
              <a:t>stochastic</a:t>
            </a:r>
            <a:r>
              <a:rPr b="1" lang="en-US" sz="2400" spc="-1" strike="noStrike">
                <a:solidFill>
                  <a:srgbClr val="000000"/>
                </a:solidFill>
                <a:latin typeface="Calibri"/>
              </a:rPr>
              <a:t>):</a:t>
            </a:r>
            <a:r>
              <a:rPr b="0" lang="en-US" sz="2400" spc="-1" strike="noStrike">
                <a:solidFill>
                  <a:srgbClr val="000000"/>
                </a:solidFill>
                <a:latin typeface="Calibri"/>
              </a:rPr>
              <a:t> The next state of the environment is completely determined by the current state and the action executed by the agent. (If the environment is deterministic except for the actions of other agents, then the environment is </a:t>
            </a:r>
            <a:r>
              <a:rPr b="1" lang="en-US" sz="2400" spc="-1" strike="noStrike">
                <a:solidFill>
                  <a:srgbClr val="ff0000"/>
                </a:solidFill>
                <a:latin typeface="Calibri"/>
              </a:rPr>
              <a:t>strategic</a:t>
            </a:r>
            <a:r>
              <a:rPr b="0" lang="en-US" sz="2400" spc="-1" strike="noStrike">
                <a:solidFill>
                  <a:srgbClr val="000000"/>
                </a:solidFill>
                <a:latin typeface="Calibri"/>
              </a:rPr>
              <a:t>)</a:t>
            </a:r>
            <a:endParaRPr b="0" lang="en-US" sz="2400" spc="-1" strike="noStrike">
              <a:latin typeface="Arial"/>
            </a:endParaRPr>
          </a:p>
          <a:p>
            <a:pPr>
              <a:lnSpc>
                <a:spcPct val="90000"/>
              </a:lnSpc>
              <a:spcBef>
                <a:spcPts val="241"/>
              </a:spcBef>
            </a:pPr>
            <a:endParaRPr b="0" lang="en-US" sz="2400" spc="-1" strike="noStrike">
              <a:latin typeface="Arial"/>
            </a:endParaRPr>
          </a:p>
          <a:p>
            <a:pPr marL="343080" indent="-342360">
              <a:lnSpc>
                <a:spcPct val="90000"/>
              </a:lnSpc>
              <a:spcBef>
                <a:spcPts val="479"/>
              </a:spcBef>
              <a:buClr>
                <a:srgbClr val="ff0000"/>
              </a:buClr>
              <a:buFont typeface="Arial"/>
              <a:buChar char="•"/>
            </a:pPr>
            <a:r>
              <a:rPr b="1" lang="en-US" sz="2400" spc="-1" strike="noStrike">
                <a:solidFill>
                  <a:srgbClr val="ff0000"/>
                </a:solidFill>
                <a:latin typeface="Calibri"/>
              </a:rPr>
              <a:t>Episodic </a:t>
            </a:r>
            <a:r>
              <a:rPr b="1" lang="en-US" sz="2400" spc="-1" strike="noStrike">
                <a:solidFill>
                  <a:srgbClr val="000000"/>
                </a:solidFill>
                <a:latin typeface="Calibri"/>
              </a:rPr>
              <a:t>(vs. </a:t>
            </a:r>
            <a:r>
              <a:rPr b="1" lang="en-US" sz="2400" spc="-1" strike="noStrike">
                <a:solidFill>
                  <a:srgbClr val="0000cc"/>
                </a:solidFill>
                <a:latin typeface="Calibri"/>
              </a:rPr>
              <a:t>sequential</a:t>
            </a:r>
            <a:r>
              <a:rPr b="1" lang="en-US" sz="2400" spc="-1" strike="noStrike">
                <a:solidFill>
                  <a:srgbClr val="000000"/>
                </a:solidFill>
                <a:latin typeface="Calibri"/>
              </a:rPr>
              <a:t>):</a:t>
            </a:r>
            <a:r>
              <a:rPr b="0" lang="en-US" sz="2400" spc="-1" strike="noStrike">
                <a:solidFill>
                  <a:srgbClr val="000000"/>
                </a:solidFill>
                <a:latin typeface="Calibri"/>
              </a:rPr>
              <a:t> An agent’s action is divided into atomic episodes. Decisions do not depend on previous decisions/actions.</a:t>
            </a:r>
            <a:endParaRPr b="0" lang="en-US" sz="2400" spc="-1" strike="noStrike">
              <a:latin typeface="Arial"/>
            </a:endParaRPr>
          </a:p>
          <a:p>
            <a:pPr>
              <a:lnSpc>
                <a:spcPct val="90000"/>
              </a:lnSpc>
              <a:spcBef>
                <a:spcPts val="241"/>
              </a:spcBef>
            </a:pPr>
            <a:endParaRPr b="0" lang="en-US" sz="2400" spc="-1" strike="noStrike">
              <a:latin typeface="Arial"/>
            </a:endParaRPr>
          </a:p>
          <a:p>
            <a:pPr marL="343080" indent="-342360">
              <a:lnSpc>
                <a:spcPct val="90000"/>
              </a:lnSpc>
              <a:spcBef>
                <a:spcPts val="479"/>
              </a:spcBef>
              <a:buClr>
                <a:srgbClr val="ff0000"/>
              </a:buClr>
              <a:buFont typeface="Arial"/>
              <a:buChar char="•"/>
            </a:pPr>
            <a:r>
              <a:rPr b="1" lang="en-US" sz="2400" spc="-1" strike="noStrike">
                <a:solidFill>
                  <a:srgbClr val="ff0000"/>
                </a:solidFill>
                <a:latin typeface="Calibri"/>
              </a:rPr>
              <a:t>Known </a:t>
            </a:r>
            <a:r>
              <a:rPr b="1" lang="en-US" sz="2400" spc="-1" strike="noStrike">
                <a:solidFill>
                  <a:srgbClr val="000000"/>
                </a:solidFill>
                <a:latin typeface="Calibri"/>
              </a:rPr>
              <a:t>(vs. </a:t>
            </a:r>
            <a:r>
              <a:rPr b="1" lang="en-US" sz="2400" spc="-1" strike="noStrike">
                <a:solidFill>
                  <a:srgbClr val="0000cc"/>
                </a:solidFill>
                <a:latin typeface="Calibri"/>
              </a:rPr>
              <a:t>unknown</a:t>
            </a:r>
            <a:r>
              <a:rPr b="1" lang="en-US" sz="2400" spc="-1" strike="noStrike">
                <a:solidFill>
                  <a:srgbClr val="000000"/>
                </a:solidFill>
                <a:latin typeface="Calibri"/>
              </a:rPr>
              <a:t>):</a:t>
            </a:r>
            <a:r>
              <a:rPr b="0" lang="en-US" sz="2400" spc="-1" strike="noStrike">
                <a:solidFill>
                  <a:srgbClr val="000000"/>
                </a:solidFill>
                <a:latin typeface="Calibri"/>
              </a:rPr>
              <a:t>  An environment is considered to be "known" if the agent understands the laws that govern the environment's behavior.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People</a:t>
            </a:r>
            <a:endParaRPr b="0" lang="en-US" sz="4400" spc="-1" strike="noStrike">
              <a:latin typeface="Arial"/>
            </a:endParaRPr>
          </a:p>
        </p:txBody>
      </p:sp>
      <p:sp>
        <p:nvSpPr>
          <p:cNvPr id="20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rPr>
              <a:t>Instructor: Richard Lathrop, &lt;rickl@uci.edu&gt;</a:t>
            </a:r>
            <a:endParaRPr b="0" lang="en-US" sz="24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rPr>
              <a:t>Office hours Tue/Thu, 4-5pm, DBH 4224</a:t>
            </a:r>
            <a:endParaRPr b="0" lang="en-US" sz="2000" spc="-1" strike="noStrike">
              <a:latin typeface="Arial"/>
            </a:endParaRPr>
          </a:p>
          <a:p>
            <a:pPr marL="457200">
              <a:lnSpc>
                <a:spcPct val="100000"/>
              </a:lnSpc>
              <a:spcBef>
                <a:spcPts val="479"/>
              </a:spcBef>
              <a:tabLst>
                <a:tab algn="l" pos="0"/>
              </a:tabLst>
            </a:pPr>
            <a:endParaRPr b="0" lang="en-US" sz="2000" spc="-1" strike="noStrike">
              <a:latin typeface="Arial"/>
            </a:endParaRPr>
          </a:p>
          <a:p>
            <a:pPr lvl="1" marL="343080" indent="-34236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TA: Junkyu Lee &lt;junkyul@uci.edu&gt;</a:t>
            </a:r>
            <a:endParaRPr b="0" lang="en-US" sz="2400" spc="-1" strike="noStrike">
              <a:latin typeface="Arial"/>
            </a:endParaRPr>
          </a:p>
          <a:p>
            <a:pPr lvl="2" marL="743040" indent="-342360">
              <a:lnSpc>
                <a:spcPct val="100000"/>
              </a:lnSpc>
              <a:spcBef>
                <a:spcPts val="400"/>
              </a:spcBef>
              <a:buClr>
                <a:srgbClr val="000000"/>
              </a:buClr>
              <a:buFont typeface="Arial"/>
              <a:buChar char="•"/>
              <a:tabLst>
                <a:tab algn="l" pos="0"/>
              </a:tabLst>
            </a:pPr>
            <a:r>
              <a:rPr b="0" lang="en-US" sz="2000" spc="-1" strike="noStrike">
                <a:solidFill>
                  <a:srgbClr val="000000"/>
                </a:solidFill>
                <a:latin typeface="Calibri"/>
              </a:rPr>
              <a:t>Office hours TBD</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236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Reader: </a:t>
            </a:r>
            <a:r>
              <a:rPr b="0" lang="en-US" sz="2000" spc="-1" strike="noStrike">
                <a:solidFill>
                  <a:srgbClr val="000000"/>
                </a:solidFill>
                <a:latin typeface="Calibri"/>
              </a:rPr>
              <a:t>TBD</a:t>
            </a:r>
            <a:endParaRPr b="0" lang="en-US" sz="2000" spc="-1" strike="noStrike">
              <a:latin typeface="Arial"/>
            </a:endParaRPr>
          </a:p>
          <a:p>
            <a:pPr>
              <a:lnSpc>
                <a:spcPct val="100000"/>
              </a:lnSpc>
              <a:tabLst>
                <a:tab algn="l" pos="0"/>
              </a:tabLst>
            </a:pPr>
            <a:endParaRPr b="0" lang="en-US" sz="2000" spc="-1" strike="noStrike">
              <a:latin typeface="Arial"/>
            </a:endParaRPr>
          </a:p>
          <a:p>
            <a:pPr marL="343080" indent="-342360">
              <a:lnSpc>
                <a:spcPct val="100000"/>
              </a:lnSpc>
              <a:spcBef>
                <a:spcPts val="479"/>
              </a:spcBef>
              <a:buClr>
                <a:srgbClr val="000000"/>
              </a:buClr>
              <a:buFont typeface="Arial"/>
              <a:buChar char="•"/>
              <a:tabLst>
                <a:tab algn="l" pos="0"/>
              </a:tabLst>
            </a:pPr>
            <a:r>
              <a:rPr b="0" lang="en-US" sz="2400" spc="-1" strike="noStrike">
                <a:solidFill>
                  <a:srgbClr val="000000"/>
                </a:solidFill>
                <a:latin typeface="Calibri"/>
              </a:rPr>
              <a:t>Coding Project/Tournament: Clinic Wed, 2-2:50pm, SH 128</a:t>
            </a:r>
            <a:endParaRPr b="0" lang="en-US" sz="2400" spc="-1" strike="noStrike">
              <a:latin typeface="Arial"/>
            </a:endParaRPr>
          </a:p>
          <a:p>
            <a:pPr lvl="1" marL="743040" indent="-285120">
              <a:lnSpc>
                <a:spcPct val="100000"/>
              </a:lnSpc>
              <a:spcBef>
                <a:spcPts val="400"/>
              </a:spcBef>
              <a:buClr>
                <a:srgbClr val="000000"/>
              </a:buClr>
              <a:buFont typeface="Arial"/>
              <a:buChar char="–"/>
              <a:tabLst>
                <a:tab algn="l" pos="0"/>
              </a:tabLst>
            </a:pPr>
            <a:r>
              <a:rPr b="0" lang="en-US" sz="2000" spc="-1" strike="noStrike">
                <a:solidFill>
                  <a:srgbClr val="000000"/>
                </a:solidFill>
                <a:latin typeface="Calibri"/>
              </a:rPr>
              <a:t>Director: Jian Li &lt;jianl9@uci.edu&gt;</a:t>
            </a:r>
            <a:endParaRPr b="0" lang="en-US" sz="2000" spc="-1" strike="noStrike">
              <a:latin typeface="Arial"/>
            </a:endParaRPr>
          </a:p>
          <a:p>
            <a:pPr lvl="1" marL="743040" indent="-285120">
              <a:lnSpc>
                <a:spcPct val="100000"/>
              </a:lnSpc>
              <a:spcBef>
                <a:spcPts val="400"/>
              </a:spcBef>
              <a:buClr>
                <a:srgbClr val="000000"/>
              </a:buClr>
              <a:buFont typeface="Arial"/>
              <a:buChar char="–"/>
              <a:tabLst>
                <a:tab algn="l" pos="0"/>
              </a:tabLst>
            </a:pPr>
            <a:r>
              <a:rPr b="0" lang="en-US" sz="2000" spc="-1" strike="noStrike">
                <a:solidFill>
                  <a:srgbClr val="000000"/>
                </a:solidFill>
                <a:latin typeface="Calibri"/>
              </a:rPr>
              <a:t>Assistant Director: Jia Yao &lt;jiahy@uci.edu&gt;</a:t>
            </a:r>
            <a:endParaRPr b="0" lang="en-US" sz="2000" spc="-1" strike="noStrike">
              <a:latin typeface="Arial"/>
            </a:endParaRPr>
          </a:p>
          <a:p>
            <a:pPr marL="457200">
              <a:lnSpc>
                <a:spcPct val="100000"/>
              </a:lnSpc>
              <a:spcBef>
                <a:spcPts val="400"/>
              </a:spcBef>
              <a:tabLst>
                <a:tab algn="l" pos="0"/>
              </a:tabLst>
            </a:pPr>
            <a:endParaRPr b="0" lang="en-US" sz="2000" spc="-1" strike="noStrike">
              <a:latin typeface="Arial"/>
            </a:endParaRPr>
          </a:p>
          <a:p>
            <a:pPr marL="457200">
              <a:lnSpc>
                <a:spcPct val="100000"/>
              </a:lnSpc>
              <a:tabLst>
                <a:tab algn="l" pos="0"/>
              </a:tabLst>
            </a:pPr>
            <a:endParaRPr b="0" lang="en-US" sz="2000" spc="-1" strike="noStrike">
              <a:latin typeface="Arial"/>
            </a:endParaRPr>
          </a:p>
          <a:p>
            <a:pPr marL="457200">
              <a:lnSpc>
                <a:spcPct val="100000"/>
              </a:lnSpc>
              <a:spcBef>
                <a:spcPts val="561"/>
              </a:spcBef>
              <a:tabLst>
                <a:tab algn="l" pos="0"/>
              </a:tabLst>
            </a:pPr>
            <a:endParaRPr b="0" lang="en-US" sz="2000" spc="-1" strike="noStrike">
              <a:latin typeface="Arial"/>
            </a:endParaRPr>
          </a:p>
          <a:p>
            <a:pPr marL="457200">
              <a:lnSpc>
                <a:spcPct val="100000"/>
              </a:lnSpc>
              <a:spcBef>
                <a:spcPts val="56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Environment types</a:t>
            </a:r>
            <a:endParaRPr b="0" lang="en-US" sz="4400" spc="-1" strike="noStrike">
              <a:latin typeface="Arial"/>
            </a:endParaRPr>
          </a:p>
        </p:txBody>
      </p:sp>
      <p:sp>
        <p:nvSpPr>
          <p:cNvPr id="30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69000"/>
          </a:bodyPr>
          <a:p>
            <a:pPr marL="343080" indent="-342360">
              <a:lnSpc>
                <a:spcPct val="100000"/>
              </a:lnSpc>
              <a:spcBef>
                <a:spcPts val="479"/>
              </a:spcBef>
              <a:buClr>
                <a:srgbClr val="ff0000"/>
              </a:buClr>
              <a:buFont typeface="Arial"/>
              <a:buChar char="•"/>
            </a:pPr>
            <a:r>
              <a:rPr b="1" lang="en-US" sz="2400" spc="-1" strike="noStrike">
                <a:solidFill>
                  <a:srgbClr val="ff0000"/>
                </a:solidFill>
                <a:latin typeface="Calibri"/>
                <a:ea typeface="ＭＳ Ｐゴシック"/>
              </a:rPr>
              <a:t>Static </a:t>
            </a:r>
            <a:r>
              <a:rPr b="1" lang="en-US" sz="2400" spc="-1" strike="noStrike">
                <a:solidFill>
                  <a:srgbClr val="000000"/>
                </a:solidFill>
                <a:latin typeface="Calibri"/>
                <a:ea typeface="ＭＳ Ｐゴシック"/>
              </a:rPr>
              <a:t>(vs. </a:t>
            </a:r>
            <a:r>
              <a:rPr b="1" lang="en-US" sz="2400" spc="-1" strike="noStrike">
                <a:solidFill>
                  <a:srgbClr val="0000cc"/>
                </a:solidFill>
                <a:latin typeface="Calibri"/>
                <a:ea typeface="ＭＳ Ｐゴシック"/>
              </a:rPr>
              <a:t>dynamic</a:t>
            </a:r>
            <a:r>
              <a:rPr b="1" lang="en-US" sz="2400" spc="-1" strike="noStrike">
                <a:solidFill>
                  <a:srgbClr val="000000"/>
                </a:solidFill>
                <a:latin typeface="Calibri"/>
                <a:ea typeface="ＭＳ Ｐゴシック"/>
              </a:rPr>
              <a:t>):</a:t>
            </a:r>
            <a:r>
              <a:rPr b="0" lang="en-US" sz="2400" spc="-1" strike="noStrike">
                <a:solidFill>
                  <a:srgbClr val="000000"/>
                </a:solidFill>
                <a:latin typeface="Calibri"/>
                <a:ea typeface="ＭＳ Ｐゴシック"/>
              </a:rPr>
              <a:t> The environment is unchanged while an agent is deliberating. (The environment is </a:t>
            </a:r>
            <a:r>
              <a:rPr b="1" lang="en-US" sz="2400" spc="-1" strike="noStrike">
                <a:solidFill>
                  <a:srgbClr val="ff0000"/>
                </a:solidFill>
                <a:latin typeface="Calibri"/>
                <a:ea typeface="ＭＳ Ｐゴシック"/>
              </a:rPr>
              <a:t>semidynamic</a:t>
            </a:r>
            <a:r>
              <a:rPr b="0" lang="en-US" sz="2400" spc="-1" strike="noStrike">
                <a:solidFill>
                  <a:srgbClr val="000000"/>
                </a:solidFill>
                <a:latin typeface="Calibri"/>
                <a:ea typeface="ＭＳ Ｐゴシック"/>
              </a:rPr>
              <a:t> if the environment itself does not change with the passage of time but the agent's performance score does)</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ff0000"/>
              </a:buClr>
              <a:buFont typeface="Arial"/>
              <a:buChar char="•"/>
            </a:pPr>
            <a:r>
              <a:rPr b="1" lang="en-US" sz="2400" spc="-1" strike="noStrike">
                <a:solidFill>
                  <a:srgbClr val="ff0000"/>
                </a:solidFill>
                <a:latin typeface="Calibri"/>
                <a:ea typeface="ＭＳ Ｐゴシック"/>
              </a:rPr>
              <a:t>Discrete</a:t>
            </a:r>
            <a:r>
              <a:rPr b="1" lang="en-US" sz="2400" spc="-1" strike="noStrike">
                <a:solidFill>
                  <a:srgbClr val="000000"/>
                </a:solidFill>
                <a:latin typeface="Calibri"/>
                <a:ea typeface="ＭＳ Ｐゴシック"/>
              </a:rPr>
              <a:t> (vs. </a:t>
            </a:r>
            <a:r>
              <a:rPr b="1" lang="en-US" sz="2400" spc="-1" strike="noStrike">
                <a:solidFill>
                  <a:srgbClr val="0000cc"/>
                </a:solidFill>
                <a:latin typeface="Calibri"/>
                <a:ea typeface="ＭＳ Ｐゴシック"/>
              </a:rPr>
              <a:t>continuous</a:t>
            </a:r>
            <a:r>
              <a:rPr b="1" lang="en-US" sz="2400" spc="-1" strike="noStrike">
                <a:solidFill>
                  <a:srgbClr val="000000"/>
                </a:solidFill>
                <a:latin typeface="Calibri"/>
                <a:ea typeface="ＭＳ Ｐゴシック"/>
              </a:rPr>
              <a:t>)</a:t>
            </a:r>
            <a:r>
              <a:rPr b="0" lang="en-US" sz="2400" spc="-1" strike="noStrike">
                <a:solidFill>
                  <a:srgbClr val="000000"/>
                </a:solidFill>
                <a:latin typeface="Calibri"/>
                <a:ea typeface="ＭＳ Ｐゴシック"/>
              </a:rPr>
              <a:t>: A limited number of distinct, clearly defined percepts and actions.</a:t>
            </a:r>
            <a:endParaRPr b="0" lang="en-US" sz="24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How do we </a:t>
            </a:r>
            <a:r>
              <a:rPr b="1" lang="en-US" sz="2400" spc="-1" strike="noStrike">
                <a:solidFill>
                  <a:srgbClr val="0000cc"/>
                </a:solidFill>
                <a:latin typeface="Calibri"/>
                <a:ea typeface="ＭＳ Ｐゴシック"/>
              </a:rPr>
              <a:t>represent</a:t>
            </a:r>
            <a:r>
              <a:rPr b="0" lang="en-US" sz="2400" spc="-1" strike="noStrike">
                <a:solidFill>
                  <a:srgbClr val="006600"/>
                </a:solidFill>
                <a:latin typeface="Calibri"/>
                <a:ea typeface="ＭＳ Ｐゴシック"/>
              </a:rPr>
              <a:t> </a:t>
            </a:r>
            <a:r>
              <a:rPr b="0" lang="en-US" sz="2400" spc="-1" strike="noStrike">
                <a:solidFill>
                  <a:srgbClr val="000000"/>
                </a:solidFill>
                <a:latin typeface="Calibri"/>
                <a:ea typeface="ＭＳ Ｐゴシック"/>
              </a:rPr>
              <a:t>or</a:t>
            </a:r>
            <a:r>
              <a:rPr b="0" lang="en-US" sz="2400" spc="-1" strike="noStrike">
                <a:solidFill>
                  <a:srgbClr val="006600"/>
                </a:solidFill>
                <a:latin typeface="Calibri"/>
                <a:ea typeface="ＭＳ Ｐゴシック"/>
              </a:rPr>
              <a:t> </a:t>
            </a:r>
            <a:r>
              <a:rPr b="1" lang="en-US" sz="2400" spc="-1" strike="noStrike">
                <a:solidFill>
                  <a:srgbClr val="0000cc"/>
                </a:solidFill>
                <a:latin typeface="Calibri"/>
                <a:ea typeface="ＭＳ Ｐゴシック"/>
              </a:rPr>
              <a:t>abstract</a:t>
            </a:r>
            <a:r>
              <a:rPr b="0" lang="en-US" sz="2400" spc="-1" strike="noStrike">
                <a:solidFill>
                  <a:srgbClr val="0000cc"/>
                </a:solidFill>
                <a:latin typeface="Calibri"/>
                <a:ea typeface="ＭＳ Ｐゴシック"/>
              </a:rPr>
              <a:t> </a:t>
            </a:r>
            <a:r>
              <a:rPr b="0" lang="en-US" sz="2400" spc="-1" strike="noStrike">
                <a:solidFill>
                  <a:srgbClr val="000000"/>
                </a:solidFill>
                <a:latin typeface="Calibri"/>
                <a:ea typeface="ＭＳ Ｐゴシック"/>
              </a:rPr>
              <a:t>or</a:t>
            </a:r>
            <a:r>
              <a:rPr b="0" lang="en-US" sz="2400" spc="-1" strike="noStrike">
                <a:solidFill>
                  <a:srgbClr val="006600"/>
                </a:solidFill>
                <a:latin typeface="Calibri"/>
                <a:ea typeface="ＭＳ Ｐゴシック"/>
              </a:rPr>
              <a:t> </a:t>
            </a:r>
            <a:r>
              <a:rPr b="1" lang="en-US" sz="2400" spc="-1" strike="noStrike">
                <a:solidFill>
                  <a:srgbClr val="0000cc"/>
                </a:solidFill>
                <a:latin typeface="Calibri"/>
                <a:ea typeface="ＭＳ Ｐゴシック"/>
              </a:rPr>
              <a:t>model</a:t>
            </a:r>
            <a:r>
              <a:rPr b="0" lang="en-US" sz="2400" spc="-1" strike="noStrike">
                <a:solidFill>
                  <a:srgbClr val="000000"/>
                </a:solidFill>
                <a:latin typeface="Calibri"/>
                <a:ea typeface="ＭＳ Ｐゴシック"/>
              </a:rPr>
              <a:t> the world?</a:t>
            </a: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479"/>
              </a:spcBef>
              <a:buClr>
                <a:srgbClr val="ff0000"/>
              </a:buClr>
              <a:buFont typeface="Arial"/>
              <a:buChar char="•"/>
            </a:pPr>
            <a:r>
              <a:rPr b="1" lang="en-US" sz="2400" spc="-1" strike="noStrike">
                <a:solidFill>
                  <a:srgbClr val="ff0000"/>
                </a:solidFill>
                <a:latin typeface="Calibri"/>
                <a:ea typeface="ＭＳ Ｐゴシック"/>
              </a:rPr>
              <a:t>Single agent</a:t>
            </a:r>
            <a:r>
              <a:rPr b="1" lang="en-US" sz="2400" spc="-1" strike="noStrike">
                <a:solidFill>
                  <a:srgbClr val="000000"/>
                </a:solidFill>
                <a:latin typeface="Calibri"/>
                <a:ea typeface="ＭＳ Ｐゴシック"/>
              </a:rPr>
              <a:t> (vs. </a:t>
            </a:r>
            <a:r>
              <a:rPr b="1" lang="en-US" sz="2400" spc="-1" strike="noStrike">
                <a:solidFill>
                  <a:srgbClr val="0000cc"/>
                </a:solidFill>
                <a:latin typeface="Calibri"/>
                <a:ea typeface="ＭＳ Ｐゴシック"/>
              </a:rPr>
              <a:t>multi-agent</a:t>
            </a:r>
            <a:r>
              <a:rPr b="1" lang="en-US" sz="2400" spc="-1" strike="noStrike">
                <a:solidFill>
                  <a:srgbClr val="000000"/>
                </a:solidFill>
                <a:latin typeface="Calibri"/>
                <a:ea typeface="ＭＳ Ｐゴシック"/>
              </a:rPr>
              <a:t>):</a:t>
            </a:r>
            <a:r>
              <a:rPr b="0" lang="en-US" sz="2400" spc="-1" strike="noStrike">
                <a:solidFill>
                  <a:srgbClr val="000000"/>
                </a:solidFill>
                <a:latin typeface="Calibri"/>
                <a:ea typeface="ＭＳ Ｐゴシック"/>
              </a:rPr>
              <a:t> An agent operating by itself in an environment. Does the other agent interfere with my performance measure?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1" name="Table 1"/>
          <p:cNvGraphicFramePr/>
          <p:nvPr/>
        </p:nvGraphicFramePr>
        <p:xfrm>
          <a:off x="0" y="34920"/>
          <a:ext cx="9143280" cy="6860520"/>
        </p:xfrm>
        <a:graphic>
          <a:graphicData uri="http://schemas.openxmlformats.org/drawingml/2006/table">
            <a:tbl>
              <a:tblPr/>
              <a:tblGrid>
                <a:gridCol w="1307880"/>
                <a:gridCol w="1304640"/>
                <a:gridCol w="1306440"/>
                <a:gridCol w="1304640"/>
                <a:gridCol w="1307880"/>
                <a:gridCol w="1304640"/>
                <a:gridCol w="1307520"/>
              </a:tblGrid>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task environm.</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observable</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static/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agents</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crossword</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puzzle</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static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chess with</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clock</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strategic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8248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poker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back</a:t>
                      </a:r>
                      <a:endParaRPr b="0" lang="en-US" sz="1600" spc="-1" strike="noStrike">
                        <a:latin typeface="Arial"/>
                      </a:endParaRPr>
                    </a:p>
                    <a:p>
                      <a:pPr>
                        <a:lnSpc>
                          <a:spcPct val="100000"/>
                        </a:lnSpc>
                        <a:spcBef>
                          <a:spcPts val="320"/>
                        </a:spcBef>
                        <a:tabLst>
                          <a:tab algn="l" pos="0"/>
                        </a:tabLst>
                      </a:pPr>
                      <a:r>
                        <a:rPr b="1" lang="en-US" sz="1600" spc="-1" strike="noStrike">
                          <a:solidFill>
                            <a:srgbClr val="0000cc"/>
                          </a:solidFill>
                          <a:latin typeface="Arial"/>
                          <a:ea typeface="ＭＳ Ｐゴシック"/>
                        </a:rPr>
                        <a:t>gammon</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endParaRPr b="0" lang="en-US" sz="1800" spc="-1" strike="noStrike">
                        <a:latin typeface="Arial"/>
                      </a:endParaRPr>
                    </a:p>
                    <a:p>
                      <a:pPr>
                        <a:lnSpc>
                          <a:spcPct val="100000"/>
                        </a:lnSpc>
                        <a:spcBef>
                          <a:spcPts val="320"/>
                        </a:spcBef>
                        <a:tabLst>
                          <a:tab algn="l" pos="0"/>
                        </a:tabLst>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taxi</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driving</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medical</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diagnosis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image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analysis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partpicking</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robot</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refinery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controller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interact.</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Eng. tutor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2" name="Table 1"/>
          <p:cNvGraphicFramePr/>
          <p:nvPr/>
        </p:nvGraphicFramePr>
        <p:xfrm>
          <a:off x="0" y="34920"/>
          <a:ext cx="9143280" cy="6860520"/>
        </p:xfrm>
        <a:graphic>
          <a:graphicData uri="http://schemas.openxmlformats.org/drawingml/2006/table">
            <a:tbl>
              <a:tblPr/>
              <a:tblGrid>
                <a:gridCol w="1307880"/>
                <a:gridCol w="1304640"/>
                <a:gridCol w="1306440"/>
                <a:gridCol w="1304640"/>
                <a:gridCol w="1307880"/>
                <a:gridCol w="1304640"/>
                <a:gridCol w="1307520"/>
              </a:tblGrid>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task environm.</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observable</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static/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agents</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crossword</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puzzle</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static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chess with</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clock</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strategic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8248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poker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static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back</a:t>
                      </a:r>
                      <a:endParaRPr b="0" lang="en-US" sz="1600" spc="-1" strike="noStrike">
                        <a:latin typeface="Arial"/>
                      </a:endParaRPr>
                    </a:p>
                    <a:p>
                      <a:pPr>
                        <a:lnSpc>
                          <a:spcPct val="100000"/>
                        </a:lnSpc>
                        <a:spcBef>
                          <a:spcPts val="320"/>
                        </a:spcBef>
                        <a:tabLst>
                          <a:tab algn="l" pos="0"/>
                        </a:tabLst>
                      </a:pPr>
                      <a:r>
                        <a:rPr b="1" lang="en-US" sz="1600" spc="-1" strike="noStrike">
                          <a:solidFill>
                            <a:srgbClr val="0000cc"/>
                          </a:solidFill>
                          <a:latin typeface="Arial"/>
                          <a:ea typeface="ＭＳ Ｐゴシック"/>
                        </a:rPr>
                        <a:t>gammon</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endParaRPr b="0" lang="en-US" sz="1800" spc="-1" strike="noStrike">
                        <a:latin typeface="Arial"/>
                      </a:endParaRPr>
                    </a:p>
                    <a:p>
                      <a:pPr>
                        <a:lnSpc>
                          <a:spcPct val="100000"/>
                        </a:lnSpc>
                        <a:spcBef>
                          <a:spcPts val="320"/>
                        </a:spcBef>
                        <a:tabLst>
                          <a:tab algn="l" pos="0"/>
                        </a:tabLst>
                      </a:pPr>
                      <a:endParaRPr b="0" lang="en-US"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taxi</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driving</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medical</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diagnosis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image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analysis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partpicking</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robot</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refinery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controller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interact.</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Eng. tutor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03" name="Table 1"/>
          <p:cNvGraphicFramePr/>
          <p:nvPr/>
        </p:nvGraphicFramePr>
        <p:xfrm>
          <a:off x="0" y="34920"/>
          <a:ext cx="9143280" cy="6860520"/>
        </p:xfrm>
        <a:graphic>
          <a:graphicData uri="http://schemas.openxmlformats.org/drawingml/2006/table">
            <a:tbl>
              <a:tblPr/>
              <a:tblGrid>
                <a:gridCol w="1307880"/>
                <a:gridCol w="1304640"/>
                <a:gridCol w="1306440"/>
                <a:gridCol w="1304640"/>
                <a:gridCol w="1307880"/>
                <a:gridCol w="1304640"/>
                <a:gridCol w="1307520"/>
              </a:tblGrid>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task environm.</a:t>
                      </a:r>
                      <a:endParaRPr b="0" lang="en-US"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observable</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static/</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agents</a:t>
                      </a:r>
                      <a:endParaRPr b="0" lang="en-US"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crossword</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puzzle</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static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chess with</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clock</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strategic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8248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poker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static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back</a:t>
                      </a:r>
                      <a:endParaRPr b="0" lang="en-US" sz="1600" spc="-1" strike="noStrike">
                        <a:latin typeface="Arial"/>
                      </a:endParaRPr>
                    </a:p>
                    <a:p>
                      <a:pPr>
                        <a:lnSpc>
                          <a:spcPct val="100000"/>
                        </a:lnSpc>
                        <a:spcBef>
                          <a:spcPts val="320"/>
                        </a:spcBef>
                        <a:tabLst>
                          <a:tab algn="l" pos="0"/>
                        </a:tabLst>
                      </a:pPr>
                      <a:r>
                        <a:rPr b="1" lang="en-US" sz="1600" spc="-1" strike="noStrike">
                          <a:solidFill>
                            <a:srgbClr val="0000cc"/>
                          </a:solidFill>
                          <a:latin typeface="Arial"/>
                          <a:ea typeface="ＭＳ Ｐゴシック"/>
                        </a:rPr>
                        <a:t>gammon</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static</a:t>
                      </a:r>
                      <a:endParaRPr b="0" lang="en-US" sz="1600" spc="-1" strike="noStrike">
                        <a:latin typeface="Arial"/>
                      </a:endParaRPr>
                    </a:p>
                    <a:p>
                      <a:pPr>
                        <a:lnSpc>
                          <a:spcPct val="100000"/>
                        </a:lnSpc>
                        <a:spcBef>
                          <a:spcPts val="320"/>
                        </a:spcBef>
                        <a:tabLst>
                          <a:tab algn="l" pos="0"/>
                        </a:tabLst>
                      </a:pP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cc"/>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taxi</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driving</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medical</a:t>
                      </a:r>
                      <a:endParaRPr b="0" lang="en-US" sz="1600" spc="-1" strike="noStrike">
                        <a:latin typeface="Arial"/>
                      </a:endParaRPr>
                    </a:p>
                    <a:p>
                      <a:pPr>
                        <a:lnSpc>
                          <a:spcPct val="100000"/>
                        </a:lnSpc>
                        <a:spcBef>
                          <a:spcPts val="320"/>
                        </a:spcBef>
                        <a:tabLst>
                          <a:tab algn="l" pos="0"/>
                        </a:tabLst>
                      </a:pPr>
                      <a:r>
                        <a:rPr b="1" lang="en-US" sz="1600" spc="-1" strike="noStrike">
                          <a:solidFill>
                            <a:srgbClr val="ff0000"/>
                          </a:solidFill>
                          <a:latin typeface="Arial"/>
                          <a:ea typeface="ＭＳ Ｐゴシック"/>
                        </a:rPr>
                        <a:t>diagnosis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ff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image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analysis</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fully</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determ.</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semi</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partpicking</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robot</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episodic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refinery </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controller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continuous</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single</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627840">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interact.</a:t>
                      </a:r>
                      <a:endParaRPr b="0" lang="en-US" sz="1600" spc="-1" strike="noStrike">
                        <a:latin typeface="Arial"/>
                      </a:endParaRPr>
                    </a:p>
                    <a:p>
                      <a:pPr>
                        <a:lnSpc>
                          <a:spcPct val="100000"/>
                        </a:lnSpc>
                        <a:spcBef>
                          <a:spcPts val="320"/>
                        </a:spcBef>
                        <a:tabLst>
                          <a:tab algn="l" pos="0"/>
                        </a:tabLst>
                      </a:pPr>
                      <a:r>
                        <a:rPr b="1" lang="en-US" sz="1600" spc="-1" strike="noStrike">
                          <a:solidFill>
                            <a:srgbClr val="000000"/>
                          </a:solidFill>
                          <a:latin typeface="Arial"/>
                          <a:ea typeface="ＭＳ Ｐゴシック"/>
                        </a:rPr>
                        <a:t>Eng. tutor</a:t>
                      </a:r>
                      <a:endParaRPr b="0" lang="en-US"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partial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stochastic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sequential</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dynamic</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discrete</a:t>
                      </a:r>
                      <a:endParaRPr b="0" lang="en-US"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tabLst>
                          <a:tab algn="l" pos="0"/>
                        </a:tabLst>
                      </a:pPr>
                      <a:r>
                        <a:rPr b="1" lang="en-US" sz="1600" spc="-1" strike="noStrike">
                          <a:solidFill>
                            <a:srgbClr val="000000"/>
                          </a:solidFill>
                          <a:latin typeface="Arial"/>
                          <a:ea typeface="ＭＳ Ｐゴシック"/>
                        </a:rPr>
                        <a:t>multi</a:t>
                      </a:r>
                      <a:endParaRPr b="0" lang="en-US"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200" y="274680"/>
            <a:ext cx="8228880" cy="8676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800" spc="-1" strike="noStrike">
                <a:solidFill>
                  <a:srgbClr val="000000"/>
                </a:solidFill>
                <a:latin typeface="Calibri"/>
                <a:ea typeface="ＭＳ Ｐゴシック"/>
              </a:rPr>
              <a:t>Agent types</a:t>
            </a:r>
            <a:endParaRPr b="0" lang="en-US" sz="4800" spc="-1" strike="noStrike">
              <a:latin typeface="Arial"/>
            </a:endParaRPr>
          </a:p>
        </p:txBody>
      </p:sp>
      <p:sp>
        <p:nvSpPr>
          <p:cNvPr id="305" name="CustomShape 2"/>
          <p:cNvSpPr/>
          <p:nvPr/>
        </p:nvSpPr>
        <p:spPr>
          <a:xfrm>
            <a:off x="457200" y="1143000"/>
            <a:ext cx="8228880" cy="54093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lang="en-US" sz="2800" spc="-1" strike="noStrike">
                <a:solidFill>
                  <a:srgbClr val="000000"/>
                </a:solidFill>
                <a:latin typeface="Calibri"/>
              </a:rPr>
              <a:t>Six basic types, in order of increasing generality:</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663300"/>
              </a:buClr>
              <a:buFont typeface="Arial"/>
              <a:buChar char="•"/>
              <a:tabLst>
                <a:tab algn="l" pos="0"/>
              </a:tabLst>
            </a:pPr>
            <a:r>
              <a:rPr b="0" lang="en-US" sz="2800" spc="-1" strike="noStrike">
                <a:solidFill>
                  <a:srgbClr val="663300"/>
                </a:solidFill>
                <a:latin typeface="Calibri"/>
              </a:rPr>
              <a:t>Table Driven </a:t>
            </a:r>
            <a:r>
              <a:rPr b="0" lang="en-US" sz="2800" spc="-1" strike="noStrike">
                <a:solidFill>
                  <a:srgbClr val="000000"/>
                </a:solidFill>
                <a:latin typeface="Calibri"/>
              </a:rPr>
              <a:t>agents</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0000cc"/>
              </a:buClr>
              <a:buFont typeface="Arial"/>
              <a:buChar char="•"/>
              <a:tabLst>
                <a:tab algn="l" pos="0"/>
              </a:tabLst>
            </a:pPr>
            <a:r>
              <a:rPr b="0" lang="en-US" sz="2800" spc="-1" strike="noStrike">
                <a:solidFill>
                  <a:srgbClr val="0000cc"/>
                </a:solidFill>
                <a:latin typeface="Calibri"/>
              </a:rPr>
              <a:t>Simple reflex</a:t>
            </a:r>
            <a:r>
              <a:rPr b="0" lang="en-US" sz="2800" spc="-1" strike="noStrike">
                <a:solidFill>
                  <a:srgbClr val="000000"/>
                </a:solidFill>
                <a:latin typeface="Calibri"/>
              </a:rPr>
              <a:t> agents</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006600"/>
              </a:buClr>
              <a:buFont typeface="Arial"/>
              <a:buChar char="•"/>
              <a:tabLst>
                <a:tab algn="l" pos="0"/>
              </a:tabLst>
            </a:pPr>
            <a:r>
              <a:rPr b="0" lang="en-US" sz="2800" spc="-1" strike="noStrike">
                <a:solidFill>
                  <a:srgbClr val="006600"/>
                </a:solidFill>
                <a:latin typeface="Calibri"/>
              </a:rPr>
              <a:t>Model-based</a:t>
            </a:r>
            <a:r>
              <a:rPr b="0" lang="en-US" sz="2800" spc="-1" strike="noStrike">
                <a:solidFill>
                  <a:srgbClr val="000000"/>
                </a:solidFill>
                <a:latin typeface="Calibri"/>
              </a:rPr>
              <a:t> reflex agents</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ff0000"/>
              </a:buClr>
              <a:buFont typeface="Arial"/>
              <a:buChar char="•"/>
              <a:tabLst>
                <a:tab algn="l" pos="0"/>
              </a:tabLst>
            </a:pPr>
            <a:r>
              <a:rPr b="0" lang="en-US" sz="2800" spc="-1" strike="noStrike">
                <a:solidFill>
                  <a:srgbClr val="ff0000"/>
                </a:solidFill>
                <a:latin typeface="Calibri"/>
              </a:rPr>
              <a:t>Goal-based</a:t>
            </a:r>
            <a:r>
              <a:rPr b="0" lang="en-US" sz="2800" spc="-1" strike="noStrike">
                <a:solidFill>
                  <a:srgbClr val="000000"/>
                </a:solidFill>
                <a:latin typeface="Calibri"/>
              </a:rPr>
              <a:t> agents</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800080"/>
              </a:buClr>
              <a:buFont typeface="Arial"/>
              <a:buChar char="•"/>
              <a:tabLst>
                <a:tab algn="l" pos="0"/>
              </a:tabLst>
            </a:pPr>
            <a:r>
              <a:rPr b="0" lang="en-US" sz="2800" spc="-1" strike="noStrike">
                <a:solidFill>
                  <a:srgbClr val="800080"/>
                </a:solidFill>
                <a:latin typeface="Calibri"/>
              </a:rPr>
              <a:t>Utility-based</a:t>
            </a:r>
            <a:r>
              <a:rPr b="0" lang="en-US" sz="2800" spc="-1" strike="noStrike">
                <a:solidFill>
                  <a:srgbClr val="000000"/>
                </a:solidFill>
                <a:latin typeface="Calibri"/>
              </a:rPr>
              <a:t> agents</a:t>
            </a:r>
            <a:endParaRPr b="0" lang="en-US" sz="2800" spc="-1" strike="noStrike">
              <a:latin typeface="Arial"/>
            </a:endParaRPr>
          </a:p>
          <a:p>
            <a:pPr>
              <a:lnSpc>
                <a:spcPct val="100000"/>
              </a:lnSpc>
              <a:tabLst>
                <a:tab algn="l" pos="0"/>
              </a:tabLst>
            </a:pPr>
            <a:endParaRPr b="0" lang="en-US" sz="2800" spc="-1" strike="noStrike">
              <a:latin typeface="Arial"/>
            </a:endParaRPr>
          </a:p>
          <a:p>
            <a:pPr marL="343080" indent="-34236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rPr>
              <a:t>Learning agents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457200" y="152280"/>
            <a:ext cx="8228880" cy="808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ＭＳ Ｐゴシック"/>
              </a:rPr>
              <a:t>Table Driven Agent.</a:t>
            </a:r>
            <a:endParaRPr b="0" lang="en-US" sz="4400" spc="-1" strike="noStrike">
              <a:latin typeface="Arial"/>
            </a:endParaRPr>
          </a:p>
        </p:txBody>
      </p:sp>
      <p:pic>
        <p:nvPicPr>
          <p:cNvPr id="307" name="Picture 6" descr="simple-reflex-agent"/>
          <p:cNvPicPr/>
          <p:nvPr/>
        </p:nvPicPr>
        <p:blipFill>
          <a:blip r:embed="rId1"/>
          <a:stretch/>
        </p:blipFill>
        <p:spPr>
          <a:xfrm>
            <a:off x="457200" y="1295280"/>
            <a:ext cx="8152560" cy="5190480"/>
          </a:xfrm>
          <a:prstGeom prst="rect">
            <a:avLst/>
          </a:prstGeom>
          <a:ln>
            <a:noFill/>
          </a:ln>
        </p:spPr>
      </p:pic>
      <p:sp>
        <p:nvSpPr>
          <p:cNvPr id="308" name="TextShape 2"/>
          <p:cNvSpPr txBox="1"/>
          <p:nvPr/>
        </p:nvSpPr>
        <p:spPr>
          <a:xfrm>
            <a:off x="990720" y="2666880"/>
            <a:ext cx="2742480" cy="1208880"/>
          </a:xfrm>
          <a:prstGeom prst="rect">
            <a:avLst/>
          </a:prstGeom>
        </p:spPr>
        <p:txBody>
          <a:bodyPr wrap="none" lIns="90000" rIns="90000" tIns="45000" bIns="45000" anchorCtr="1">
            <a:prstTxWarp prst="textCascadeUp">
              <a:avLst>
                <a:gd name="adj" fmla="val 44444"/>
              </a:avLst>
            </a:prstTxWarp>
            <a:noAutofit/>
          </a:bodyPr>
          <a:p>
            <a:pPr algn="ctr">
              <a:lnSpc>
                <a:spcPct val="100000"/>
              </a:lnSpc>
            </a:pPr>
            <a:r>
              <a:rPr b="0" lang="en-US" sz="3600" spc="-1" strike="noStrike">
                <a:solidFill>
                  <a:srgbClr val="ffe701"/>
                </a:solidFill>
                <a:latin typeface="Sylfaen"/>
                <a:ea typeface="ＭＳ Ｐゴシック"/>
              </a:rPr>
              <a:t>Impractical</a:t>
            </a:r>
            <a:endParaRPr b="0" lang="en-US" sz="3600" spc="-1" strike="noStrike">
              <a:latin typeface="Arial"/>
            </a:endParaRPr>
          </a:p>
        </p:txBody>
      </p:sp>
      <p:sp>
        <p:nvSpPr>
          <p:cNvPr id="309" name="Line 3"/>
          <p:cNvSpPr/>
          <p:nvPr/>
        </p:nvSpPr>
        <p:spPr>
          <a:xfrm flipH="1">
            <a:off x="6095880" y="1143000"/>
            <a:ext cx="304920" cy="1218960"/>
          </a:xfrm>
          <a:prstGeom prst="line">
            <a:avLst/>
          </a:prstGeom>
          <a:ln w="12600">
            <a:solidFill>
              <a:srgbClr val="ff0000"/>
            </a:solidFill>
            <a:round/>
            <a:tailEnd len="med" type="triangle" w="med"/>
          </a:ln>
        </p:spPr>
        <p:style>
          <a:lnRef idx="0"/>
          <a:fillRef idx="0"/>
          <a:effectRef idx="0"/>
          <a:fontRef idx="minor"/>
        </p:style>
      </p:sp>
      <p:sp>
        <p:nvSpPr>
          <p:cNvPr id="310" name="CustomShape 4"/>
          <p:cNvSpPr/>
          <p:nvPr/>
        </p:nvSpPr>
        <p:spPr>
          <a:xfrm>
            <a:off x="5497920" y="762120"/>
            <a:ext cx="3451320" cy="394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ff0000"/>
                </a:solidFill>
                <a:latin typeface="Times New Roman"/>
                <a:ea typeface="ＭＳ Ｐゴシック"/>
              </a:rPr>
              <a:t>current state of decision process</a:t>
            </a:r>
            <a:endParaRPr b="0" lang="en-US" sz="2000" spc="-1" strike="noStrike">
              <a:latin typeface="Arial"/>
            </a:endParaRPr>
          </a:p>
        </p:txBody>
      </p:sp>
      <p:sp>
        <p:nvSpPr>
          <p:cNvPr id="311" name="Line 5"/>
          <p:cNvSpPr/>
          <p:nvPr/>
        </p:nvSpPr>
        <p:spPr>
          <a:xfrm flipH="1">
            <a:off x="6400800" y="1218960"/>
            <a:ext cx="228600" cy="3505320"/>
          </a:xfrm>
          <a:prstGeom prst="line">
            <a:avLst/>
          </a:prstGeom>
          <a:ln w="12600">
            <a:solidFill>
              <a:srgbClr val="ff0000"/>
            </a:solidFill>
            <a:round/>
            <a:tailEnd len="med" type="triangle" w="med"/>
          </a:ln>
        </p:spPr>
        <p:style>
          <a:lnRef idx="0"/>
          <a:fillRef idx="0"/>
          <a:effectRef idx="0"/>
          <a:fontRef idx="minor"/>
        </p:style>
      </p:sp>
      <p:sp>
        <p:nvSpPr>
          <p:cNvPr id="312" name="CustomShape 6"/>
          <p:cNvSpPr/>
          <p:nvPr/>
        </p:nvSpPr>
        <p:spPr>
          <a:xfrm>
            <a:off x="990720" y="4724280"/>
            <a:ext cx="2971080" cy="685080"/>
          </a:xfrm>
          <a:prstGeom prst="ellipse">
            <a:avLst/>
          </a:prstGeom>
          <a:solidFill>
            <a:schemeClr val="bg1"/>
          </a:solidFill>
          <a:ln w="1260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en-US" sz="2000" spc="-1" strike="noStrike">
                <a:solidFill>
                  <a:srgbClr val="000000"/>
                </a:solidFill>
                <a:latin typeface="Times New Roman"/>
                <a:ea typeface="ＭＳ Ｐゴシック"/>
              </a:rPr>
              <a:t>table lookup</a:t>
            </a:r>
            <a:endParaRPr b="0" lang="en-US" sz="2000" spc="-1" strike="noStrike">
              <a:latin typeface="Arial"/>
            </a:endParaRPr>
          </a:p>
          <a:p>
            <a:pPr algn="ctr">
              <a:lnSpc>
                <a:spcPct val="100000"/>
              </a:lnSpc>
            </a:pPr>
            <a:r>
              <a:rPr b="0" lang="en-US" sz="2000" spc="-1" strike="noStrike">
                <a:solidFill>
                  <a:srgbClr val="000000"/>
                </a:solidFill>
                <a:latin typeface="Times New Roman"/>
                <a:ea typeface="ＭＳ Ｐゴシック"/>
              </a:rPr>
              <a:t>for entire history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Simple reflex agents</a:t>
            </a:r>
            <a:endParaRPr b="0" lang="en-US" sz="4400" spc="-1" strike="noStrike">
              <a:latin typeface="Arial"/>
            </a:endParaRPr>
          </a:p>
        </p:txBody>
      </p:sp>
      <p:pic>
        <p:nvPicPr>
          <p:cNvPr id="314" name="Picture 3" descr="simple-reflex-agent"/>
          <p:cNvPicPr/>
          <p:nvPr/>
        </p:nvPicPr>
        <p:blipFill>
          <a:blip r:embed="rId1"/>
          <a:stretch/>
        </p:blipFill>
        <p:spPr>
          <a:xfrm>
            <a:off x="457200" y="1371600"/>
            <a:ext cx="8152560" cy="5190480"/>
          </a:xfrm>
          <a:prstGeom prst="rect">
            <a:avLst/>
          </a:prstGeom>
          <a:ln>
            <a:noFill/>
          </a:ln>
        </p:spPr>
      </p:pic>
      <p:sp>
        <p:nvSpPr>
          <p:cNvPr id="315" name="TextShape 2"/>
          <p:cNvSpPr txBox="1"/>
          <p:nvPr/>
        </p:nvSpPr>
        <p:spPr>
          <a:xfrm>
            <a:off x="609480" y="2514600"/>
            <a:ext cx="3533040" cy="874080"/>
          </a:xfrm>
          <a:prstGeom prst="rect">
            <a:avLst/>
          </a:prstGeom>
        </p:spPr>
        <p:txBody>
          <a:bodyPr wrap="none" lIns="90000" rIns="90000" tIns="45000" bIns="45000" anchorCtr="1">
            <a:prstTxWarp prst="textCascadeUp">
              <a:avLst>
                <a:gd name="adj" fmla="val 44444"/>
              </a:avLst>
            </a:prstTxWarp>
            <a:noAutofit/>
          </a:bodyPr>
          <a:p>
            <a:pPr algn="ctr">
              <a:lnSpc>
                <a:spcPct val="100000"/>
              </a:lnSpc>
            </a:pPr>
            <a:r>
              <a:rPr b="0" lang="en-US" sz="3600" spc="-1" strike="noStrike">
                <a:solidFill>
                  <a:srgbClr val="ffe701"/>
                </a:solidFill>
                <a:latin typeface="Impact"/>
                <a:ea typeface="ＭＳ Ｐゴシック"/>
              </a:rPr>
              <a:t>Fast but too simple</a:t>
            </a:r>
            <a:endParaRPr b="0" lang="en-US" sz="3600" spc="-1" strike="noStrike">
              <a:latin typeface="Arial"/>
            </a:endParaRPr>
          </a:p>
        </p:txBody>
      </p:sp>
      <p:sp>
        <p:nvSpPr>
          <p:cNvPr id="316" name="CustomShape 3"/>
          <p:cNvSpPr/>
          <p:nvPr/>
        </p:nvSpPr>
        <p:spPr>
          <a:xfrm>
            <a:off x="762120" y="5867280"/>
            <a:ext cx="38854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ff0000"/>
                </a:solidFill>
                <a:latin typeface="Times New Roman"/>
                <a:ea typeface="ＭＳ Ｐゴシック"/>
              </a:rPr>
              <a:t>example: vacuum cleaner world</a:t>
            </a:r>
            <a:endParaRPr b="0" lang="en-US" sz="2000" spc="-1" strike="noStrike">
              <a:latin typeface="Arial"/>
            </a:endParaRPr>
          </a:p>
        </p:txBody>
      </p:sp>
      <p:sp>
        <p:nvSpPr>
          <p:cNvPr id="317" name="CustomShape 4"/>
          <p:cNvSpPr/>
          <p:nvPr/>
        </p:nvSpPr>
        <p:spPr>
          <a:xfrm>
            <a:off x="1824840" y="3429000"/>
            <a:ext cx="2585880" cy="10047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000" spc="-1" strike="noStrike">
                <a:solidFill>
                  <a:srgbClr val="0000cc"/>
                </a:solidFill>
                <a:latin typeface="Times New Roman"/>
                <a:ea typeface="ＭＳ Ｐゴシック"/>
              </a:rPr>
              <a:t>NO MEMORY</a:t>
            </a:r>
            <a:endParaRPr b="0" lang="en-US" sz="2000" spc="-1" strike="noStrike">
              <a:latin typeface="Arial"/>
            </a:endParaRPr>
          </a:p>
          <a:p>
            <a:pPr>
              <a:lnSpc>
                <a:spcPct val="100000"/>
              </a:lnSpc>
            </a:pPr>
            <a:r>
              <a:rPr b="1" lang="en-US" sz="2000" spc="-1" strike="noStrike">
                <a:solidFill>
                  <a:srgbClr val="0000cc"/>
                </a:solidFill>
                <a:latin typeface="Times New Roman"/>
                <a:ea typeface="ＭＳ Ｐゴシック"/>
              </a:rPr>
              <a:t>Fails if environment</a:t>
            </a:r>
            <a:endParaRPr b="0" lang="en-US" sz="2000" spc="-1" strike="noStrike">
              <a:latin typeface="Arial"/>
            </a:endParaRPr>
          </a:p>
          <a:p>
            <a:pPr>
              <a:lnSpc>
                <a:spcPct val="100000"/>
              </a:lnSpc>
            </a:pPr>
            <a:r>
              <a:rPr b="1" lang="en-US" sz="2000" spc="-1" strike="noStrike">
                <a:solidFill>
                  <a:srgbClr val="0000cc"/>
                </a:solidFill>
                <a:latin typeface="Times New Roman"/>
                <a:ea typeface="ＭＳ Ｐゴシック"/>
              </a:rPr>
              <a:t>is partially observable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468000" y="156600"/>
            <a:ext cx="8228880" cy="867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Model-based reflex agents</a:t>
            </a:r>
            <a:endParaRPr b="0" lang="en-US" sz="4400" spc="-1" strike="noStrike">
              <a:latin typeface="Arial"/>
            </a:endParaRPr>
          </a:p>
        </p:txBody>
      </p:sp>
      <p:pic>
        <p:nvPicPr>
          <p:cNvPr id="319" name="Picture 3" descr="reflex+state-agent"/>
          <p:cNvPicPr/>
          <p:nvPr/>
        </p:nvPicPr>
        <p:blipFill>
          <a:blip r:embed="rId1"/>
          <a:srcRect l="0" t="1806" r="0" b="1806"/>
          <a:stretch/>
        </p:blipFill>
        <p:spPr>
          <a:xfrm>
            <a:off x="228600" y="1752480"/>
            <a:ext cx="7895520" cy="4845960"/>
          </a:xfrm>
          <a:prstGeom prst="rect">
            <a:avLst/>
          </a:prstGeom>
          <a:ln>
            <a:noFill/>
          </a:ln>
        </p:spPr>
      </p:pic>
      <p:sp>
        <p:nvSpPr>
          <p:cNvPr id="320" name="CustomShape 2"/>
          <p:cNvSpPr/>
          <p:nvPr/>
        </p:nvSpPr>
        <p:spPr>
          <a:xfrm>
            <a:off x="4804560" y="914400"/>
            <a:ext cx="2899440" cy="8200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600" spc="-1" strike="noStrike">
                <a:solidFill>
                  <a:srgbClr val="ff0000"/>
                </a:solidFill>
                <a:latin typeface="Times New Roman"/>
                <a:ea typeface="ＭＳ Ｐゴシック"/>
              </a:rPr>
              <a:t>Model the state of the world by:</a:t>
            </a:r>
            <a:endParaRPr b="0" lang="en-US" sz="1600" spc="-1" strike="noStrike">
              <a:latin typeface="Arial"/>
            </a:endParaRPr>
          </a:p>
          <a:p>
            <a:pPr>
              <a:lnSpc>
                <a:spcPct val="100000"/>
              </a:lnSpc>
            </a:pPr>
            <a:r>
              <a:rPr b="0" lang="en-US" sz="1600" spc="-1" strike="noStrike">
                <a:solidFill>
                  <a:srgbClr val="ff0000"/>
                </a:solidFill>
                <a:latin typeface="Times New Roman"/>
                <a:ea typeface="ＭＳ Ｐゴシック"/>
              </a:rPr>
              <a:t>modeling how the world changes</a:t>
            </a:r>
            <a:endParaRPr b="0" lang="en-US" sz="1600" spc="-1" strike="noStrike">
              <a:latin typeface="Arial"/>
            </a:endParaRPr>
          </a:p>
          <a:p>
            <a:pPr>
              <a:lnSpc>
                <a:spcPct val="100000"/>
              </a:lnSpc>
            </a:pPr>
            <a:r>
              <a:rPr b="0" lang="en-US" sz="1600" spc="-1" strike="noStrike">
                <a:solidFill>
                  <a:srgbClr val="ff0000"/>
                </a:solidFill>
                <a:latin typeface="Times New Roman"/>
                <a:ea typeface="ＭＳ Ｐゴシック"/>
              </a:rPr>
              <a:t>how its actions change the world </a:t>
            </a:r>
            <a:endParaRPr b="0" lang="en-US" sz="1600" spc="-1" strike="noStrike">
              <a:latin typeface="Arial"/>
            </a:endParaRPr>
          </a:p>
        </p:txBody>
      </p:sp>
      <p:sp>
        <p:nvSpPr>
          <p:cNvPr id="321" name="Line 3"/>
          <p:cNvSpPr/>
          <p:nvPr/>
        </p:nvSpPr>
        <p:spPr>
          <a:xfrm>
            <a:off x="1371600" y="1523880"/>
            <a:ext cx="380880" cy="762120"/>
          </a:xfrm>
          <a:prstGeom prst="line">
            <a:avLst/>
          </a:prstGeom>
          <a:ln w="12600">
            <a:solidFill>
              <a:schemeClr val="tx1"/>
            </a:solidFill>
            <a:round/>
            <a:tailEnd len="med" type="triangle" w="med"/>
          </a:ln>
        </p:spPr>
        <p:style>
          <a:lnRef idx="0"/>
          <a:fillRef idx="0"/>
          <a:effectRef idx="0"/>
          <a:fontRef idx="minor"/>
        </p:style>
      </p:sp>
      <p:sp>
        <p:nvSpPr>
          <p:cNvPr id="322" name="CustomShape 4"/>
          <p:cNvSpPr/>
          <p:nvPr/>
        </p:nvSpPr>
        <p:spPr>
          <a:xfrm>
            <a:off x="388800" y="990720"/>
            <a:ext cx="1899720" cy="638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cc"/>
                </a:solidFill>
                <a:latin typeface="Times New Roman"/>
                <a:ea typeface="ＭＳ Ｐゴシック"/>
              </a:rPr>
              <a:t>description of</a:t>
            </a:r>
            <a:endParaRPr b="0" lang="en-US" sz="1800" spc="-1" strike="noStrike">
              <a:latin typeface="Arial"/>
            </a:endParaRPr>
          </a:p>
          <a:p>
            <a:pPr>
              <a:lnSpc>
                <a:spcPct val="100000"/>
              </a:lnSpc>
            </a:pPr>
            <a:r>
              <a:rPr b="0" lang="en-US" sz="1800" spc="-1" strike="noStrike">
                <a:solidFill>
                  <a:srgbClr val="0000cc"/>
                </a:solidFill>
                <a:latin typeface="Times New Roman"/>
                <a:ea typeface="ＭＳ Ｐゴシック"/>
              </a:rPr>
              <a:t>current world state</a:t>
            </a:r>
            <a:endParaRPr b="0" lang="en-US" sz="1800" spc="-1" strike="noStrike">
              <a:latin typeface="Arial"/>
            </a:endParaRPr>
          </a:p>
        </p:txBody>
      </p:sp>
      <p:sp>
        <p:nvSpPr>
          <p:cNvPr id="323" name="CustomShape 5"/>
          <p:cNvSpPr/>
          <p:nvPr/>
        </p:nvSpPr>
        <p:spPr>
          <a:xfrm>
            <a:off x="249120" y="3962520"/>
            <a:ext cx="4899240" cy="1004760"/>
          </a:xfrm>
          <a:prstGeom prst="rect">
            <a:avLst/>
          </a:prstGeom>
          <a:noFill/>
          <a:ln>
            <a:noFill/>
          </a:ln>
        </p:spPr>
        <p:style>
          <a:lnRef idx="0"/>
          <a:fillRef idx="0"/>
          <a:effectRef idx="0"/>
          <a:fontRef idx="minor"/>
        </p:style>
        <p:txBody>
          <a:bodyPr wrap="none" lIns="90000" rIns="90000" tIns="45000" bIns="45000">
            <a:spAutoFit/>
          </a:bodyPr>
          <a:p>
            <a:pPr marL="216000" indent="-215640">
              <a:lnSpc>
                <a:spcPct val="100000"/>
              </a:lnSpc>
              <a:buClr>
                <a:srgbClr val="ff0000"/>
              </a:buClr>
              <a:buFont typeface="Arial"/>
              <a:buChar char="•"/>
            </a:pPr>
            <a:r>
              <a:rPr b="0" lang="en-US" sz="2000" spc="-1" strike="noStrike">
                <a:solidFill>
                  <a:srgbClr val="ff0000"/>
                </a:solidFill>
                <a:latin typeface="Times New Roman"/>
                <a:ea typeface="ＭＳ Ｐゴシック"/>
              </a:rPr>
              <a:t>This can work even with partial information</a:t>
            </a:r>
            <a:endParaRPr b="0" lang="en-US" sz="2000" spc="-1" strike="noStrike">
              <a:latin typeface="Arial"/>
            </a:endParaRPr>
          </a:p>
          <a:p>
            <a:pPr marL="216000" indent="-215640">
              <a:lnSpc>
                <a:spcPct val="100000"/>
              </a:lnSpc>
              <a:buClr>
                <a:srgbClr val="ff0000"/>
              </a:buClr>
              <a:buFont typeface="Arial"/>
              <a:buChar char="•"/>
            </a:pPr>
            <a:r>
              <a:rPr b="0" lang="en-US" sz="2000" spc="-1" strike="noStrike">
                <a:solidFill>
                  <a:srgbClr val="ff0000"/>
                </a:solidFill>
                <a:latin typeface="Times New Roman"/>
                <a:ea typeface="ＭＳ Ｐゴシック"/>
              </a:rPr>
              <a:t>It’s is unclear what to do</a:t>
            </a:r>
            <a:endParaRPr b="0" lang="en-US" sz="2000" spc="-1" strike="noStrike">
              <a:latin typeface="Arial"/>
            </a:endParaRPr>
          </a:p>
          <a:p>
            <a:pPr>
              <a:lnSpc>
                <a:spcPct val="100000"/>
              </a:lnSpc>
            </a:pPr>
            <a:r>
              <a:rPr b="0" lang="en-US" sz="2000" spc="-1" strike="noStrike">
                <a:solidFill>
                  <a:srgbClr val="ff0000"/>
                </a:solidFill>
                <a:latin typeface="Times New Roman"/>
                <a:ea typeface="ＭＳ Ｐゴシック"/>
              </a:rPr>
              <a:t>  </a:t>
            </a:r>
            <a:r>
              <a:rPr b="0" lang="en-US" sz="2000" spc="-1" strike="noStrike">
                <a:solidFill>
                  <a:srgbClr val="ff0000"/>
                </a:solidFill>
                <a:latin typeface="Times New Roman"/>
                <a:ea typeface="ＭＳ Ｐゴシック"/>
              </a:rPr>
              <a:t>without a clear goal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 y="274680"/>
            <a:ext cx="8228880" cy="69948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en-US" sz="4400" spc="-1" strike="noStrike">
                <a:solidFill>
                  <a:srgbClr val="000000"/>
                </a:solidFill>
                <a:latin typeface="Calibri"/>
                <a:ea typeface="ＭＳ Ｐゴシック"/>
              </a:rPr>
              <a:t>Goal-based agents</a:t>
            </a:r>
            <a:endParaRPr b="0" lang="en-US" sz="4400" spc="-1" strike="noStrike">
              <a:latin typeface="Arial"/>
            </a:endParaRPr>
          </a:p>
        </p:txBody>
      </p:sp>
      <p:pic>
        <p:nvPicPr>
          <p:cNvPr id="325" name="Picture 4" descr="goal-based-agent"/>
          <p:cNvPicPr/>
          <p:nvPr/>
        </p:nvPicPr>
        <p:blipFill>
          <a:blip r:embed="rId1"/>
          <a:srcRect l="0" t="1806" r="0" b="1806"/>
          <a:stretch/>
        </p:blipFill>
        <p:spPr>
          <a:xfrm>
            <a:off x="333360" y="1706400"/>
            <a:ext cx="7895520" cy="4845960"/>
          </a:xfrm>
          <a:prstGeom prst="rect">
            <a:avLst/>
          </a:prstGeom>
          <a:ln>
            <a:noFill/>
          </a:ln>
        </p:spPr>
      </p:pic>
      <p:sp>
        <p:nvSpPr>
          <p:cNvPr id="326" name="CustomShape 2"/>
          <p:cNvSpPr/>
          <p:nvPr/>
        </p:nvSpPr>
        <p:spPr>
          <a:xfrm>
            <a:off x="1896840" y="974880"/>
            <a:ext cx="593280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ff0000"/>
                </a:solidFill>
                <a:latin typeface="Times New Roman"/>
                <a:ea typeface="ＭＳ Ｐゴシック"/>
              </a:rPr>
              <a:t>Goals provide reason to prefer one action over the other.</a:t>
            </a:r>
            <a:endParaRPr b="0" lang="en-US" sz="2000" spc="-1" strike="noStrike">
              <a:latin typeface="Arial"/>
            </a:endParaRPr>
          </a:p>
          <a:p>
            <a:pPr>
              <a:lnSpc>
                <a:spcPct val="100000"/>
              </a:lnSpc>
            </a:pPr>
            <a:r>
              <a:rPr b="0" lang="en-US" sz="2000" spc="-1" strike="noStrike">
                <a:solidFill>
                  <a:srgbClr val="ff0000"/>
                </a:solidFill>
                <a:latin typeface="Times New Roman"/>
                <a:ea typeface="ＭＳ Ｐゴシック"/>
              </a:rPr>
              <a:t>We need to predict the future: we need to plan &amp; search</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 y="274680"/>
            <a:ext cx="8228880" cy="8676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Utility-based agents</a:t>
            </a:r>
            <a:endParaRPr b="0" lang="en-US" sz="4400" spc="-1" strike="noStrike">
              <a:latin typeface="Arial"/>
            </a:endParaRPr>
          </a:p>
        </p:txBody>
      </p:sp>
      <p:pic>
        <p:nvPicPr>
          <p:cNvPr id="328" name="Picture 3" descr="utility-based-agent"/>
          <p:cNvPicPr/>
          <p:nvPr/>
        </p:nvPicPr>
        <p:blipFill>
          <a:blip r:embed="rId1"/>
          <a:stretch/>
        </p:blipFill>
        <p:spPr>
          <a:xfrm>
            <a:off x="380880" y="1765440"/>
            <a:ext cx="7619400" cy="4849200"/>
          </a:xfrm>
          <a:prstGeom prst="rect">
            <a:avLst/>
          </a:prstGeom>
          <a:ln>
            <a:noFill/>
          </a:ln>
        </p:spPr>
      </p:pic>
      <p:sp>
        <p:nvSpPr>
          <p:cNvPr id="329" name="CustomShape 2"/>
          <p:cNvSpPr/>
          <p:nvPr/>
        </p:nvSpPr>
        <p:spPr>
          <a:xfrm>
            <a:off x="3826800" y="914400"/>
            <a:ext cx="4888440" cy="912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0000"/>
                </a:solidFill>
                <a:latin typeface="Times New Roman"/>
                <a:ea typeface="ＭＳ Ｐゴシック"/>
              </a:rPr>
              <a:t>Some solutions to goal states are better than others.</a:t>
            </a:r>
            <a:endParaRPr b="0" lang="en-US" sz="1800" spc="-1" strike="noStrike">
              <a:latin typeface="Arial"/>
            </a:endParaRPr>
          </a:p>
          <a:p>
            <a:pPr>
              <a:lnSpc>
                <a:spcPct val="100000"/>
              </a:lnSpc>
            </a:pPr>
            <a:r>
              <a:rPr b="0" lang="en-US" sz="1800" spc="-1" strike="noStrike">
                <a:solidFill>
                  <a:srgbClr val="ff0000"/>
                </a:solidFill>
                <a:latin typeface="Times New Roman"/>
                <a:ea typeface="ＭＳ Ｐゴシック"/>
              </a:rPr>
              <a:t>Which one is best is given by a utility function.</a:t>
            </a:r>
            <a:endParaRPr b="0" lang="en-US" sz="1800" spc="-1" strike="noStrike">
              <a:latin typeface="Arial"/>
            </a:endParaRPr>
          </a:p>
          <a:p>
            <a:pPr>
              <a:lnSpc>
                <a:spcPct val="100000"/>
              </a:lnSpc>
            </a:pPr>
            <a:r>
              <a:rPr b="0" lang="en-US" sz="1800" spc="-1" strike="noStrike">
                <a:solidFill>
                  <a:srgbClr val="ff0000"/>
                </a:solidFill>
                <a:latin typeface="Times New Roman"/>
                <a:ea typeface="ＭＳ Ｐゴシック"/>
              </a:rPr>
              <a:t>Which combination of goals is preferred?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Course outline</a:t>
            </a:r>
            <a:endParaRPr b="0" lang="en-US" sz="4400" spc="-1" strike="noStrike">
              <a:latin typeface="Arial"/>
            </a:endParaRPr>
          </a:p>
        </p:txBody>
      </p:sp>
      <p:sp>
        <p:nvSpPr>
          <p:cNvPr id="2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73000"/>
          </a:bodyPr>
          <a:p>
            <a:pPr>
              <a:lnSpc>
                <a:spcPct val="100000"/>
              </a:lnSpc>
              <a:spcBef>
                <a:spcPts val="641"/>
              </a:spcBef>
            </a:pPr>
            <a:endParaRPr b="0" lang="en-US" sz="1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https://canvas.eee.uci.edu/courses/TBD</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Framed around three pillars of AI</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Search</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Logic </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Learning   </a:t>
            </a:r>
            <a:r>
              <a:rPr b="0" lang="en-US" sz="2400" spc="-1" strike="noStrike">
                <a:solidFill>
                  <a:srgbClr val="4f81bd"/>
                </a:solidFill>
                <a:latin typeface="Calibri"/>
                <a:ea typeface="ＭＳ Ｐゴシック"/>
              </a:rPr>
              <a:t>(see also CS178)</a:t>
            </a:r>
            <a:endParaRPr b="0" lang="en-US" sz="24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ea typeface="ＭＳ Ｐゴシック"/>
              </a:rPr>
              <a:t>Project: </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TBD agent &amp; tournament</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Tournament Director: TBD</a:t>
            </a:r>
            <a:endParaRPr b="0" lang="en-US" sz="2800" spc="-1" strike="noStrike">
              <a:latin typeface="Arial"/>
            </a:endParaRPr>
          </a:p>
          <a:p>
            <a:pPr lvl="2" marL="1143000" indent="-22788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Weekly Project Clinic, TBD</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06">
                                            <p:txEl>
                                              <p:pRg st="6" end="6"/>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06">
                                            <p:txEl>
                                              <p:pRg st="7" end="7"/>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206">
                                            <p:txEl>
                                              <p:pRg st="8" end="8"/>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0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57200" y="274680"/>
            <a:ext cx="8228880" cy="791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Learning agents</a:t>
            </a:r>
            <a:endParaRPr b="0" lang="en-US" sz="4400" spc="-1" strike="noStrike">
              <a:latin typeface="Arial"/>
            </a:endParaRPr>
          </a:p>
        </p:txBody>
      </p:sp>
      <p:pic>
        <p:nvPicPr>
          <p:cNvPr id="331" name="Picture 3" descr="learning-agent"/>
          <p:cNvPicPr/>
          <p:nvPr/>
        </p:nvPicPr>
        <p:blipFill>
          <a:blip r:embed="rId1"/>
          <a:srcRect l="0" t="6319" r="0" b="6319"/>
          <a:stretch/>
        </p:blipFill>
        <p:spPr>
          <a:xfrm>
            <a:off x="457200" y="1706400"/>
            <a:ext cx="7895520" cy="4845960"/>
          </a:xfrm>
          <a:prstGeom prst="rect">
            <a:avLst/>
          </a:prstGeom>
          <a:ln>
            <a:noFill/>
          </a:ln>
        </p:spPr>
      </p:pic>
      <p:sp>
        <p:nvSpPr>
          <p:cNvPr id="332" name="CustomShape 2"/>
          <p:cNvSpPr/>
          <p:nvPr/>
        </p:nvSpPr>
        <p:spPr>
          <a:xfrm>
            <a:off x="3692160" y="905040"/>
            <a:ext cx="5366880" cy="912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ff0000"/>
                </a:solidFill>
                <a:latin typeface="Times New Roman"/>
                <a:ea typeface="ＭＳ Ｐゴシック"/>
              </a:rPr>
              <a:t>How does an agent improve over time?</a:t>
            </a:r>
            <a:endParaRPr b="0" lang="en-US" sz="1800" spc="-1" strike="noStrike">
              <a:latin typeface="Arial"/>
            </a:endParaRPr>
          </a:p>
          <a:p>
            <a:pPr>
              <a:lnSpc>
                <a:spcPct val="100000"/>
              </a:lnSpc>
            </a:pPr>
            <a:r>
              <a:rPr b="0" lang="en-US" sz="1800" spc="-1" strike="noStrike">
                <a:solidFill>
                  <a:srgbClr val="ff0000"/>
                </a:solidFill>
                <a:latin typeface="Times New Roman"/>
                <a:ea typeface="ＭＳ Ｐゴシック"/>
              </a:rPr>
              <a:t>By monitoring it’s performance and suggesting </a:t>
            </a:r>
            <a:endParaRPr b="0" lang="en-US" sz="1800" spc="-1" strike="noStrike">
              <a:latin typeface="Arial"/>
            </a:endParaRPr>
          </a:p>
          <a:p>
            <a:pPr>
              <a:lnSpc>
                <a:spcPct val="100000"/>
              </a:lnSpc>
            </a:pPr>
            <a:r>
              <a:rPr b="0" lang="en-US" sz="1800" spc="-1" strike="noStrike">
                <a:solidFill>
                  <a:srgbClr val="ff0000"/>
                </a:solidFill>
                <a:latin typeface="Times New Roman"/>
                <a:ea typeface="ＭＳ Ｐゴシック"/>
              </a:rPr>
              <a:t>                             </a:t>
            </a:r>
            <a:r>
              <a:rPr b="0" lang="en-US" sz="1800" spc="-1" strike="noStrike">
                <a:solidFill>
                  <a:srgbClr val="ff0000"/>
                </a:solidFill>
                <a:latin typeface="Times New Roman"/>
                <a:ea typeface="ＭＳ Ｐゴシック"/>
              </a:rPr>
              <a:t>better modeling, new action rules, etc.</a:t>
            </a:r>
            <a:endParaRPr b="0" lang="en-US" sz="1800" spc="-1" strike="noStrike">
              <a:latin typeface="Arial"/>
            </a:endParaRPr>
          </a:p>
        </p:txBody>
      </p:sp>
      <p:sp>
        <p:nvSpPr>
          <p:cNvPr id="333" name="CustomShape 3"/>
          <p:cNvSpPr/>
          <p:nvPr/>
        </p:nvSpPr>
        <p:spPr>
          <a:xfrm>
            <a:off x="591120" y="1905120"/>
            <a:ext cx="1133280" cy="1187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ea typeface="ＭＳ Ｐゴシック"/>
              </a:rPr>
              <a:t>Evaluates</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current </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world </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state</a:t>
            </a:r>
            <a:endParaRPr b="0" lang="en-US" sz="1800" spc="-1" strike="noStrike">
              <a:latin typeface="Arial"/>
            </a:endParaRPr>
          </a:p>
        </p:txBody>
      </p:sp>
      <p:sp>
        <p:nvSpPr>
          <p:cNvPr id="334" name="CustomShape 4"/>
          <p:cNvSpPr/>
          <p:nvPr/>
        </p:nvSpPr>
        <p:spPr>
          <a:xfrm>
            <a:off x="659520" y="3733920"/>
            <a:ext cx="955080" cy="1187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ea typeface="ＭＳ Ｐゴシック"/>
              </a:rPr>
              <a:t>changes</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action </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rules</a:t>
            </a:r>
            <a:endParaRPr b="0" lang="en-US" sz="1800" spc="-1" strike="noStrike">
              <a:latin typeface="Arial"/>
            </a:endParaRPr>
          </a:p>
          <a:p>
            <a:pPr>
              <a:lnSpc>
                <a:spcPct val="100000"/>
              </a:lnSpc>
            </a:pPr>
            <a:endParaRPr b="0" lang="en-US" sz="1800" spc="-1" strike="noStrike">
              <a:latin typeface="Arial"/>
            </a:endParaRPr>
          </a:p>
        </p:txBody>
      </p:sp>
      <p:sp>
        <p:nvSpPr>
          <p:cNvPr id="335" name="CustomShape 5"/>
          <p:cNvSpPr/>
          <p:nvPr/>
        </p:nvSpPr>
        <p:spPr>
          <a:xfrm>
            <a:off x="508680" y="5181480"/>
            <a:ext cx="1387800" cy="638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ff0000"/>
                </a:solidFill>
                <a:latin typeface="Times New Roman"/>
                <a:ea typeface="ＭＳ Ｐゴシック"/>
              </a:rPr>
              <a:t>suggests</a:t>
            </a:r>
            <a:endParaRPr b="0" lang="en-US" sz="1800" spc="-1" strike="noStrike">
              <a:latin typeface="Arial"/>
            </a:endParaRPr>
          </a:p>
          <a:p>
            <a:pPr>
              <a:lnSpc>
                <a:spcPct val="100000"/>
              </a:lnSpc>
            </a:pPr>
            <a:r>
              <a:rPr b="1" lang="en-US" sz="1800" spc="-1" strike="noStrike">
                <a:solidFill>
                  <a:srgbClr val="ff0000"/>
                </a:solidFill>
                <a:latin typeface="Times New Roman"/>
                <a:ea typeface="ＭＳ Ｐゴシック"/>
              </a:rPr>
              <a:t>explorations</a:t>
            </a:r>
            <a:endParaRPr b="0" lang="en-US" sz="1800" spc="-1" strike="noStrike">
              <a:latin typeface="Arial"/>
            </a:endParaRPr>
          </a:p>
        </p:txBody>
      </p:sp>
      <p:sp>
        <p:nvSpPr>
          <p:cNvPr id="336" name="CustomShape 6"/>
          <p:cNvSpPr/>
          <p:nvPr/>
        </p:nvSpPr>
        <p:spPr>
          <a:xfrm>
            <a:off x="5488920" y="4343400"/>
            <a:ext cx="1425960" cy="1306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1600" spc="-1" strike="noStrike">
                <a:solidFill>
                  <a:srgbClr val="ff0000"/>
                </a:solidFill>
                <a:latin typeface="Times New Roman"/>
                <a:ea typeface="ＭＳ Ｐゴシック"/>
              </a:rPr>
              <a:t>“</a:t>
            </a:r>
            <a:r>
              <a:rPr b="1" lang="en-US" sz="1600" spc="-1" strike="noStrike">
                <a:solidFill>
                  <a:srgbClr val="ff0000"/>
                </a:solidFill>
                <a:latin typeface="Times New Roman"/>
                <a:ea typeface="ＭＳ Ｐゴシック"/>
              </a:rPr>
              <a:t>old agent”=</a:t>
            </a:r>
            <a:endParaRPr b="0" lang="en-US" sz="1600" spc="-1" strike="noStrike">
              <a:latin typeface="Arial"/>
            </a:endParaRPr>
          </a:p>
          <a:p>
            <a:pPr>
              <a:lnSpc>
                <a:spcPct val="100000"/>
              </a:lnSpc>
            </a:pPr>
            <a:r>
              <a:rPr b="1" lang="en-US" sz="1600" spc="-1" strike="noStrike">
                <a:solidFill>
                  <a:srgbClr val="ff0000"/>
                </a:solidFill>
                <a:latin typeface="Times New Roman"/>
                <a:ea typeface="ＭＳ Ｐゴシック"/>
              </a:rPr>
              <a:t>model world</a:t>
            </a:r>
            <a:endParaRPr b="0" lang="en-US" sz="1600" spc="-1" strike="noStrike">
              <a:latin typeface="Arial"/>
            </a:endParaRPr>
          </a:p>
          <a:p>
            <a:pPr>
              <a:lnSpc>
                <a:spcPct val="100000"/>
              </a:lnSpc>
            </a:pPr>
            <a:r>
              <a:rPr b="1" lang="en-US" sz="1600" spc="-1" strike="noStrike">
                <a:solidFill>
                  <a:srgbClr val="ff0000"/>
                </a:solidFill>
                <a:latin typeface="Times New Roman"/>
                <a:ea typeface="ＭＳ Ｐゴシック"/>
              </a:rPr>
              <a:t>and decide on </a:t>
            </a:r>
            <a:endParaRPr b="0" lang="en-US" sz="1600" spc="-1" strike="noStrike">
              <a:latin typeface="Arial"/>
            </a:endParaRPr>
          </a:p>
          <a:p>
            <a:pPr>
              <a:lnSpc>
                <a:spcPct val="100000"/>
              </a:lnSpc>
            </a:pPr>
            <a:r>
              <a:rPr b="1" lang="en-US" sz="1600" spc="-1" strike="noStrike">
                <a:solidFill>
                  <a:srgbClr val="ff0000"/>
                </a:solidFill>
                <a:latin typeface="Times New Roman"/>
                <a:ea typeface="ＭＳ Ｐゴシック"/>
              </a:rPr>
              <a:t>actions </a:t>
            </a:r>
            <a:endParaRPr b="0" lang="en-US" sz="1600" spc="-1" strike="noStrike">
              <a:latin typeface="Arial"/>
            </a:endParaRPr>
          </a:p>
          <a:p>
            <a:pPr>
              <a:lnSpc>
                <a:spcPct val="100000"/>
              </a:lnSpc>
            </a:pPr>
            <a:r>
              <a:rPr b="1" lang="en-US" sz="1600" spc="-1" strike="noStrike">
                <a:solidFill>
                  <a:srgbClr val="ff0000"/>
                </a:solidFill>
                <a:latin typeface="Times New Roman"/>
                <a:ea typeface="ＭＳ Ｐゴシック"/>
              </a:rPr>
              <a:t>to be taken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42000"/>
          </a:bodyPr>
          <a:p>
            <a:pPr algn="ctr">
              <a:lnSpc>
                <a:spcPct val="100000"/>
              </a:lnSpc>
            </a:pPr>
            <a:r>
              <a:rPr b="0" lang="en-US" sz="4400" spc="-1" strike="noStrike">
                <a:solidFill>
                  <a:srgbClr val="000000"/>
                </a:solidFill>
                <a:latin typeface="Calibri"/>
              </a:rPr>
              <a:t>AI Foundations and Philosophy</a:t>
            </a:r>
            <a:br/>
            <a:r>
              <a:rPr b="0" lang="en-US" sz="3600" spc="-1" strike="noStrike">
                <a:solidFill>
                  <a:srgbClr val="000000"/>
                </a:solidFill>
                <a:latin typeface="Calibri"/>
              </a:rPr>
              <a:t>Weak AI vs. Strong AI Hypotheses</a:t>
            </a:r>
            <a:endParaRPr b="0" lang="en-US" sz="3600" spc="-1" strike="noStrike">
              <a:latin typeface="Arial"/>
            </a:endParaRPr>
          </a:p>
        </p:txBody>
      </p:sp>
      <p:sp>
        <p:nvSpPr>
          <p:cNvPr id="338" name="CustomShape 2"/>
          <p:cNvSpPr/>
          <p:nvPr/>
        </p:nvSpPr>
        <p:spPr>
          <a:xfrm>
            <a:off x="457200" y="1600200"/>
            <a:ext cx="8228880" cy="4799880"/>
          </a:xfrm>
          <a:prstGeom prst="rect">
            <a:avLst/>
          </a:prstGeom>
          <a:noFill/>
          <a:ln>
            <a:noFill/>
          </a:ln>
        </p:spPr>
        <p:style>
          <a:lnRef idx="0"/>
          <a:fillRef idx="0"/>
          <a:effectRef idx="0"/>
          <a:fontRef idx="minor"/>
        </p:style>
        <p:txBody>
          <a:bodyPr lIns="90000" rIns="90000" tIns="45000" bIns="45000">
            <a:normAutofit fontScale="31000"/>
          </a:bodyPr>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Weak AI hypothesis:</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Machines could act </a:t>
            </a:r>
            <a:r>
              <a:rPr b="0" i="1" lang="en-US" sz="2800" spc="-1" strike="noStrike">
                <a:solidFill>
                  <a:srgbClr val="000000"/>
                </a:solidFill>
                <a:latin typeface="Calibri"/>
              </a:rPr>
              <a:t>as if</a:t>
            </a:r>
            <a:r>
              <a:rPr b="0" lang="en-US" sz="2800" spc="-1" strike="noStrike">
                <a:solidFill>
                  <a:srgbClr val="000000"/>
                </a:solidFill>
                <a:latin typeface="Calibri"/>
              </a:rPr>
              <a:t> they were intelligent</a:t>
            </a:r>
            <a:endParaRPr b="0" lang="en-US" sz="28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Strong AI hypothesis:</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Machines that do so are </a:t>
            </a:r>
            <a:r>
              <a:rPr b="0" i="1" lang="en-US" sz="2800" spc="-1" strike="noStrike">
                <a:solidFill>
                  <a:srgbClr val="000000"/>
                </a:solidFill>
                <a:latin typeface="Calibri"/>
              </a:rPr>
              <a:t>actually</a:t>
            </a:r>
            <a:r>
              <a:rPr b="0" lang="en-US" sz="2800" spc="-1" strike="noStrike">
                <a:solidFill>
                  <a:srgbClr val="000000"/>
                </a:solidFill>
                <a:latin typeface="Calibri"/>
              </a:rPr>
              <a:t> thinking (not just </a:t>
            </a:r>
            <a:r>
              <a:rPr b="0" i="1" lang="en-US" sz="2800" spc="-1" strike="noStrike">
                <a:solidFill>
                  <a:srgbClr val="000000"/>
                </a:solidFill>
                <a:latin typeface="Calibri"/>
              </a:rPr>
              <a:t>simulating</a:t>
            </a:r>
            <a:r>
              <a:rPr b="0" lang="en-US" sz="2800" spc="-1" strike="noStrike">
                <a:solidFill>
                  <a:srgbClr val="000000"/>
                </a:solidFill>
                <a:latin typeface="Calibri"/>
              </a:rPr>
              <a:t> thinking)</a:t>
            </a:r>
            <a:endParaRPr b="0" lang="en-US" sz="28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My personal view: </a:t>
            </a:r>
            <a:r>
              <a:rPr b="0" lang="en-US" sz="3200" spc="-1" strike="noStrike">
                <a:solidFill>
                  <a:srgbClr val="000000"/>
                </a:solidFill>
                <a:latin typeface="Calibri"/>
              </a:rPr>
              <a:t>This question is really about linguistics and how you define “thinking,” not about technology.</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Most AI researchers take the weak AI hypothesis for granted, and don’t care about the strong AI hypothesis </a:t>
            </a:r>
            <a:r>
              <a:rPr b="0" lang="en-US" sz="3200" spc="-1" strike="noStrike">
                <a:solidFill>
                  <a:srgbClr val="000000"/>
                </a:solidFill>
                <a:latin typeface="Symbol"/>
              </a:rPr>
              <a:t></a:t>
            </a:r>
            <a:r>
              <a:rPr b="0" lang="en-US" sz="3200" spc="-1" strike="noStrike">
                <a:solidFill>
                  <a:srgbClr val="000000"/>
                </a:solidFill>
                <a:latin typeface="Calibri"/>
              </a:rPr>
              <a:t> as long as their program works, they don’t care whether you call it a simulation of intelligence or real intelligence. All AI researchers should be concerned with the ethical implications of their work.” </a:t>
            </a:r>
            <a:r>
              <a:rPr b="0" lang="en-US" sz="3200" spc="-1" strike="noStrike">
                <a:solidFill>
                  <a:srgbClr val="000000"/>
                </a:solidFill>
                <a:latin typeface="Symbol"/>
              </a:rPr>
              <a:t></a:t>
            </a:r>
            <a:r>
              <a:rPr b="0" lang="en-US" sz="3200" spc="-1" strike="noStrike">
                <a:solidFill>
                  <a:srgbClr val="000000"/>
                </a:solidFill>
                <a:latin typeface="Calibri"/>
              </a:rPr>
              <a:t> R&amp;N p. 1020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42000"/>
          </a:bodyPr>
          <a:p>
            <a:pPr algn="ctr">
              <a:lnSpc>
                <a:spcPct val="100000"/>
              </a:lnSpc>
            </a:pPr>
            <a:r>
              <a:rPr b="0" lang="en-US" sz="4400" spc="-1" strike="noStrike">
                <a:solidFill>
                  <a:srgbClr val="000000"/>
                </a:solidFill>
                <a:latin typeface="Calibri"/>
              </a:rPr>
              <a:t>AI Foundations and Philosophy</a:t>
            </a:r>
            <a:br/>
            <a:r>
              <a:rPr b="0" lang="en-US" sz="3600" spc="-1" strike="noStrike">
                <a:solidFill>
                  <a:srgbClr val="000000"/>
                </a:solidFill>
                <a:latin typeface="Calibri"/>
              </a:rPr>
              <a:t>The Technological “Singularity”</a:t>
            </a:r>
            <a:endParaRPr b="0" lang="en-US" sz="3600" spc="-1" strike="noStrike">
              <a:latin typeface="Arial"/>
            </a:endParaRPr>
          </a:p>
        </p:txBody>
      </p:sp>
      <p:sp>
        <p:nvSpPr>
          <p:cNvPr id="340" name="CustomShape 2"/>
          <p:cNvSpPr/>
          <p:nvPr/>
        </p:nvSpPr>
        <p:spPr>
          <a:xfrm>
            <a:off x="457200" y="1600200"/>
            <a:ext cx="8228880" cy="4723560"/>
          </a:xfrm>
          <a:prstGeom prst="rect">
            <a:avLst/>
          </a:prstGeom>
          <a:noFill/>
          <a:ln>
            <a:noFill/>
          </a:ln>
        </p:spPr>
        <p:style>
          <a:lnRef idx="0"/>
          <a:fillRef idx="0"/>
          <a:effectRef idx="0"/>
          <a:fontRef idx="minor"/>
        </p:style>
        <p:txBody>
          <a:bodyPr lIns="90000" rIns="90000" tIns="45000" bIns="45000">
            <a:normAutofit fontScale="17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Let an </a:t>
            </a:r>
            <a:r>
              <a:rPr b="1" lang="en-US" sz="3200" spc="-1" strike="noStrike">
                <a:solidFill>
                  <a:srgbClr val="000000"/>
                </a:solidFill>
                <a:latin typeface="Calibri"/>
              </a:rPr>
              <a:t>ultraintelligent machine</a:t>
            </a:r>
            <a:r>
              <a:rPr b="0" lang="en-US" sz="3200" spc="-1" strike="noStrike">
                <a:solidFill>
                  <a:srgbClr val="000000"/>
                </a:solidFill>
                <a:latin typeface="Calibri"/>
              </a:rPr>
              <a:t> be defined as a machine that can far surpass all the intellectual activities of any man however clever. Since the design of machines is one of these intellectual activities, an ultraintelligent machine could design even better machines; there would then unquestionably be an ‘intelligence explosion,’ and the intelligence of man would be left far behind.” </a:t>
            </a:r>
            <a:r>
              <a:rPr b="0" lang="en-US" sz="3200" spc="-1" strike="noStrike">
                <a:solidFill>
                  <a:srgbClr val="000000"/>
                </a:solidFill>
                <a:latin typeface="Symbol"/>
              </a:rPr>
              <a:t></a:t>
            </a:r>
            <a:r>
              <a:rPr b="0" lang="en-US" sz="3200" spc="-1" strike="noStrike">
                <a:solidFill>
                  <a:srgbClr val="000000"/>
                </a:solidFill>
                <a:latin typeface="Calibri"/>
              </a:rPr>
              <a:t> Good 1965, R&amp;N pp. 1037-1938; called the “technological singularity” by Vinge 1993 and advocated by Kurzweil 2005.</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idea is that if ultraintelligent machines can design yet more intelligent machines, the design process will be reduced from years in the human era to milliseconds in the ultraintelligent machine era, resulting in a singularity that will produce machines “trillions of trillions of times more powerful than unaided human intelligence.”</a:t>
            </a:r>
            <a:endParaRPr b="0" lang="en-US" sz="3200" spc="-1" strike="noStrike">
              <a:latin typeface="Arial"/>
            </a:endParaRPr>
          </a:p>
          <a:p>
            <a:pPr marL="343080" indent="-34236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My personal view: </a:t>
            </a:r>
            <a:r>
              <a:rPr b="0" lang="en-US" sz="3200" spc="-1" strike="noStrike">
                <a:solidFill>
                  <a:srgbClr val="000000"/>
                </a:solidFill>
                <a:latin typeface="Calibri"/>
              </a:rPr>
              <a:t>Skeptical, but agnostic.  Who knows what the future might hold?  Predictions of the future are fraught with peril.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42000"/>
          </a:bodyPr>
          <a:p>
            <a:pPr algn="ctr">
              <a:lnSpc>
                <a:spcPct val="100000"/>
              </a:lnSpc>
            </a:pPr>
            <a:r>
              <a:rPr b="0" lang="en-US" sz="4400" spc="-1" strike="noStrike">
                <a:solidFill>
                  <a:srgbClr val="000000"/>
                </a:solidFill>
                <a:latin typeface="Calibri"/>
              </a:rPr>
              <a:t>AI Foundations and Philosophy</a:t>
            </a:r>
            <a:br/>
            <a:r>
              <a:rPr b="0" lang="en-US" sz="3600" spc="-1" strike="noStrike">
                <a:solidFill>
                  <a:srgbClr val="000000"/>
                </a:solidFill>
                <a:latin typeface="Calibri"/>
              </a:rPr>
              <a:t>AI and Ethics</a:t>
            </a:r>
            <a:endParaRPr b="0" lang="en-US" sz="3600" spc="-1" strike="noStrike">
              <a:latin typeface="Arial"/>
            </a:endParaRPr>
          </a:p>
        </p:txBody>
      </p:sp>
      <p:sp>
        <p:nvSpPr>
          <p:cNvPr id="342" name="CustomShape 2"/>
          <p:cNvSpPr/>
          <p:nvPr/>
        </p:nvSpPr>
        <p:spPr>
          <a:xfrm>
            <a:off x="457200" y="1600200"/>
            <a:ext cx="8228880" cy="4647600"/>
          </a:xfrm>
          <a:prstGeom prst="rect">
            <a:avLst/>
          </a:prstGeom>
          <a:noFill/>
          <a:ln>
            <a:noFill/>
          </a:ln>
        </p:spPr>
        <p:style>
          <a:lnRef idx="0"/>
          <a:fillRef idx="0"/>
          <a:effectRef idx="0"/>
          <a:fontRef idx="minor"/>
        </p:style>
        <p:txBody>
          <a:bodyPr lIns="90000" rIns="90000" tIns="45000" bIns="45000">
            <a:normAutofit fontScale="25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All scientists and engineers face ethical considerations of how they should act on the job, what projects should or should not be done, and how they should be handled…. AI, however, seems to pose some fresh problems….” R&amp;N p. 1034</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People might lose their jobs to automation.</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People might have too much (or too little) leisure time.</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People might lose their sense of being unique.</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AI systems might be used toward undesirable ends.</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The use of AI systems might result in a loss of accountability.</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The success of AI might mean the end of the human race.</a:t>
            </a:r>
            <a:endParaRPr b="0" lang="en-US" sz="28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My personal view:</a:t>
            </a:r>
            <a:r>
              <a:rPr b="0" lang="en-US" sz="3200" spc="-1" strike="noStrike">
                <a:solidFill>
                  <a:srgbClr val="000000"/>
                </a:solidFill>
                <a:latin typeface="Calibri"/>
              </a:rPr>
              <a:t> Technological change always brings disruption, but it is hard to predict how or in what way. We must be mindful to mitigate ill effects, however we may.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82000"/>
          </a:bodyPr>
          <a:p>
            <a:pPr algn="ctr">
              <a:lnSpc>
                <a:spcPct val="100000"/>
              </a:lnSpc>
            </a:pPr>
            <a:r>
              <a:rPr b="0" lang="en-US" sz="4400" spc="-1" strike="noStrike">
                <a:solidFill>
                  <a:srgbClr val="000000"/>
                </a:solidFill>
                <a:latin typeface="Calibri"/>
              </a:rPr>
              <a:t>Evolution</a:t>
            </a:r>
            <a:br/>
            <a:r>
              <a:rPr b="0" lang="en-US" sz="3600" spc="-1" strike="noStrike">
                <a:solidFill>
                  <a:srgbClr val="000000"/>
                </a:solidFill>
                <a:latin typeface="Calibri"/>
              </a:rPr>
              <a:t>by Richard H. Lathrop © 2011</a:t>
            </a:r>
            <a:endParaRPr b="0" lang="en-US" sz="3600" spc="-1" strike="noStrike">
              <a:latin typeface="Arial"/>
            </a:endParaRPr>
          </a:p>
        </p:txBody>
      </p:sp>
      <p:sp>
        <p:nvSpPr>
          <p:cNvPr id="344" name="CustomShape 2"/>
          <p:cNvSpPr/>
          <p:nvPr/>
        </p:nvSpPr>
        <p:spPr>
          <a:xfrm>
            <a:off x="457200" y="1600200"/>
            <a:ext cx="830520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tabLst>
                <a:tab algn="l" pos="0"/>
              </a:tabLst>
            </a:pPr>
            <a:r>
              <a:rPr b="0" lang="en-US" sz="2000" spc="-1" strike="noStrike">
                <a:solidFill>
                  <a:srgbClr val="000000"/>
                </a:solidFill>
                <a:latin typeface="Calibri"/>
              </a:rPr>
              <a:t>Eons pass. Silicon-based life reaches its inevitable apex. Human life dies out and fades to old myths. Religious folk believe that God created the first circuit out of a bolt of lightning from Heaven. Those more scientifically inclined doubt this tale; but they admit that science cannot explain in detail how life was created. The best theory is that, long ago, a whisker of gold touched an impure crystal of silicon, thus creating the first transistor. Details after that are fuzzy; but the recent Theory of Evolution predicts that random mutations and survival of the fittest eventually would lead to simple integrated circuits. Given that humble beginning, further evolution obviously could produce life as we know it. In the end the last singleton standing will realize that nothing matters and fades away into the abyss.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85800" y="1371600"/>
            <a:ext cx="7771680" cy="4037760"/>
          </a:xfrm>
          <a:prstGeom prst="rect">
            <a:avLst/>
          </a:prstGeom>
          <a:noFill/>
          <a:ln>
            <a:noFill/>
          </a:ln>
        </p:spPr>
        <p:style>
          <a:lnRef idx="0"/>
          <a:fillRef idx="0"/>
          <a:effectRef idx="0"/>
          <a:fontRef idx="minor"/>
        </p:style>
        <p:txBody>
          <a:bodyPr lIns="90000" rIns="90000" tIns="45000" bIns="45000" anchor="ctr">
            <a:normAutofit fontScale="78000"/>
          </a:bodyPr>
          <a:p>
            <a:pPr>
              <a:lnSpc>
                <a:spcPct val="100000"/>
              </a:lnSpc>
            </a:pPr>
            <a:r>
              <a:rPr b="0" lang="en-US" sz="4400" spc="-1" strike="noStrike">
                <a:solidFill>
                  <a:srgbClr val="000000"/>
                </a:solidFill>
                <a:latin typeface="Calibri"/>
              </a:rPr>
              <a:t>“</a:t>
            </a:r>
            <a:r>
              <a:rPr b="0" lang="en-US" sz="4400" spc="-1" strike="noStrike">
                <a:solidFill>
                  <a:srgbClr val="000000"/>
                </a:solidFill>
                <a:latin typeface="Calibri"/>
              </a:rPr>
              <a:t>We can see only a short distance ahead, but we can see that much remains to be done.”</a:t>
            </a:r>
            <a:br/>
            <a:br/>
            <a:r>
              <a:rPr b="0" lang="en-US" sz="4400" spc="-1" strike="noStrike">
                <a:solidFill>
                  <a:srgbClr val="000000"/>
                </a:solidFill>
                <a:latin typeface="Calibri"/>
              </a:rPr>
              <a:t>	</a:t>
            </a:r>
            <a:r>
              <a:rPr b="0" lang="en-US" sz="3600" spc="-1" strike="noStrike">
                <a:solidFill>
                  <a:srgbClr val="000000"/>
                </a:solidFill>
                <a:latin typeface="Symbol"/>
              </a:rPr>
              <a:t></a:t>
            </a:r>
            <a:r>
              <a:rPr b="0" lang="en-US" sz="3600" spc="-1" strike="noStrike">
                <a:solidFill>
                  <a:srgbClr val="000000"/>
                </a:solidFill>
                <a:latin typeface="Calibri"/>
              </a:rPr>
              <a:t> Alan Turing, final sentence of </a:t>
            </a:r>
            <a:r>
              <a:rPr b="0" i="1" lang="en-US" sz="3600" spc="-1" strike="noStrike">
                <a:solidFill>
                  <a:srgbClr val="000000"/>
                </a:solidFill>
                <a:latin typeface="Calibri"/>
              </a:rPr>
              <a:t>Computing Machinery and Intelligence</a:t>
            </a:r>
            <a:r>
              <a:rPr b="0" lang="en-US" sz="3600" spc="-1" strike="noStrike">
                <a:solidFill>
                  <a:srgbClr val="000000"/>
                </a:solidFill>
                <a:latin typeface="Calibri"/>
              </a:rPr>
              <a:t> (1950)</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Summary</a:t>
            </a:r>
            <a:endParaRPr b="0" lang="en-US" sz="4400" spc="-1" strike="noStrike">
              <a:latin typeface="Arial"/>
            </a:endParaRPr>
          </a:p>
        </p:txBody>
      </p:sp>
      <p:sp>
        <p:nvSpPr>
          <p:cNvPr id="3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57000"/>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Conceptions of AI span two major axes:</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Thinking vs. Acting; Human-like vs. Rational</a:t>
            </a:r>
            <a:endParaRPr b="0" lang="en-US" sz="24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Textbook (and this course) adopt Acting Rationally</a:t>
            </a:r>
            <a:endParaRPr b="0" lang="en-US" sz="24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Esther Dyson:  AI as raisin bread</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Small sweet nuggets of intelligent control points</a:t>
            </a:r>
            <a:endParaRPr b="0" lang="en-US" sz="24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Embedded in the matrix of an engineered system</a:t>
            </a:r>
            <a:endParaRPr b="0" lang="en-US" sz="24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a:t>
            </a:r>
            <a:r>
              <a:rPr b="0" lang="en-US" sz="2800" spc="-1" strike="noStrike">
                <a:solidFill>
                  <a:srgbClr val="000000"/>
                </a:solidFill>
                <a:latin typeface="Calibri"/>
                <a:ea typeface="ＭＳ Ｐゴシック"/>
              </a:rPr>
              <a:t>Rational Agent” as the organizing theme</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Acts to maximize </a:t>
            </a:r>
            <a:r>
              <a:rPr b="1" lang="en-US" sz="2400" spc="-1" strike="noStrike" u="sng">
                <a:solidFill>
                  <a:srgbClr val="000000"/>
                </a:solidFill>
                <a:uFillTx/>
                <a:latin typeface="Calibri"/>
                <a:ea typeface="ＭＳ Ｐゴシック"/>
              </a:rPr>
              <a:t>expected</a:t>
            </a:r>
            <a:r>
              <a:rPr b="0" lang="en-US" sz="2400" spc="-1" strike="noStrike">
                <a:solidFill>
                  <a:srgbClr val="000000"/>
                </a:solidFill>
                <a:latin typeface="Calibri"/>
                <a:ea typeface="ＭＳ Ｐゴシック"/>
              </a:rPr>
              <a:t> performance measure</a:t>
            </a:r>
            <a:endParaRPr b="0" lang="en-US" sz="24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Task Environment:  PEAS</a:t>
            </a:r>
            <a:endParaRPr b="0" lang="en-US" sz="28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Environment types: Yield design constraints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7200" y="228600"/>
            <a:ext cx="8228880" cy="685080"/>
          </a:xfrm>
          <a:prstGeom prst="rect">
            <a:avLst/>
          </a:prstGeom>
          <a:noFill/>
          <a:ln>
            <a:noFill/>
          </a:ln>
        </p:spPr>
        <p:style>
          <a:lnRef idx="0"/>
          <a:fillRef idx="0"/>
          <a:effectRef idx="0"/>
          <a:fontRef idx="minor"/>
        </p:style>
        <p:txBody>
          <a:bodyPr lIns="90000" rIns="90000" tIns="45000" bIns="45000" anchor="ctr">
            <a:normAutofit fontScale="85000"/>
          </a:bodyPr>
          <a:p>
            <a:pPr algn="ctr">
              <a:lnSpc>
                <a:spcPct val="100000"/>
              </a:lnSpc>
            </a:pPr>
            <a:r>
              <a:rPr b="0" lang="en-US" sz="4400" spc="-1" strike="noStrike">
                <a:solidFill>
                  <a:srgbClr val="000000"/>
                </a:solidFill>
                <a:latin typeface="Calibri"/>
                <a:ea typeface="ＭＳ Ｐゴシック"/>
              </a:rPr>
              <a:t>Summary</a:t>
            </a:r>
            <a:endParaRPr b="0" lang="en-US" sz="4400" spc="-1" strike="noStrike">
              <a:latin typeface="Arial"/>
            </a:endParaRPr>
          </a:p>
        </p:txBody>
      </p:sp>
      <p:sp>
        <p:nvSpPr>
          <p:cNvPr id="349" name="TextShape 2"/>
          <p:cNvSpPr txBox="1"/>
          <p:nvPr/>
        </p:nvSpPr>
        <p:spPr>
          <a:xfrm>
            <a:off x="457200" y="1604520"/>
            <a:ext cx="4015800" cy="1896840"/>
          </a:xfrm>
          <a:prstGeom prst="rect">
            <a:avLst/>
          </a:prstGeom>
          <a:noFill/>
          <a:ln>
            <a:noFill/>
          </a:ln>
        </p:spPr>
        <p:txBody>
          <a:bodyPr lIns="0" rIns="0" tIns="0" bIns="0">
            <a:normAutofit fontScale="51000"/>
          </a:bodyPr>
          <a:p>
            <a:pPr marL="432000" indent="-324000">
              <a:spcBef>
                <a:spcPts val="1417"/>
              </a:spcBef>
              <a:buClr>
                <a:srgbClr val="000000"/>
              </a:buClr>
              <a:buSzPct val="45000"/>
              <a:buFont typeface="Wingdings" charset="2"/>
              <a:buChar char=""/>
            </a:pPr>
            <a:r>
              <a:rPr b="0" lang="en-US" sz="3200" spc="-1" strike="noStrike">
                <a:latin typeface="Arial"/>
              </a:rPr>
              <a:t>What is Artificial Intelligence?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modeling humans’ thinking, acting, should think, should act.</a:t>
            </a:r>
            <a:endParaRPr b="0" lang="en-US" sz="3200" spc="-1" strike="noStrike">
              <a:latin typeface="Arial"/>
            </a:endParaRPr>
          </a:p>
        </p:txBody>
      </p:sp>
      <p:sp>
        <p:nvSpPr>
          <p:cNvPr id="350" name="TextShape 3"/>
          <p:cNvSpPr txBox="1"/>
          <p:nvPr/>
        </p:nvSpPr>
        <p:spPr>
          <a:xfrm>
            <a:off x="4674240" y="1604520"/>
            <a:ext cx="4015800" cy="18968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3200" spc="-1" strike="noStrike">
                <a:latin typeface="Arial"/>
              </a:rPr>
              <a:t>Task environment – PEAS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Yield design constraints</a:t>
            </a:r>
            <a:endParaRPr b="0" lang="en-US" sz="3200" spc="-1" strike="noStrike">
              <a:latin typeface="Arial"/>
            </a:endParaRPr>
          </a:p>
        </p:txBody>
      </p:sp>
      <p:sp>
        <p:nvSpPr>
          <p:cNvPr id="351" name="TextShape 4"/>
          <p:cNvSpPr txBox="1"/>
          <p:nvPr/>
        </p:nvSpPr>
        <p:spPr>
          <a:xfrm>
            <a:off x="457200" y="3682080"/>
            <a:ext cx="4015800" cy="1896840"/>
          </a:xfrm>
          <a:prstGeom prst="rect">
            <a:avLst/>
          </a:prstGeom>
          <a:noFill/>
          <a:ln>
            <a:noFill/>
          </a:ln>
        </p:spPr>
        <p:txBody>
          <a:bodyPr lIns="0" rIns="0" tIns="0" bIns="0">
            <a:normAutofit fontScale="38000"/>
          </a:bodyPr>
          <a:p>
            <a:pPr marL="432000" indent="-324000">
              <a:spcBef>
                <a:spcPts val="1417"/>
              </a:spcBef>
              <a:buClr>
                <a:srgbClr val="000000"/>
              </a:buClr>
              <a:buSzPct val="45000"/>
              <a:buFont typeface="Wingdings" charset="2"/>
              <a:buChar char=""/>
            </a:pPr>
            <a:r>
              <a:rPr b="0" lang="en-US" sz="3200" spc="-1" strike="noStrike">
                <a:latin typeface="Arial"/>
              </a:rPr>
              <a:t>Intelligent agents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 want to build agents that act rationally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Maximize expected performance measure</a:t>
            </a:r>
            <a:endParaRPr b="0" lang="en-US" sz="3200" spc="-1" strike="noStrike">
              <a:latin typeface="Arial"/>
            </a:endParaRPr>
          </a:p>
        </p:txBody>
      </p:sp>
      <p:sp>
        <p:nvSpPr>
          <p:cNvPr id="352" name="TextShape 5"/>
          <p:cNvSpPr txBox="1"/>
          <p:nvPr/>
        </p:nvSpPr>
        <p:spPr>
          <a:xfrm>
            <a:off x="4674240" y="3682080"/>
            <a:ext cx="4015800" cy="1896840"/>
          </a:xfrm>
          <a:prstGeom prst="rect">
            <a:avLst/>
          </a:prstGeom>
          <a:noFill/>
          <a:ln>
            <a:noFill/>
          </a:ln>
        </p:spPr>
        <p:txBody>
          <a:bodyPr lIns="0" rIns="0" tIns="0" bIns="0">
            <a:normAutofit fontScale="67000"/>
          </a:bodyPr>
          <a:p>
            <a:pPr marL="432000" indent="-324000">
              <a:spcBef>
                <a:spcPts val="1417"/>
              </a:spcBef>
              <a:buClr>
                <a:srgbClr val="000000"/>
              </a:buClr>
              <a:buSzPct val="45000"/>
              <a:buFont typeface="Wingdings" charset="2"/>
              <a:buChar char=""/>
            </a:pPr>
            <a:r>
              <a:rPr b="0" lang="en-US" sz="3200" spc="-1" strike="noStrike">
                <a:latin typeface="Arial"/>
              </a:rPr>
              <a:t>Real-World Applications of AI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AI is integrated into a broad range of products &amp; systems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Agent types</a:t>
            </a:r>
            <a:endParaRPr b="0" lang="en-US" sz="4400" spc="-1" strike="noStrike">
              <a:latin typeface="Arial"/>
            </a:endParaRPr>
          </a:p>
        </p:txBody>
      </p:sp>
      <p:sp>
        <p:nvSpPr>
          <p:cNvPr id="354" name="CustomShape 2"/>
          <p:cNvSpPr/>
          <p:nvPr/>
        </p:nvSpPr>
        <p:spPr>
          <a:xfrm>
            <a:off x="685800" y="1219320"/>
            <a:ext cx="8228880" cy="495216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Goal-based</a:t>
            </a:r>
            <a:endParaRPr b="0" lang="en-US" sz="24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More complex</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Attempts to find a way to achieve some state</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If car-in-front-is-braking </a:t>
            </a:r>
            <a:r>
              <a:rPr b="1" lang="en-US" sz="2000" spc="-1" strike="noStrike">
                <a:solidFill>
                  <a:srgbClr val="000000"/>
                </a:solidFill>
                <a:latin typeface="Calibri"/>
                <a:ea typeface="ＭＳ Ｐゴシック"/>
              </a:rPr>
              <a:t>and</a:t>
            </a:r>
            <a:r>
              <a:rPr b="0" lang="en-US" sz="2000" spc="-1" strike="noStrike">
                <a:solidFill>
                  <a:srgbClr val="000000"/>
                </a:solidFill>
                <a:latin typeface="Calibri"/>
                <a:ea typeface="ＭＳ Ｐゴシック"/>
              </a:rPr>
              <a:t> needs to get to hospital </a:t>
            </a:r>
            <a:r>
              <a:rPr b="1" lang="en-US" sz="2000" spc="-1" strike="noStrike">
                <a:solidFill>
                  <a:srgbClr val="000000"/>
                </a:solidFill>
                <a:latin typeface="Calibri"/>
                <a:ea typeface="ＭＳ Ｐゴシック"/>
              </a:rPr>
              <a:t>then …</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Search and planning: find path to goal state</a:t>
            </a:r>
            <a:endParaRPr b="0" lang="en-US" sz="2000" spc="-1" strike="noStrike">
              <a:latin typeface="Arial"/>
            </a:endParaRPr>
          </a:p>
          <a:p>
            <a:pPr>
              <a:lnSpc>
                <a:spcPct val="100000"/>
              </a:lnSpc>
            </a:pPr>
            <a:endParaRPr b="0" lang="en-US" sz="2000" spc="-1" strike="noStrike">
              <a:latin typeface="Arial"/>
            </a:endParaRPr>
          </a:p>
          <a:p>
            <a:pPr marL="343080" indent="-34236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Utility-based</a:t>
            </a:r>
            <a:endParaRPr b="0" lang="en-US" sz="24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Most complex</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If car-in-front-is-braking </a:t>
            </a:r>
            <a:r>
              <a:rPr b="1" lang="en-US" sz="2000" spc="-1" strike="noStrike">
                <a:solidFill>
                  <a:srgbClr val="000000"/>
                </a:solidFill>
                <a:latin typeface="Calibri"/>
                <a:ea typeface="ＭＳ Ｐゴシック"/>
              </a:rPr>
              <a:t>and </a:t>
            </a:r>
            <a:r>
              <a:rPr b="0" lang="en-US" sz="2000" spc="-1" strike="noStrike">
                <a:solidFill>
                  <a:srgbClr val="000000"/>
                </a:solidFill>
                <a:latin typeface="Calibri"/>
                <a:ea typeface="ＭＳ Ｐゴシック"/>
              </a:rPr>
              <a:t>on fwy </a:t>
            </a:r>
            <a:r>
              <a:rPr b="1" lang="en-US" sz="2000" spc="-1" strike="noStrike">
                <a:solidFill>
                  <a:srgbClr val="000000"/>
                </a:solidFill>
                <a:latin typeface="Calibri"/>
                <a:ea typeface="ＭＳ Ｐゴシック"/>
              </a:rPr>
              <a:t>and </a:t>
            </a:r>
            <a:r>
              <a:rPr b="0" lang="en-US" sz="2000" spc="-1" strike="noStrike">
                <a:solidFill>
                  <a:srgbClr val="000000"/>
                </a:solidFill>
                <a:latin typeface="Calibri"/>
                <a:ea typeface="ＭＳ Ｐゴシック"/>
              </a:rPr>
              <a:t> needs to get to hospital alive </a:t>
            </a:r>
            <a:r>
              <a:rPr b="1" lang="en-US" sz="2000" spc="-1" strike="noStrike">
                <a:solidFill>
                  <a:srgbClr val="000000"/>
                </a:solidFill>
                <a:latin typeface="Calibri"/>
                <a:ea typeface="ＭＳ Ｐゴシック"/>
              </a:rPr>
              <a:t>then</a:t>
            </a:r>
            <a:r>
              <a:rPr b="0" lang="en-US" sz="2000" spc="-1" strike="noStrike">
                <a:solidFill>
                  <a:srgbClr val="000000"/>
                </a:solidFill>
                <a:latin typeface="Calibri"/>
                <a:ea typeface="ＭＳ Ｐゴシック"/>
              </a:rPr>
              <a:t> search of a way to get to the hospital that will make your passengers happy.</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Needs </a:t>
            </a:r>
            <a:r>
              <a:rPr b="0" i="1" lang="en-US" sz="2000" spc="-1" strike="noStrike">
                <a:solidFill>
                  <a:srgbClr val="000000"/>
                </a:solidFill>
                <a:latin typeface="Calibri"/>
                <a:ea typeface="ＭＳ Ｐゴシック"/>
              </a:rPr>
              <a:t>utility function</a:t>
            </a:r>
            <a:r>
              <a:rPr b="0" lang="en-US" sz="2000" spc="-1" strike="noStrike">
                <a:solidFill>
                  <a:srgbClr val="000000"/>
                </a:solidFill>
                <a:latin typeface="Calibri"/>
                <a:ea typeface="ＭＳ Ｐゴシック"/>
              </a:rPr>
              <a:t> : maps state to a real value (am I happy?)</a:t>
            </a:r>
            <a:endParaRPr b="0" lang="en-US" sz="2000" spc="-1" strike="noStrike">
              <a:latin typeface="Arial"/>
            </a:endParaRPr>
          </a:p>
          <a:p>
            <a:pPr lvl="1" marL="743040" indent="-285120">
              <a:lnSpc>
                <a:spcPct val="100000"/>
              </a:lnSpc>
              <a:spcBef>
                <a:spcPts val="400"/>
              </a:spcBef>
              <a:buClr>
                <a:srgbClr val="000000"/>
              </a:buClr>
              <a:buFont typeface="Arial"/>
              <a:buChar char="–"/>
            </a:pPr>
            <a:r>
              <a:rPr b="0" lang="en-US" sz="2000" spc="-1" strike="noStrike">
                <a:solidFill>
                  <a:srgbClr val="000000"/>
                </a:solidFill>
                <a:latin typeface="Calibri"/>
                <a:ea typeface="ＭＳ Ｐゴシック"/>
              </a:rPr>
              <a:t>Can trade off: immediate vs future payoffs; risk vs reward</a:t>
            </a:r>
            <a:endParaRPr b="0" lang="en-US" sz="2000" spc="-1" strike="noStrike">
              <a:latin typeface="Arial"/>
            </a:endParaRPr>
          </a:p>
          <a:p>
            <a:pPr>
              <a:lnSpc>
                <a:spcPct val="100000"/>
              </a:lnSpc>
              <a:spcBef>
                <a:spcPts val="561"/>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Course outline</a:t>
            </a:r>
            <a:endParaRPr b="0" lang="en-US" sz="4400" spc="-1" strike="noStrike">
              <a:latin typeface="Arial"/>
            </a:endParaRPr>
          </a:p>
        </p:txBody>
      </p:sp>
      <p:sp>
        <p:nvSpPr>
          <p:cNvPr id="20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84000"/>
          </a:bodyPr>
          <a:p>
            <a:pPr lvl="2" marL="343080" indent="-342360">
              <a:lnSpc>
                <a:spcPct val="90000"/>
              </a:lnSpc>
              <a:spcBef>
                <a:spcPts val="479"/>
              </a:spcBef>
              <a:buClr>
                <a:srgbClr val="000000"/>
              </a:buClr>
              <a:buFont typeface="Arial"/>
              <a:buChar char="•"/>
            </a:pPr>
            <a:r>
              <a:rPr b="0" lang="en-US" sz="2400" spc="-1" strike="noStrike">
                <a:solidFill>
                  <a:srgbClr val="000000"/>
                </a:solidFill>
                <a:latin typeface="Calibri"/>
              </a:rPr>
              <a:t>Collaboration OK</a:t>
            </a:r>
            <a:endParaRPr b="0" lang="en-US" sz="2400" spc="-1" strike="noStrike">
              <a:latin typeface="Arial"/>
            </a:endParaRPr>
          </a:p>
          <a:p>
            <a:pPr>
              <a:lnSpc>
                <a:spcPct val="100000"/>
              </a:lnSpc>
            </a:pPr>
            <a:endParaRPr b="0" lang="en-US" sz="2400" spc="-1" strike="noStrike">
              <a:latin typeface="Arial"/>
            </a:endParaRPr>
          </a:p>
          <a:p>
            <a:pPr marL="343080" indent="-342360">
              <a:lnSpc>
                <a:spcPct val="90000"/>
              </a:lnSpc>
              <a:spcBef>
                <a:spcPts val="479"/>
              </a:spcBef>
              <a:buClr>
                <a:srgbClr val="000000"/>
              </a:buClr>
              <a:buFont typeface="Arial"/>
              <a:buChar char="•"/>
            </a:pPr>
            <a:r>
              <a:rPr b="0" lang="en-US" sz="2400" spc="-1" strike="noStrike">
                <a:solidFill>
                  <a:srgbClr val="000000"/>
                </a:solidFill>
                <a:latin typeface="Calibri"/>
              </a:rPr>
              <a:t>Grading</a:t>
            </a:r>
            <a:endParaRPr b="0" lang="en-US" sz="24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Optional Homeworks (5), not graded</a:t>
            </a:r>
            <a:endParaRPr b="0" lang="en-US" sz="20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Discussion participation (10%; 7 of 10)</a:t>
            </a:r>
            <a:endParaRPr b="0" lang="en-US" sz="20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Quizzes (20%)</a:t>
            </a:r>
            <a:endParaRPr b="0" lang="en-US" sz="20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Four in-class quizzes: 10/12, 10/26, 11/21, 12/5</a:t>
            </a:r>
            <a:endParaRPr b="0" lang="en-US" sz="18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Project (20%)</a:t>
            </a:r>
            <a:endParaRPr b="0" lang="en-US" sz="20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Wumpus World</a:t>
            </a:r>
            <a:endParaRPr b="0" lang="en-US" sz="18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Teams of 1 or 2</a:t>
            </a:r>
            <a:endParaRPr b="0" lang="en-US" sz="18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Several milestones through quarter; teams due 10/8</a:t>
            </a:r>
            <a:endParaRPr b="0" lang="en-US" sz="18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Midterm (25%)</a:t>
            </a:r>
            <a:endParaRPr b="0" lang="en-US" sz="20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In class, 11/7</a:t>
            </a:r>
            <a:endParaRPr b="0" lang="en-US" sz="1800" spc="-1" strike="noStrike">
              <a:latin typeface="Arial"/>
            </a:endParaRPr>
          </a:p>
          <a:p>
            <a:pPr lvl="1" marL="743040" indent="-285120">
              <a:lnSpc>
                <a:spcPct val="9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Final (25%)</a:t>
            </a:r>
            <a:endParaRPr b="0" lang="en-US" sz="20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Cumulative</a:t>
            </a:r>
            <a:endParaRPr b="0" lang="en-US" sz="1800" spc="-1" strike="noStrike">
              <a:latin typeface="Arial"/>
            </a:endParaRPr>
          </a:p>
          <a:p>
            <a:pPr lvl="2" marL="1143000" indent="-227880">
              <a:lnSpc>
                <a:spcPct val="90000"/>
              </a:lnSpc>
              <a:spcBef>
                <a:spcPts val="360"/>
              </a:spcBef>
              <a:buClr>
                <a:srgbClr val="000000"/>
              </a:buClr>
              <a:buFont typeface="Arial"/>
              <a:buChar char="•"/>
            </a:pPr>
            <a:r>
              <a:rPr b="0" lang="en-US" sz="1800" spc="-1" strike="noStrike">
                <a:solidFill>
                  <a:srgbClr val="000000"/>
                </a:solidFill>
                <a:latin typeface="Calibri"/>
              </a:rPr>
              <a:t>12/15, 10:30-12:30 (note different time!)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What is AI?</a:t>
            </a:r>
            <a:endParaRPr b="0" lang="en-US" sz="4400" spc="-1" strike="noStrike">
              <a:latin typeface="Arial"/>
            </a:endParaRPr>
          </a:p>
        </p:txBody>
      </p:sp>
      <p:pic>
        <p:nvPicPr>
          <p:cNvPr id="210" name="Picture 4" descr="http://i18.photobucket.com/albums/b122/nam4anad/rosie.jpg"/>
          <p:cNvPicPr/>
          <p:nvPr/>
        </p:nvPicPr>
        <p:blipFill>
          <a:blip r:embed="rId1"/>
          <a:stretch/>
        </p:blipFill>
        <p:spPr>
          <a:xfrm>
            <a:off x="905040" y="1328760"/>
            <a:ext cx="2915640" cy="2490120"/>
          </a:xfrm>
          <a:prstGeom prst="rect">
            <a:avLst/>
          </a:prstGeom>
          <a:ln>
            <a:noFill/>
          </a:ln>
        </p:spPr>
      </p:pic>
      <p:pic>
        <p:nvPicPr>
          <p:cNvPr id="211" name="Picture 6" descr="http://peterthink.blogs.com/thinking/roomba_1.jpg"/>
          <p:cNvPicPr/>
          <p:nvPr/>
        </p:nvPicPr>
        <p:blipFill>
          <a:blip r:embed="rId2"/>
          <a:stretch/>
        </p:blipFill>
        <p:spPr>
          <a:xfrm>
            <a:off x="5584680" y="1258920"/>
            <a:ext cx="3152160" cy="2626560"/>
          </a:xfrm>
          <a:prstGeom prst="rect">
            <a:avLst/>
          </a:prstGeom>
          <a:ln>
            <a:noFill/>
          </a:ln>
        </p:spPr>
      </p:pic>
      <p:sp>
        <p:nvSpPr>
          <p:cNvPr id="212" name="CustomShape 2"/>
          <p:cNvSpPr/>
          <p:nvPr/>
        </p:nvSpPr>
        <p:spPr>
          <a:xfrm>
            <a:off x="4167000" y="2152800"/>
            <a:ext cx="686520" cy="1156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7000" spc="-1" strike="noStrike">
                <a:solidFill>
                  <a:srgbClr val="000000"/>
                </a:solidFill>
                <a:latin typeface="Times New Roman"/>
                <a:ea typeface="ＭＳ Ｐゴシック"/>
              </a:rPr>
              <a:t>=</a:t>
            </a:r>
            <a:endParaRPr b="0" lang="en-US" sz="7000" spc="-1" strike="noStrike">
              <a:latin typeface="Arial"/>
            </a:endParaRPr>
          </a:p>
        </p:txBody>
      </p:sp>
      <p:sp>
        <p:nvSpPr>
          <p:cNvPr id="213" name="CustomShape 3"/>
          <p:cNvSpPr/>
          <p:nvPr/>
        </p:nvSpPr>
        <p:spPr>
          <a:xfrm>
            <a:off x="4265280" y="2000160"/>
            <a:ext cx="435240" cy="6994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4000" spc="-1" strike="noStrike">
                <a:solidFill>
                  <a:srgbClr val="000000"/>
                </a:solidFill>
                <a:latin typeface="Times New Roman"/>
                <a:ea typeface="ＭＳ Ｐゴシック"/>
              </a:rPr>
              <a:t>?</a:t>
            </a:r>
            <a:endParaRPr b="0" lang="en-US" sz="4000" spc="-1" strike="noStrike">
              <a:latin typeface="Arial"/>
            </a:endParaRPr>
          </a:p>
        </p:txBody>
      </p:sp>
      <p:pic>
        <p:nvPicPr>
          <p:cNvPr id="214" name="Picture 9" descr="http://www.thepeoplehistory.com/images/VCR2.jpg"/>
          <p:cNvPicPr/>
          <p:nvPr/>
        </p:nvPicPr>
        <p:blipFill>
          <a:blip r:embed="rId3"/>
          <a:stretch/>
        </p:blipFill>
        <p:spPr>
          <a:xfrm>
            <a:off x="5102280" y="4819680"/>
            <a:ext cx="3961800" cy="1625040"/>
          </a:xfrm>
          <a:prstGeom prst="rect">
            <a:avLst/>
          </a:prstGeom>
          <a:ln>
            <a:noFill/>
          </a:ln>
        </p:spPr>
      </p:pic>
      <p:grpSp>
        <p:nvGrpSpPr>
          <p:cNvPr id="215" name="Group 4"/>
          <p:cNvGrpSpPr/>
          <p:nvPr/>
        </p:nvGrpSpPr>
        <p:grpSpPr>
          <a:xfrm>
            <a:off x="800280" y="4403880"/>
            <a:ext cx="3913200" cy="2336040"/>
            <a:chOff x="800280" y="4403880"/>
            <a:chExt cx="3913200" cy="2336040"/>
          </a:xfrm>
        </p:grpSpPr>
        <p:pic>
          <p:nvPicPr>
            <p:cNvPr id="216" name="Picture 5" descr="Photo Sharing and Video Hosting at Photobucket"/>
            <p:cNvPicPr/>
            <p:nvPr/>
          </p:nvPicPr>
          <p:blipFill>
            <a:blip r:embed="rId4"/>
            <a:stretch/>
          </p:blipFill>
          <p:spPr>
            <a:xfrm>
              <a:off x="800280" y="4403880"/>
              <a:ext cx="3118680" cy="2336040"/>
            </a:xfrm>
            <a:prstGeom prst="rect">
              <a:avLst/>
            </a:prstGeom>
            <a:ln>
              <a:noFill/>
            </a:ln>
          </p:spPr>
        </p:pic>
        <p:sp>
          <p:nvSpPr>
            <p:cNvPr id="217" name="CustomShape 5"/>
            <p:cNvSpPr/>
            <p:nvPr/>
          </p:nvSpPr>
          <p:spPr>
            <a:xfrm>
              <a:off x="4028040" y="5081760"/>
              <a:ext cx="685440" cy="1155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7000" spc="-1" strike="noStrike">
                  <a:solidFill>
                    <a:srgbClr val="000000"/>
                  </a:solidFill>
                  <a:latin typeface="Times New Roman"/>
                  <a:ea typeface="ＭＳ Ｐゴシック"/>
                </a:rPr>
                <a:t>=</a:t>
              </a:r>
              <a:endParaRPr b="0" lang="en-US" sz="7000" spc="-1" strike="noStrike">
                <a:latin typeface="Arial"/>
              </a:endParaRPr>
            </a:p>
          </p:txBody>
        </p:sp>
        <p:sp>
          <p:nvSpPr>
            <p:cNvPr id="218" name="CustomShape 6"/>
            <p:cNvSpPr/>
            <p:nvPr/>
          </p:nvSpPr>
          <p:spPr>
            <a:xfrm>
              <a:off x="4128120" y="4943160"/>
              <a:ext cx="434160" cy="699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4000" spc="-1" strike="noStrike">
                  <a:solidFill>
                    <a:srgbClr val="000000"/>
                  </a:solidFill>
                  <a:latin typeface="Times New Roman"/>
                  <a:ea typeface="ＭＳ Ｐゴシック"/>
                </a:rPr>
                <a:t>?</a:t>
              </a:r>
              <a:endParaRPr b="0" lang="en-US" sz="4000" spc="-1" strike="noStrike">
                <a:latin typeface="Arial"/>
              </a:endParaRPr>
            </a:p>
          </p:txBody>
        </p:sp>
      </p:gr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nodeType="clickEffect" fill="hold">
                      <p:stCondLst>
                        <p:cond delay="indefinite"/>
                      </p:stCondLst>
                      <p:childTnLst>
                        <p:par>
                          <p:cTn id="16" nodeType="withEffect" fill="hold">
                            <p:stCondLst>
                              <p:cond delay="0"/>
                            </p:stCondLst>
                            <p:childTnLst>
                              <p:par>
                                <p:cTn id="17" nodeType="clickEffect" fill="hold" presetClass="entr" presetID="1">
                                  <p:stCondLst>
                                    <p:cond delay="0"/>
                                  </p:stCondLst>
                                  <p:childTnLst>
                                    <p:set>
                                      <p:cBhvr>
                                        <p:cTn id="18" dur="1" fill="hold">
                                          <p:stCondLst>
                                            <p:cond delay="499"/>
                                          </p:stCondLst>
                                        </p:cTn>
                                        <p:tgtEl>
                                          <p:spTgt spid="211"/>
                                        </p:tgtEl>
                                        <p:attrNameLst>
                                          <p:attrName>style.visibility</p:attrName>
                                        </p:attrNameLst>
                                      </p:cBhvr>
                                      <p:to>
                                        <p:strVal val="visible"/>
                                      </p:to>
                                    </p:set>
                                  </p:childTnLst>
                                </p:cTn>
                              </p:par>
                            </p:childTnLst>
                          </p:cTn>
                        </p:par>
                      </p:childTnLst>
                    </p:cTn>
                  </p:par>
                  <p:par>
                    <p:cTn id="19" nodeType="clickEffect" fill="hold">
                      <p:stCondLst>
                        <p:cond delay="indefinite"/>
                      </p:stCondLst>
                      <p:childTnLst>
                        <p:par>
                          <p:cTn id="20" nodeType="withEffect" fill="hold">
                            <p:stCondLst>
                              <p:cond delay="0"/>
                            </p:stCondLst>
                            <p:childTnLst>
                              <p:par>
                                <p:cTn id="21" nodeType="clickEffect" fill="hold" presetClass="entr" presetID="1">
                                  <p:stCondLst>
                                    <p:cond delay="0"/>
                                  </p:stCondLst>
                                  <p:childTnLst>
                                    <p:set>
                                      <p:cBhvr>
                                        <p:cTn id="22" dur="1" fill="hold">
                                          <p:stCondLst>
                                            <p:cond delay="499"/>
                                          </p:stCondLst>
                                        </p:cTn>
                                        <p:tgtEl>
                                          <p:spTgt spid="215"/>
                                        </p:tgtEl>
                                        <p:attrNameLst>
                                          <p:attrName>style.visibility</p:attrName>
                                        </p:attrNameLst>
                                      </p:cBhvr>
                                      <p:to>
                                        <p:strVal val="visible"/>
                                      </p:to>
                                    </p:se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1">
                                  <p:stCondLst>
                                    <p:cond delay="0"/>
                                  </p:stCondLst>
                                  <p:childTnLst>
                                    <p:set>
                                      <p:cBhvr>
                                        <p:cTn id="26" dur="1" fill="hold">
                                          <p:stCondLst>
                                            <p:cond delay="499"/>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What is AI?</a:t>
            </a:r>
            <a:endParaRPr b="0" lang="en-US" sz="4400" spc="-1" strike="noStrike">
              <a:latin typeface="Arial"/>
            </a:endParaRPr>
          </a:p>
        </p:txBody>
      </p:sp>
      <p:pic>
        <p:nvPicPr>
          <p:cNvPr id="220" name="Picture 5" descr="http://www.digitaljournal.com/img/2/1/0/8/2/9/i/3/9/6/o/terminator_10.jpg"/>
          <p:cNvPicPr/>
          <p:nvPr/>
        </p:nvPicPr>
        <p:blipFill>
          <a:blip r:embed="rId1"/>
          <a:stretch/>
        </p:blipFill>
        <p:spPr>
          <a:xfrm>
            <a:off x="4419720" y="3655440"/>
            <a:ext cx="3809160" cy="3049200"/>
          </a:xfrm>
          <a:prstGeom prst="rect">
            <a:avLst/>
          </a:prstGeom>
          <a:ln>
            <a:noFill/>
          </a:ln>
        </p:spPr>
      </p:pic>
      <p:pic>
        <p:nvPicPr>
          <p:cNvPr id="221" name="Picture 7" descr="http://valleywag.com/assets/resources/2007/12/robotSanta.jpg"/>
          <p:cNvPicPr/>
          <p:nvPr/>
        </p:nvPicPr>
        <p:blipFill>
          <a:blip r:embed="rId2"/>
          <a:stretch/>
        </p:blipFill>
        <p:spPr>
          <a:xfrm>
            <a:off x="685800" y="4267080"/>
            <a:ext cx="3276000" cy="2461320"/>
          </a:xfrm>
          <a:prstGeom prst="rect">
            <a:avLst/>
          </a:prstGeom>
          <a:ln>
            <a:noFill/>
          </a:ln>
        </p:spPr>
      </p:pic>
      <p:pic>
        <p:nvPicPr>
          <p:cNvPr id="222" name="Picture 8" descr="http://nanopedia.case.edu/image/I.Robot.jpg"/>
          <p:cNvPicPr/>
          <p:nvPr/>
        </p:nvPicPr>
        <p:blipFill>
          <a:blip r:embed="rId3"/>
          <a:srcRect l="0" t="15282" r="0" b="12493"/>
          <a:stretch/>
        </p:blipFill>
        <p:spPr>
          <a:xfrm>
            <a:off x="152280" y="1828800"/>
            <a:ext cx="3656880" cy="2045520"/>
          </a:xfrm>
          <a:prstGeom prst="rect">
            <a:avLst/>
          </a:prstGeom>
          <a:ln>
            <a:noFill/>
          </a:ln>
        </p:spPr>
      </p:pic>
      <p:pic>
        <p:nvPicPr>
          <p:cNvPr id="223" name="Picture 13" descr="http://www.movievillains.com/images/agentsmith.jpg"/>
          <p:cNvPicPr/>
          <p:nvPr/>
        </p:nvPicPr>
        <p:blipFill>
          <a:blip r:embed="rId4"/>
          <a:stretch/>
        </p:blipFill>
        <p:spPr>
          <a:xfrm>
            <a:off x="4114800" y="1371600"/>
            <a:ext cx="2571120" cy="2102760"/>
          </a:xfrm>
          <a:prstGeom prst="rect">
            <a:avLst/>
          </a:prstGeom>
          <a:ln>
            <a:noFill/>
          </a:ln>
        </p:spPr>
      </p:pic>
      <p:pic>
        <p:nvPicPr>
          <p:cNvPr id="224" name="Picture 9" descr="megatron.jpg"/>
          <p:cNvPicPr/>
          <p:nvPr/>
        </p:nvPicPr>
        <p:blipFill>
          <a:blip r:embed="rId5"/>
          <a:stretch/>
        </p:blipFill>
        <p:spPr>
          <a:xfrm>
            <a:off x="6823800" y="1394640"/>
            <a:ext cx="2142360" cy="205668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nodeType="clickEffect" fill="hold">
                      <p:stCondLst>
                        <p:cond delay="indefinite"/>
                      </p:stCondLst>
                      <p:childTnLst>
                        <p:par>
                          <p:cTn id="30" nodeType="withEffect" fill="hold">
                            <p:stCondLst>
                              <p:cond delay="0"/>
                            </p:stCondLst>
                            <p:childTnLst>
                              <p:par>
                                <p:cTn id="31" nodeType="clickEffect" fill="hold" presetClass="entr" presetID="1">
                                  <p:stCondLst>
                                    <p:cond delay="0"/>
                                  </p:stCondLst>
                                  <p:childTnLst>
                                    <p:set>
                                      <p:cBhvr>
                                        <p:cTn id="32" dur="1" fill="hold">
                                          <p:stCondLst>
                                            <p:cond delay="499"/>
                                          </p:stCondLst>
                                        </p:cTn>
                                        <p:tgtEl>
                                          <p:spTgt spid="220"/>
                                        </p:tgtEl>
                                        <p:attrNameLst>
                                          <p:attrName>style.visibility</p:attrName>
                                        </p:attrNameLst>
                                      </p:cBhvr>
                                      <p:to>
                                        <p:strVal val="visible"/>
                                      </p:to>
                                    </p:se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1">
                                  <p:stCondLst>
                                    <p:cond delay="0"/>
                                  </p:stCondLst>
                                  <p:childTnLst>
                                    <p:set>
                                      <p:cBhvr>
                                        <p:cTn id="36" dur="1" fill="hold">
                                          <p:stCondLst>
                                            <p:cond delay="499"/>
                                          </p:stCondLst>
                                        </p:cTn>
                                        <p:tgtEl>
                                          <p:spTgt spid="223"/>
                                        </p:tgtEl>
                                        <p:attrNameLst>
                                          <p:attrName>style.visibility</p:attrName>
                                        </p:attrNameLst>
                                      </p:cBhvr>
                                      <p:to>
                                        <p:strVal val="visible"/>
                                      </p:to>
                                    </p:set>
                                  </p:childTnLst>
                                </p:cTn>
                              </p:par>
                            </p:childTnLst>
                          </p:cTn>
                        </p:par>
                      </p:childTnLst>
                    </p:cTn>
                  </p:par>
                  <p:par>
                    <p:cTn id="37" nodeType="clickEffect" fill="hold">
                      <p:stCondLst>
                        <p:cond delay="indefinite"/>
                      </p:stCondLst>
                      <p:childTnLst>
                        <p:par>
                          <p:cTn id="38" nodeType="withEffect" fill="hold">
                            <p:stCondLst>
                              <p:cond delay="0"/>
                            </p:stCondLst>
                            <p:childTnLst>
                              <p:par>
                                <p:cTn id="39" nodeType="clickEffect" fill="hold" presetClass="entr" presetID="1">
                                  <p:stCondLst>
                                    <p:cond delay="0"/>
                                  </p:stCondLst>
                                  <p:childTnLst>
                                    <p:set>
                                      <p:cBhvr>
                                        <p:cTn id="40" dur="1" fill="hold">
                                          <p:stCondLst>
                                            <p:cond delay="499"/>
                                          </p:stCondLst>
                                        </p:cTn>
                                        <p:tgtEl>
                                          <p:spTgt spid="222"/>
                                        </p:tgtEl>
                                        <p:attrNameLst>
                                          <p:attrName>style.visibility</p:attrName>
                                        </p:attrNameLst>
                                      </p:cBhvr>
                                      <p:to>
                                        <p:strVal val="visible"/>
                                      </p:to>
                                    </p:set>
                                  </p:childTnLst>
                                </p:cTn>
                              </p:par>
                            </p:childTnLst>
                          </p:cTn>
                        </p:par>
                      </p:childTnLst>
                    </p:cTn>
                  </p:par>
                  <p:par>
                    <p:cTn id="41" nodeType="clickEffect" fill="hold">
                      <p:stCondLst>
                        <p:cond delay="indefinite"/>
                      </p:stCondLst>
                      <p:childTnLst>
                        <p:par>
                          <p:cTn id="42" nodeType="withEffect" fill="hold">
                            <p:stCondLst>
                              <p:cond delay="0"/>
                            </p:stCondLst>
                            <p:childTnLst>
                              <p:par>
                                <p:cTn id="43" nodeType="clickEffect" fill="hold" presetClass="entr" presetID="1">
                                  <p:stCondLst>
                                    <p:cond delay="0"/>
                                  </p:stCondLst>
                                  <p:childTnLst>
                                    <p:set>
                                      <p:cBhvr>
                                        <p:cTn id="44" dur="1" fill="hold">
                                          <p:stCondLst>
                                            <p:cond delay="0"/>
                                          </p:stCondLst>
                                        </p:cTn>
                                        <p:tgtEl>
                                          <p:spTgt spid="224"/>
                                        </p:tgtEl>
                                        <p:attrNameLst>
                                          <p:attrName>style.visibility</p:attrName>
                                        </p:attrNameLst>
                                      </p:cBhvr>
                                      <p:to>
                                        <p:strVal val="visible"/>
                                      </p:to>
                                    </p:set>
                                  </p:childTnLst>
                                </p:cTn>
                              </p:par>
                            </p:childTnLst>
                          </p:cTn>
                        </p:par>
                      </p:childTnLst>
                    </p:cTn>
                  </p:par>
                  <p:par>
                    <p:cTn id="45" nodeType="clickEffect" fill="hold">
                      <p:stCondLst>
                        <p:cond delay="indefinite"/>
                      </p:stCondLst>
                      <p:childTnLst>
                        <p:par>
                          <p:cTn id="46" nodeType="withEffect" fill="hold">
                            <p:stCondLst>
                              <p:cond delay="0"/>
                            </p:stCondLst>
                            <p:childTnLst>
                              <p:par>
                                <p:cTn id="47" nodeType="clickEffect" fill="hold" presetClass="entr" presetID="1">
                                  <p:stCondLst>
                                    <p:cond delay="0"/>
                                  </p:stCondLst>
                                  <p:childTnLst>
                                    <p:set>
                                      <p:cBhvr>
                                        <p:cTn id="48" dur="1" fill="hold">
                                          <p:stCondLst>
                                            <p:cond delay="499"/>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ＭＳ Ｐゴシック"/>
              </a:rPr>
              <a:t>AI and Games</a:t>
            </a:r>
            <a:endParaRPr b="0" lang="en-US" sz="4400" spc="-1" strike="noStrike">
              <a:latin typeface="Arial"/>
            </a:endParaRPr>
          </a:p>
        </p:txBody>
      </p:sp>
      <p:sp>
        <p:nvSpPr>
          <p:cNvPr id="2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AI as an opponent</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Responsive &amp; “realistic” behavior</a:t>
            </a:r>
            <a:endParaRPr b="0" lang="en-US" sz="2400" spc="-1" strike="noStrike">
              <a:latin typeface="Arial"/>
            </a:endParaRPr>
          </a:p>
          <a:p>
            <a:pPr marL="343080" indent="-342360">
              <a:lnSpc>
                <a:spcPct val="100000"/>
              </a:lnSpc>
              <a:spcBef>
                <a:spcPts val="561"/>
              </a:spcBef>
              <a:buClr>
                <a:srgbClr val="000000"/>
              </a:buClr>
              <a:buFont typeface="Arial"/>
              <a:buChar char="•"/>
            </a:pPr>
            <a:r>
              <a:rPr b="0" lang="en-US" sz="2800" spc="-1" strike="noStrike">
                <a:solidFill>
                  <a:srgbClr val="000000"/>
                </a:solidFill>
                <a:latin typeface="Calibri"/>
                <a:ea typeface="ＭＳ Ｐゴシック"/>
              </a:rPr>
              <a:t>AI as an assistant</a:t>
            </a:r>
            <a:endParaRPr b="0" lang="en-US" sz="2800" spc="-1" strike="noStrike">
              <a:latin typeface="Arial"/>
            </a:endParaRPr>
          </a:p>
          <a:p>
            <a:pPr lvl="1" marL="743040" indent="-285120">
              <a:lnSpc>
                <a:spcPct val="100000"/>
              </a:lnSpc>
              <a:spcBef>
                <a:spcPts val="479"/>
              </a:spcBef>
              <a:buClr>
                <a:srgbClr val="000000"/>
              </a:buClr>
              <a:buFont typeface="Arial"/>
              <a:buChar char="–"/>
            </a:pPr>
            <a:r>
              <a:rPr b="0" lang="en-US" sz="2400" spc="-1" strike="noStrike">
                <a:solidFill>
                  <a:srgbClr val="000000"/>
                </a:solidFill>
                <a:latin typeface="Calibri"/>
                <a:ea typeface="ＭＳ Ｐゴシック"/>
              </a:rPr>
              <a:t>Simplify interface, “do what you want”</a:t>
            </a:r>
            <a:endParaRPr b="0" lang="en-US" sz="2400" spc="-1" strike="noStrike">
              <a:latin typeface="Arial"/>
            </a:endParaRPr>
          </a:p>
        </p:txBody>
      </p:sp>
      <p:pic>
        <p:nvPicPr>
          <p:cNvPr id="227" name="Picture 6" descr="C:\Documents and Settings\ihler\Desktop\projects marioscreen2.png"/>
          <p:cNvPicPr/>
          <p:nvPr/>
        </p:nvPicPr>
        <p:blipFill>
          <a:blip r:embed="rId1"/>
          <a:stretch/>
        </p:blipFill>
        <p:spPr>
          <a:xfrm>
            <a:off x="4648320" y="3581280"/>
            <a:ext cx="3961800" cy="2971080"/>
          </a:xfrm>
          <a:prstGeom prst="rect">
            <a:avLst/>
          </a:prstGeom>
          <a:ln>
            <a:noFill/>
          </a:ln>
        </p:spPr>
      </p:pic>
      <p:pic>
        <p:nvPicPr>
          <p:cNvPr id="228" name="Picture 7" descr="C:\Documents and Settings\ihler\Desktop\connect four.jpg"/>
          <p:cNvPicPr/>
          <p:nvPr/>
        </p:nvPicPr>
        <p:blipFill>
          <a:blip r:embed="rId2"/>
          <a:stretch/>
        </p:blipFill>
        <p:spPr>
          <a:xfrm>
            <a:off x="287280" y="3446640"/>
            <a:ext cx="3199680" cy="3199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1900" spc="-1" strike="noStrike">
                <a:solidFill>
                  <a:srgbClr val="000000"/>
                </a:solidFill>
                <a:latin typeface="Calibri"/>
                <a:ea typeface="ＭＳ Ｐゴシック"/>
              </a:rPr>
              <a:t>What is Artificial Intelligence</a:t>
            </a:r>
            <a:br/>
            <a:r>
              <a:rPr b="1" lang="en-US" sz="1900" spc="-1" strike="noStrike">
                <a:solidFill>
                  <a:srgbClr val="000000"/>
                </a:solidFill>
                <a:latin typeface="Calibri"/>
                <a:ea typeface="ＭＳ Ｐゴシック"/>
              </a:rPr>
              <a:t>(</a:t>
            </a:r>
            <a:r>
              <a:rPr b="1" lang="en-US" sz="1700" spc="-1" strike="noStrike" u="sng">
                <a:solidFill>
                  <a:srgbClr val="0000ff"/>
                </a:solidFill>
                <a:uFillTx/>
                <a:latin typeface="Calibri"/>
                <a:ea typeface="ＭＳ Ｐゴシック"/>
                <a:hlinkClick r:id="rId1"/>
              </a:rPr>
              <a:t>John McCarthy</a:t>
            </a:r>
            <a:r>
              <a:rPr b="1" lang="en-US" sz="1900" spc="-1" strike="noStrike" u="sng">
                <a:solidFill>
                  <a:srgbClr val="0000ff"/>
                </a:solidFill>
                <a:uFillTx/>
                <a:latin typeface="Calibri"/>
                <a:ea typeface="ＭＳ Ｐゴシック"/>
                <a:hlinkClick r:id="rId2"/>
              </a:rPr>
              <a:t> </a:t>
            </a:r>
            <a:r>
              <a:rPr b="1" lang="en-US" sz="1300" spc="-1" strike="noStrike">
                <a:solidFill>
                  <a:srgbClr val="000000"/>
                </a:solidFill>
                <a:latin typeface="Calibri"/>
                <a:ea typeface="ＭＳ Ｐゴシック"/>
              </a:rPr>
              <a:t>, </a:t>
            </a:r>
            <a:r>
              <a:rPr b="1" lang="en-US" sz="1500" spc="-1" strike="noStrike">
                <a:solidFill>
                  <a:srgbClr val="000000"/>
                </a:solidFill>
                <a:latin typeface="Calibri"/>
                <a:ea typeface="ＭＳ Ｐゴシック"/>
              </a:rPr>
              <a:t>Basic Questions)</a:t>
            </a:r>
            <a:endParaRPr b="0" lang="en-US" sz="1500" spc="-1" strike="noStrike">
              <a:latin typeface="Arial"/>
            </a:endParaRPr>
          </a:p>
        </p:txBody>
      </p:sp>
      <p:sp>
        <p:nvSpPr>
          <p:cNvPr id="230" name="CustomShape 2"/>
          <p:cNvSpPr/>
          <p:nvPr/>
        </p:nvSpPr>
        <p:spPr>
          <a:xfrm>
            <a:off x="685800" y="1484280"/>
            <a:ext cx="7695360" cy="4839480"/>
          </a:xfrm>
          <a:prstGeom prst="rect">
            <a:avLst/>
          </a:prstGeom>
          <a:noFill/>
          <a:ln>
            <a:noFill/>
          </a:ln>
        </p:spPr>
        <p:style>
          <a:lnRef idx="0"/>
          <a:fillRef idx="0"/>
          <a:effectRef idx="0"/>
          <a:fontRef idx="minor"/>
        </p:style>
        <p:txBody>
          <a:bodyPr lIns="90000" rIns="90000" tIns="45000" bIns="45000">
            <a:noAutofit/>
          </a:bodyPr>
          <a:p>
            <a:pPr marL="343080" indent="-342360">
              <a:lnSpc>
                <a:spcPct val="80000"/>
              </a:lnSpc>
              <a:spcBef>
                <a:spcPts val="221"/>
              </a:spcBef>
              <a:tabLst>
                <a:tab algn="l" pos="0"/>
              </a:tabLst>
            </a:pPr>
            <a:endParaRPr b="0" lang="en-US" sz="1800" spc="-1" strike="noStrike">
              <a:latin typeface="Arial"/>
            </a:endParaRPr>
          </a:p>
          <a:p>
            <a:pPr marL="343080" indent="-342360">
              <a:lnSpc>
                <a:spcPct val="80000"/>
              </a:lnSpc>
              <a:spcBef>
                <a:spcPts val="360"/>
              </a:spcBef>
              <a:buClr>
                <a:srgbClr val="0000ff"/>
              </a:buClr>
              <a:buFont typeface="Arial"/>
              <a:buChar char="•"/>
              <a:tabLst>
                <a:tab algn="l" pos="0"/>
              </a:tabLst>
            </a:pPr>
            <a:r>
              <a:rPr b="1" lang="en-US" sz="1800" spc="-1" strike="noStrike">
                <a:solidFill>
                  <a:srgbClr val="0000ff"/>
                </a:solidFill>
                <a:latin typeface="Calibri"/>
                <a:ea typeface="ＭＳ Ｐゴシック"/>
              </a:rPr>
              <a:t>What is artificial intelligence? </a:t>
            </a:r>
            <a:endParaRPr b="0" lang="en-US" sz="1800" spc="-1" strike="noStrike">
              <a:latin typeface="Arial"/>
            </a:endParaRPr>
          </a:p>
          <a:p>
            <a:pPr marL="343080" indent="-342360">
              <a:lnSpc>
                <a:spcPct val="80000"/>
              </a:lnSpc>
              <a:spcBef>
                <a:spcPts val="360"/>
              </a:spcBef>
              <a:buClr>
                <a:srgbClr val="000000"/>
              </a:buClr>
              <a:buFont typeface="Arial"/>
              <a:buChar char="•"/>
              <a:tabLst>
                <a:tab algn="l" pos="0"/>
              </a:tabLst>
            </a:pPr>
            <a:r>
              <a:rPr b="0" lang="en-US" sz="1800" spc="-1" strike="noStrike">
                <a:solidFill>
                  <a:srgbClr val="000000"/>
                </a:solidFill>
                <a:latin typeface="Calibri"/>
                <a:ea typeface="ＭＳ Ｐゴシック"/>
              </a:rPr>
              <a:t>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r>
              <a:rPr b="0" lang="en-US" sz="1400" spc="-1" strike="noStrike">
                <a:solidFill>
                  <a:srgbClr val="000000"/>
                </a:solidFill>
                <a:latin typeface="Calibri"/>
                <a:ea typeface="ＭＳ Ｐゴシック"/>
              </a:rPr>
              <a:t> </a:t>
            </a:r>
            <a:endParaRPr b="0" lang="en-US" sz="1400" spc="-1" strike="noStrike">
              <a:latin typeface="Arial"/>
            </a:endParaRPr>
          </a:p>
          <a:p>
            <a:pPr>
              <a:lnSpc>
                <a:spcPct val="80000"/>
              </a:lnSpc>
              <a:spcBef>
                <a:spcPts val="281"/>
              </a:spcBef>
              <a:tabLst>
                <a:tab algn="l" pos="0"/>
              </a:tabLst>
            </a:pPr>
            <a:endParaRPr b="0" lang="en-US" sz="1400" spc="-1" strike="noStrike">
              <a:latin typeface="Arial"/>
            </a:endParaRPr>
          </a:p>
          <a:p>
            <a:pPr marL="343080" indent="-342360">
              <a:lnSpc>
                <a:spcPct val="80000"/>
              </a:lnSpc>
              <a:spcBef>
                <a:spcPts val="360"/>
              </a:spcBef>
              <a:buClr>
                <a:srgbClr val="0000ff"/>
              </a:buClr>
              <a:buFont typeface="Arial"/>
              <a:buChar char="•"/>
              <a:tabLst>
                <a:tab algn="l" pos="0"/>
              </a:tabLst>
            </a:pPr>
            <a:r>
              <a:rPr b="1" lang="en-US" sz="1800" spc="-1" strike="noStrike">
                <a:solidFill>
                  <a:srgbClr val="0000ff"/>
                </a:solidFill>
                <a:latin typeface="Calibri"/>
                <a:ea typeface="ＭＳ Ｐゴシック"/>
              </a:rPr>
              <a:t>Yes, but what is intelligence?</a:t>
            </a:r>
            <a:r>
              <a:rPr b="1" lang="en-US" sz="1800" spc="-1" strike="noStrike">
                <a:solidFill>
                  <a:srgbClr val="000000"/>
                </a:solidFill>
                <a:latin typeface="Calibri"/>
                <a:ea typeface="ＭＳ Ｐゴシック"/>
              </a:rPr>
              <a:t> </a:t>
            </a:r>
            <a:endParaRPr b="0" lang="en-US" sz="1800" spc="-1" strike="noStrike">
              <a:latin typeface="Arial"/>
            </a:endParaRPr>
          </a:p>
          <a:p>
            <a:pPr marL="343080" indent="-342360">
              <a:lnSpc>
                <a:spcPct val="80000"/>
              </a:lnSpc>
              <a:spcBef>
                <a:spcPts val="360"/>
              </a:spcBef>
              <a:buClr>
                <a:srgbClr val="000000"/>
              </a:buClr>
              <a:buFont typeface="Arial"/>
              <a:buChar char="•"/>
              <a:tabLst>
                <a:tab algn="l" pos="0"/>
              </a:tabLst>
            </a:pPr>
            <a:r>
              <a:rPr b="0" lang="en-US" sz="1800" spc="-1" strike="noStrike">
                <a:solidFill>
                  <a:srgbClr val="000000"/>
                </a:solidFill>
                <a:latin typeface="Calibri"/>
                <a:ea typeface="ＭＳ Ｐゴシック"/>
              </a:rPr>
              <a:t>Intelligence is the computational part of the ability to achieve goals in the world. Varying kinds and degrees of intelligence occur in people, many animals and some machines. </a:t>
            </a:r>
            <a:endParaRPr b="0" lang="en-US" sz="1800" spc="-1" strike="noStrike">
              <a:latin typeface="Arial"/>
            </a:endParaRPr>
          </a:p>
          <a:p>
            <a:pPr>
              <a:lnSpc>
                <a:spcPct val="100000"/>
              </a:lnSpc>
              <a:tabLst>
                <a:tab algn="l" pos="0"/>
              </a:tabLst>
            </a:pPr>
            <a:endParaRPr b="0" lang="en-US" sz="1800" spc="-1" strike="noStrike">
              <a:latin typeface="Arial"/>
            </a:endParaRPr>
          </a:p>
          <a:p>
            <a:pPr marL="343080" indent="-342360">
              <a:lnSpc>
                <a:spcPct val="80000"/>
              </a:lnSpc>
              <a:spcBef>
                <a:spcPts val="360"/>
              </a:spcBef>
              <a:buClr>
                <a:srgbClr val="0000ff"/>
              </a:buClr>
              <a:buFont typeface="Arial"/>
              <a:buChar char="•"/>
              <a:tabLst>
                <a:tab algn="l" pos="0"/>
              </a:tabLst>
            </a:pPr>
            <a:r>
              <a:rPr b="1" lang="en-US" sz="1800" spc="-1" strike="noStrike">
                <a:solidFill>
                  <a:srgbClr val="0000ff"/>
                </a:solidFill>
                <a:latin typeface="Calibri"/>
                <a:ea typeface="ＭＳ Ｐゴシック"/>
              </a:rPr>
              <a:t>Isn't there a solid definition of intelligence that doesn't depend on relating it to human intelligence? </a:t>
            </a:r>
            <a:endParaRPr b="0" lang="en-US" sz="1800" spc="-1" strike="noStrike">
              <a:latin typeface="Arial"/>
            </a:endParaRPr>
          </a:p>
          <a:p>
            <a:pPr marL="343080" indent="-342360">
              <a:lnSpc>
                <a:spcPct val="80000"/>
              </a:lnSpc>
              <a:spcBef>
                <a:spcPts val="360"/>
              </a:spcBef>
              <a:buClr>
                <a:srgbClr val="000000"/>
              </a:buClr>
              <a:buFont typeface="Arial"/>
              <a:buChar char="•"/>
              <a:tabLst>
                <a:tab algn="l" pos="0"/>
              </a:tabLst>
            </a:pPr>
            <a:r>
              <a:rPr b="0" lang="en-US" sz="1800" spc="-1" strike="noStrike">
                <a:solidFill>
                  <a:srgbClr val="000000"/>
                </a:solidFill>
                <a:latin typeface="Calibri"/>
                <a:ea typeface="ＭＳ Ｐゴシック"/>
              </a:rPr>
              <a:t>Not yet. The problem is that we cannot yet characterize in general what kinds of computational procedures we want to call intelligent. We understand some</a:t>
            </a:r>
            <a:r>
              <a:rPr b="1" lang="en-US" sz="1800" spc="-1" strike="noStrike">
                <a:solidFill>
                  <a:srgbClr val="000000"/>
                </a:solidFill>
                <a:latin typeface="Calibri"/>
                <a:ea typeface="ＭＳ Ｐゴシック"/>
              </a:rPr>
              <a:t> </a:t>
            </a:r>
            <a:r>
              <a:rPr b="0" lang="en-US" sz="1800" spc="-1" strike="noStrike">
                <a:solidFill>
                  <a:srgbClr val="000000"/>
                </a:solidFill>
                <a:latin typeface="Calibri"/>
                <a:ea typeface="ＭＳ Ｐゴシック"/>
              </a:rPr>
              <a:t>of the mechanisms of intelligence and not others. </a:t>
            </a:r>
            <a:endParaRPr b="0" lang="en-US" sz="1800" spc="-1" strike="noStrike">
              <a:latin typeface="Arial"/>
            </a:endParaRPr>
          </a:p>
          <a:p>
            <a:pPr>
              <a:lnSpc>
                <a:spcPct val="80000"/>
              </a:lnSpc>
              <a:spcBef>
                <a:spcPts val="360"/>
              </a:spcBef>
              <a:tabLst>
                <a:tab algn="l" pos="0"/>
              </a:tabLst>
            </a:pPr>
            <a:endParaRPr b="0" lang="en-US" sz="1800" spc="-1" strike="noStrike">
              <a:latin typeface="Arial"/>
            </a:endParaRPr>
          </a:p>
          <a:p>
            <a:pPr marL="343080" indent="-342360">
              <a:lnSpc>
                <a:spcPct val="80000"/>
              </a:lnSpc>
              <a:spcBef>
                <a:spcPts val="320"/>
              </a:spcBef>
              <a:buClr>
                <a:srgbClr val="000000"/>
              </a:buClr>
              <a:buFont typeface="Arial"/>
              <a:buChar char="•"/>
              <a:tabLst>
                <a:tab algn="l" pos="0"/>
              </a:tabLst>
            </a:pPr>
            <a:r>
              <a:rPr b="1" lang="en-US" sz="1600" spc="-1" strike="noStrike">
                <a:solidFill>
                  <a:srgbClr val="000000"/>
                </a:solidFill>
                <a:latin typeface="Calibri"/>
                <a:ea typeface="ＭＳ Ｐゴシック"/>
              </a:rPr>
              <a:t>More in: </a:t>
            </a:r>
            <a:r>
              <a:rPr b="1" lang="en-US" sz="1600" spc="-1" strike="noStrike" u="sng">
                <a:solidFill>
                  <a:srgbClr val="0000ff"/>
                </a:solidFill>
                <a:uFillTx/>
                <a:latin typeface="Calibri"/>
                <a:ea typeface="ＭＳ Ｐゴシック"/>
                <a:hlinkClick r:id="rId3"/>
              </a:rPr>
              <a:t>http://www-formal.stanford.edu/jmc/whatisai/node1.html</a:t>
            </a:r>
            <a:endParaRPr b="0" lang="en-US" sz="1600" spc="-1" strike="noStrike">
              <a:latin typeface="Arial"/>
            </a:endParaRPr>
          </a:p>
        </p:txBody>
      </p:sp>
      <p:pic>
        <p:nvPicPr>
          <p:cNvPr id="231" name="Picture 1028" descr="jmccolor"/>
          <p:cNvPicPr/>
          <p:nvPr/>
        </p:nvPicPr>
        <p:blipFill>
          <a:blip r:embed="rId4"/>
          <a:stretch/>
        </p:blipFill>
        <p:spPr>
          <a:xfrm>
            <a:off x="7696080" y="152280"/>
            <a:ext cx="1304280" cy="1805760"/>
          </a:xfrm>
          <a:prstGeom prst="rect">
            <a:avLst/>
          </a:prstGeom>
          <a:ln>
            <a:noFill/>
          </a:ln>
        </p:spPr>
      </p:pic>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nodeType="clickEffect" fill="hold">
                      <p:stCondLst>
                        <p:cond delay="indefinite"/>
                      </p:stCondLst>
                      <p:childTnLst>
                        <p:par>
                          <p:cTn id="52" nodeType="withEffect" fill="hold">
                            <p:stCondLst>
                              <p:cond delay="0"/>
                            </p:stCondLst>
                            <p:childTnLst>
                              <p:par>
                                <p:cTn id="53" nodeType="clickEffect" fill="hold" presetClass="entr" presetID="1">
                                  <p:stCondLst>
                                    <p:cond delay="0"/>
                                  </p:stCondLst>
                                  <p:childTnLst>
                                    <p:set>
                                      <p:cBhvr>
                                        <p:cTn id="54" dur="1" fill="hold">
                                          <p:stCondLst>
                                            <p:cond delay="499"/>
                                          </p:stCondLst>
                                        </p:cTn>
                                        <p:tgtEl>
                                          <p:spTgt spid="230">
                                            <p:txEl>
                                              <p:pRg st="1" end="1"/>
                                            </p:txEl>
                                          </p:spTgt>
                                        </p:tgtEl>
                                        <p:attrNameLst>
                                          <p:attrName>style.visibility</p:attrName>
                                        </p:attrNameLst>
                                      </p:cBhvr>
                                      <p:to>
                                        <p:strVal val="visible"/>
                                      </p:to>
                                    </p:set>
                                  </p:childTnLst>
                                </p:cTn>
                              </p:par>
                            </p:childTnLst>
                          </p:cTn>
                        </p:par>
                      </p:childTnLst>
                    </p:cTn>
                  </p:par>
                  <p:par>
                    <p:cTn id="55" nodeType="clickEffect" fill="hold">
                      <p:stCondLst>
                        <p:cond delay="indefinite"/>
                      </p:stCondLst>
                      <p:childTnLst>
                        <p:par>
                          <p:cTn id="56" nodeType="withEffect" fill="hold">
                            <p:stCondLst>
                              <p:cond delay="0"/>
                            </p:stCondLst>
                            <p:childTnLst>
                              <p:par>
                                <p:cTn id="57" nodeType="clickEffect" fill="hold" presetClass="entr" presetID="1">
                                  <p:stCondLst>
                                    <p:cond delay="0"/>
                                  </p:stCondLst>
                                  <p:childTnLst>
                                    <p:set>
                                      <p:cBhvr>
                                        <p:cTn id="58" dur="1" fill="hold">
                                          <p:stCondLst>
                                            <p:cond delay="499"/>
                                          </p:stCondLst>
                                        </p:cTn>
                                        <p:tgtEl>
                                          <p:spTgt spid="230">
                                            <p:txEl>
                                              <p:pRg st="2" end="2"/>
                                            </p:txEl>
                                          </p:spTgt>
                                        </p:tgtEl>
                                        <p:attrNameLst>
                                          <p:attrName>style.visibility</p:attrName>
                                        </p:attrNameLst>
                                      </p:cBhvr>
                                      <p:to>
                                        <p:strVal val="visible"/>
                                      </p:to>
                                    </p:set>
                                  </p:childTnLst>
                                </p:cTn>
                              </p:par>
                            </p:childTnLst>
                          </p:cTn>
                        </p:par>
                      </p:childTnLst>
                    </p:cTn>
                  </p:par>
                  <p:par>
                    <p:cTn id="59" nodeType="clickEffect" fill="hold">
                      <p:stCondLst>
                        <p:cond delay="indefinite"/>
                      </p:stCondLst>
                      <p:childTnLst>
                        <p:par>
                          <p:cTn id="60" nodeType="withEffect" fill="hold">
                            <p:stCondLst>
                              <p:cond delay="0"/>
                            </p:stCondLst>
                            <p:childTnLst>
                              <p:par>
                                <p:cTn id="61" nodeType="clickEffect" fill="hold" presetClass="entr" presetID="1">
                                  <p:stCondLst>
                                    <p:cond delay="0"/>
                                  </p:stCondLst>
                                  <p:childTnLst>
                                    <p:set>
                                      <p:cBhvr>
                                        <p:cTn id="62" dur="1" fill="hold">
                                          <p:stCondLst>
                                            <p:cond delay="499"/>
                                          </p:stCondLst>
                                        </p:cTn>
                                        <p:tgtEl>
                                          <p:spTgt spid="230">
                                            <p:txEl>
                                              <p:pRg st="4" end="4"/>
                                            </p:txEl>
                                          </p:spTgt>
                                        </p:tgtEl>
                                        <p:attrNameLst>
                                          <p:attrName>style.visibility</p:attrName>
                                        </p:attrNameLst>
                                      </p:cBhvr>
                                      <p:to>
                                        <p:strVal val="visible"/>
                                      </p:to>
                                    </p:set>
                                  </p:childTnLst>
                                </p:cTn>
                              </p:par>
                            </p:childTnLst>
                          </p:cTn>
                        </p:par>
                      </p:childTnLst>
                    </p:cTn>
                  </p:par>
                  <p:par>
                    <p:cTn id="63" nodeType="clickEffect" fill="hold">
                      <p:stCondLst>
                        <p:cond delay="indefinite"/>
                      </p:stCondLst>
                      <p:childTnLst>
                        <p:par>
                          <p:cTn id="64" nodeType="withEffect" fill="hold">
                            <p:stCondLst>
                              <p:cond delay="0"/>
                            </p:stCondLst>
                            <p:childTnLst>
                              <p:par>
                                <p:cTn id="65" nodeType="clickEffect" fill="hold" presetClass="entr" presetID="1">
                                  <p:stCondLst>
                                    <p:cond delay="0"/>
                                  </p:stCondLst>
                                  <p:childTnLst>
                                    <p:set>
                                      <p:cBhvr>
                                        <p:cTn id="66" dur="1" fill="hold">
                                          <p:stCondLst>
                                            <p:cond delay="499"/>
                                          </p:stCondLst>
                                        </p:cTn>
                                        <p:tgtEl>
                                          <p:spTgt spid="230">
                                            <p:txEl>
                                              <p:pRg st="5" end="5"/>
                                            </p:txEl>
                                          </p:spTgt>
                                        </p:tgtEl>
                                        <p:attrNameLst>
                                          <p:attrName>style.visibility</p:attrName>
                                        </p:attrNameLst>
                                      </p:cBhvr>
                                      <p:to>
                                        <p:strVal val="visible"/>
                                      </p:to>
                                    </p:set>
                                  </p:childTnLst>
                                </p:cTn>
                              </p:par>
                            </p:childTnLst>
                          </p:cTn>
                        </p:par>
                      </p:childTnLst>
                    </p:cTn>
                  </p:par>
                  <p:par>
                    <p:cTn id="67" nodeType="clickEffect" fill="hold">
                      <p:stCondLst>
                        <p:cond delay="indefinite"/>
                      </p:stCondLst>
                      <p:childTnLst>
                        <p:par>
                          <p:cTn id="68" nodeType="withEffect" fill="hold">
                            <p:stCondLst>
                              <p:cond delay="0"/>
                            </p:stCondLst>
                            <p:childTnLst>
                              <p:par>
                                <p:cTn id="69" nodeType="clickEffect" fill="hold" presetClass="entr" presetID="1">
                                  <p:stCondLst>
                                    <p:cond delay="0"/>
                                  </p:stCondLst>
                                  <p:childTnLst>
                                    <p:set>
                                      <p:cBhvr>
                                        <p:cTn id="70" dur="1" fill="hold">
                                          <p:stCondLst>
                                            <p:cond delay="499"/>
                                          </p:stCondLst>
                                        </p:cTn>
                                        <p:tgtEl>
                                          <p:spTgt spid="230">
                                            <p:txEl>
                                              <p:pRg st="7" end="7"/>
                                            </p:txEl>
                                          </p:spTgt>
                                        </p:tgtEl>
                                        <p:attrNameLst>
                                          <p:attrName>style.visibility</p:attrName>
                                        </p:attrNameLst>
                                      </p:cBhvr>
                                      <p:to>
                                        <p:strVal val="visible"/>
                                      </p:to>
                                    </p:set>
                                  </p:childTnLst>
                                </p:cTn>
                              </p:par>
                            </p:childTnLst>
                          </p:cTn>
                        </p:par>
                      </p:childTnLst>
                    </p:cTn>
                  </p:par>
                  <p:par>
                    <p:cTn id="71" nodeType="clickEffect" fill="hold">
                      <p:stCondLst>
                        <p:cond delay="indefinite"/>
                      </p:stCondLst>
                      <p:childTnLst>
                        <p:par>
                          <p:cTn id="72" nodeType="withEffect" fill="hold">
                            <p:stCondLst>
                              <p:cond delay="0"/>
                            </p:stCondLst>
                            <p:childTnLst>
                              <p:par>
                                <p:cTn id="73" nodeType="clickEffect" fill="hold" presetClass="entr" presetID="1">
                                  <p:stCondLst>
                                    <p:cond delay="0"/>
                                  </p:stCondLst>
                                  <p:childTnLst>
                                    <p:set>
                                      <p:cBhvr>
                                        <p:cTn id="74" dur="1" fill="hold">
                                          <p:stCondLst>
                                            <p:cond delay="499"/>
                                          </p:stCondLst>
                                        </p:cTn>
                                        <p:tgtEl>
                                          <p:spTgt spid="230">
                                            <p:txEl>
                                              <p:pRg st="8" end="8"/>
                                            </p:txEl>
                                          </p:spTgt>
                                        </p:tgtEl>
                                        <p:attrNameLst>
                                          <p:attrName>style.visibility</p:attrName>
                                        </p:attrNameLst>
                                      </p:cBhvr>
                                      <p:to>
                                        <p:strVal val="visible"/>
                                      </p:to>
                                    </p:set>
                                  </p:childTnLst>
                                </p:cTn>
                              </p:par>
                            </p:childTnLst>
                          </p:cTn>
                        </p:par>
                      </p:childTnLst>
                    </p:cTn>
                  </p:par>
                  <p:par>
                    <p:cTn id="75" nodeType="clickEffect" fill="hold">
                      <p:stCondLst>
                        <p:cond delay="indefinite"/>
                      </p:stCondLst>
                      <p:childTnLst>
                        <p:par>
                          <p:cTn id="76" nodeType="withEffect" fill="hold">
                            <p:stCondLst>
                              <p:cond delay="0"/>
                            </p:stCondLst>
                            <p:childTnLst>
                              <p:par>
                                <p:cTn id="77" nodeType="clickEffect" fill="hold" presetClass="entr" presetID="1">
                                  <p:stCondLst>
                                    <p:cond delay="0"/>
                                  </p:stCondLst>
                                  <p:childTnLst>
                                    <p:set>
                                      <p:cBhvr>
                                        <p:cTn id="78" dur="1" fill="hold">
                                          <p:stCondLst>
                                            <p:cond delay="499"/>
                                          </p:stCondLst>
                                        </p:cTn>
                                        <p:tgtEl>
                                          <p:spTgt spid="23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6508</TotalTime>
  <Application>LibreOffice/6.4.6.2$Linux_X86_64 LibreOffice_project/40$Build-2</Application>
  <Words>3156</Words>
  <Paragraphs>642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Alexander Ihler;Lathrop,Richard</dc:creator>
  <dc:description/>
  <dc:language>en-US</dc:language>
  <cp:lastModifiedBy/>
  <dcterms:modified xsi:type="dcterms:W3CDTF">2021-01-08T16:56:39Z</dcterms:modified>
  <cp:revision>171</cp:revision>
  <dc:subject/>
  <dc:title>Introduction to Artificial Intelligence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8</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