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0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5" r:id="rId15"/>
    <p:sldId id="288" r:id="rId16"/>
    <p:sldId id="273" r:id="rId17"/>
    <p:sldId id="308" r:id="rId18"/>
    <p:sldId id="294" r:id="rId19"/>
    <p:sldId id="301" r:id="rId20"/>
    <p:sldId id="305" r:id="rId21"/>
    <p:sldId id="310" r:id="rId22"/>
    <p:sldId id="274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911"/>
    <a:srgbClr val="FBF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37C34-984D-4165-A41B-4C5375576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60CEF7-0978-4E12-9011-8AA52699B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EB72F5-046A-429B-BF3B-ACFBD7A0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3E04-1FA2-4401-9066-5EE82D4E330A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62351-1198-409E-B5D9-23D2AE61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022E9F-741F-4245-8C4A-9161EE99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C57D-64F2-411C-A6E5-3BED3C2BE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73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47A53-D96F-4988-9BF2-5CA40813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8019F8-0605-4BBA-AD67-570D149FB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8F8DF-461A-45C5-888B-C3BA95AE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3E04-1FA2-4401-9066-5EE82D4E330A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60EA71-D6D9-465E-9658-B0E211F8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78F750-1BD6-4818-8598-8A2053CB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C57D-64F2-411C-A6E5-3BED3C2BE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84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EE566E-DDE7-44AC-A1AE-A8C51FB4B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7367D5-91F8-44AD-B420-89E536744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89F27C-9EA6-45D0-8308-1B923283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3E04-1FA2-4401-9066-5EE82D4E330A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A990FC-FDFF-43EC-AF62-96C7C853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776644-657D-4F86-8ECC-25ADD242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C57D-64F2-411C-A6E5-3BED3C2BE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7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9E298-4912-44EC-88E4-B8C1030F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BB78D-DA5D-4DC4-9153-FE341D5AE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95F3D-8071-4072-B8C1-F2AB29D8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3E04-1FA2-4401-9066-5EE82D4E330A}" type="datetimeFigureOut">
              <a:rPr lang="de-DE" smtClean="0"/>
              <a:t>08.05.2018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A0AEC3-24DE-4C69-B3EA-0E234D52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A5AB73-8BF7-459C-9DC0-65AAD210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C57D-64F2-411C-A6E5-3BED3C2BE09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93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59342-BB7B-4849-BBE2-923E090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F69953-DDCC-4E19-9F20-77EE3BA61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B092BC-17E1-4F4B-B781-512EADEE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3E04-1FA2-4401-9066-5EE82D4E330A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08E89E-3016-4E87-B03C-10C794A5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6E87F7-FBDD-4CFD-8EAC-0F9AB678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C57D-64F2-411C-A6E5-3BED3C2BE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97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6ED6-C402-415A-ACB4-40645804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459D5-BDC8-473A-98E2-3115F87F0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598EE0-0D36-471E-A032-3D2BD7181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501063-8ACC-45B8-A6FC-355EE37D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3E04-1FA2-4401-9066-5EE82D4E330A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FD05F7-ACE8-46A2-BCB6-2A68D879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ED6544-D2C5-42C7-971D-01ED2B18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C57D-64F2-411C-A6E5-3BED3C2BE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82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236E4-D098-48C3-9A8F-4223BAFE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7AE58F-A32A-46E7-9283-42B1C50F1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887CF6-0498-46DF-BF29-4B173C230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30D9C5-5C5D-4226-B034-EAC45E590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77D722-914E-4675-8683-54C7D2695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3CECB7-5EDB-4621-BF39-CF28DF3F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3E04-1FA2-4401-9066-5EE82D4E330A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9445DD-2A7C-41B2-A049-14E78218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5CCBD8-A18B-4960-B237-112B5F74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C57D-64F2-411C-A6E5-3BED3C2BE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82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685D4-6D69-49DF-9B4A-B5933254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920666-7F8C-4031-BA32-157717D5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3E04-1FA2-4401-9066-5EE82D4E330A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6E7A68-AB76-47FE-88D6-41E7C326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C908D4-9973-4248-A461-54B20F5F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C57D-64F2-411C-A6E5-3BED3C2BE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50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B0BF3B-5B0C-4EE0-91E0-6E32776A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3E04-1FA2-4401-9066-5EE82D4E330A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E0BC4A-D937-4D99-84E7-E3159B6A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A8A2D5-39E8-4783-849E-816AA45B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C57D-64F2-411C-A6E5-3BED3C2BE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14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BBF8E-6E09-4F5A-BE8D-7D79AD4A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A24B6A-D395-4165-BCFA-4CB5CFDFC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DFD33D-29BB-48DE-AADE-D304426E3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AD6D8D-753C-45FE-8DA5-6EDA90FE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3E04-1FA2-4401-9066-5EE82D4E330A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0AE530-E0FA-4696-8C89-B039DAAC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E2BBF9-03C5-4C2A-B995-61868B5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C57D-64F2-411C-A6E5-3BED3C2BE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5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4361B-FC67-400F-9A0B-DD63C861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3D0C94-85FE-4B0E-AB8A-DE3E2F298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A57583-D2DE-47FA-A0CA-1E9F8DA5C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13CC3B-6503-4136-81D0-CB3DD798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3E04-1FA2-4401-9066-5EE82D4E330A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62A522-04C2-484F-9CAD-918CCF03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87F534-A75B-4E53-9987-989800FB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C57D-64F2-411C-A6E5-3BED3C2BE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63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3380BB-ACD6-471B-B90C-99E1FCD1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9BF76A-E389-460D-A742-E6526062A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780AD6-9A59-44B4-8A06-6AEB6CED4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C3E04-1FA2-4401-9066-5EE82D4E330A}" type="datetimeFigureOut">
              <a:rPr lang="de-DE" smtClean="0"/>
              <a:t>08.05.2018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64413-E5D9-47D0-9E53-016ED4F9D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289FB8-1506-4EA7-A739-AD96D08E5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AC57D-64F2-411C-A6E5-3BED3C2BE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chtsanwalt-pasching.at/" TargetMode="External"/><Relationship Id="rId2" Type="http://schemas.openxmlformats.org/officeDocument/2006/relationships/hyperlink" Target="mailto:office@rechtsanwalt-pasching.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nohd.at/" TargetMode="External"/><Relationship Id="rId2" Type="http://schemas.openxmlformats.org/officeDocument/2006/relationships/hyperlink" Target="mailto:office@innohd.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E9D3F-F234-4098-988E-591F99F1F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9076"/>
            <a:ext cx="9144000" cy="1660992"/>
          </a:xfrm>
        </p:spPr>
        <p:txBody>
          <a:bodyPr>
            <a:normAutofit fontScale="90000"/>
          </a:bodyPr>
          <a:lstStyle/>
          <a:p>
            <a:r>
              <a:rPr lang="de-AT" b="1" dirty="0">
                <a:solidFill>
                  <a:srgbClr val="FF0000"/>
                </a:solidFill>
              </a:rPr>
              <a:t>Showdown für die EU-Datenschutz-Grundverordnung </a:t>
            </a:r>
            <a:endParaRPr lang="de-DE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028" name="Picture 4" descr="Foto fuer Mailworx">
            <a:extLst>
              <a:ext uri="{FF2B5EF4-FFF2-40B4-BE49-F238E27FC236}">
                <a16:creationId xmlns:a16="http://schemas.microsoft.com/office/drawing/2014/main" id="{ABF8CC03-A4A9-4B75-834E-F2FE0F589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884675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zst kirchd oo4">
            <a:extLst>
              <a:ext uri="{FF2B5EF4-FFF2-40B4-BE49-F238E27FC236}">
                <a16:creationId xmlns:a16="http://schemas.microsoft.com/office/drawing/2014/main" id="{8749F853-63C6-46C6-9A48-87546B3BA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884675"/>
            <a:ext cx="1809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6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865D-8B16-4AB2-9E5B-22F4638D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solidFill>
                  <a:srgbClr val="0070C0"/>
                </a:solidFill>
                <a:latin typeface="+mn-lt"/>
              </a:rPr>
              <a:t>Betroffenenrechte (Art. 12 – 23 EU-DSGVO)</a:t>
            </a:r>
            <a:endParaRPr lang="de-DE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1BE8FB7-3694-4E47-9F77-D89CD473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38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de-DE" dirty="0"/>
              <a:t>Transparente Information (Informationspflichten)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Auskunftsrecht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Recht auf Berichtigung 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Recht auf Löschung („Vergessenwerden“)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Recht auf Einschränkung der Verarbeitung 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Recht auf Datenübertragbarkeit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 Widerspruchsrecht </a:t>
            </a:r>
          </a:p>
          <a:p>
            <a:pPr>
              <a:lnSpc>
                <a:spcPct val="150000"/>
              </a:lnSpc>
              <a:defRPr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B3398C3-618F-4A99-BBC7-6FDE318D35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60" y="5930636"/>
            <a:ext cx="2222914" cy="9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4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865D-8B16-4AB2-9E5B-22F4638D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  <a:latin typeface="+mn-lt"/>
              </a:rPr>
              <a:t>Und welche Fragen stellen sich noch? 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1BE8FB7-3694-4E47-9F77-D89CD473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38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de-DE" dirty="0"/>
              <a:t>Benötige ich einen Datenschutzbeauftragten? 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Was sind Auftragsverarbeiter? 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Was ist eine Datenschutz-Folgenabschätzung? 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Was ist mit dem Datentransfer ins Drittland? 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Was tun bei einer Datenschutzverletzung?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Was sind technische und organisatorische Maßnahmen? („TOM‘s)</a:t>
            </a:r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B3398C3-618F-4A99-BBC7-6FDE318D35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60" y="5930636"/>
            <a:ext cx="2222914" cy="9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69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865D-8B16-4AB2-9E5B-22F4638D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  <a:latin typeface="+mn-lt"/>
              </a:rPr>
              <a:t>Fazit 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1BE8FB7-3694-4E47-9F77-D89CD473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383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de-DE" dirty="0"/>
              <a:t>Notwendigkeit der (rechtzeitigen) Auseinandersetzung mit der neuen Rechtslage 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EU-DSGVO – konforme Datenverarbeitung ist im Betrieb schon mit konsequenter Vorgehensweise zu ermöglichen</a:t>
            </a:r>
          </a:p>
          <a:p>
            <a:pPr marL="0" indent="0">
              <a:buNone/>
              <a:defRPr/>
            </a:pPr>
            <a:r>
              <a:rPr lang="de-DE" dirty="0"/>
              <a:t> </a:t>
            </a:r>
          </a:p>
          <a:p>
            <a:pPr>
              <a:defRPr/>
            </a:pPr>
            <a:r>
              <a:rPr lang="de-DE" dirty="0"/>
              <a:t>Schrittweise Umsetzung in Betrieb</a:t>
            </a:r>
          </a:p>
          <a:p>
            <a:pPr marL="0" indent="0">
              <a:buNone/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Sensibilisierung der Geschäftsführung und Mitarbeiter</a:t>
            </a:r>
          </a:p>
          <a:p>
            <a:pPr>
              <a:lnSpc>
                <a:spcPct val="150000"/>
              </a:lnSpc>
              <a:defRPr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B3398C3-618F-4A99-BBC7-6FDE318D35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60" y="5930636"/>
            <a:ext cx="2222914" cy="9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865D-8B16-4AB2-9E5B-22F4638D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0070C0"/>
                </a:solidFill>
                <a:latin typeface="+mn-lt"/>
              </a:rPr>
              <a:t>Schritt für Schritt zum Datenschutz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1BE8FB7-3694-4E47-9F77-D89CD473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470"/>
            <a:ext cx="10515600" cy="417316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de-DE" altLang="de-DE" dirty="0"/>
              <a:t>Evaluierung der bestehenden Datenschutzmaßnahmen, der Vertragsmuster und der Verarbeitungstätigkeiten</a:t>
            </a:r>
          </a:p>
          <a:p>
            <a:pPr>
              <a:lnSpc>
                <a:spcPct val="120000"/>
              </a:lnSpc>
              <a:defRPr/>
            </a:pPr>
            <a:r>
              <a:rPr lang="de-DE" altLang="de-DE" dirty="0"/>
              <a:t>Erstellung des Verzeichnisses der Verarbeitungstätigkeiten </a:t>
            </a:r>
          </a:p>
          <a:p>
            <a:pPr>
              <a:lnSpc>
                <a:spcPct val="120000"/>
              </a:lnSpc>
              <a:defRPr/>
            </a:pPr>
            <a:r>
              <a:rPr lang="de-DE" altLang="de-DE" dirty="0"/>
              <a:t>Erfüllung von Informationspflichten und Implementierung von Prozessen für die sonstigen Betroffenenrechte</a:t>
            </a:r>
          </a:p>
          <a:p>
            <a:pPr>
              <a:lnSpc>
                <a:spcPct val="120000"/>
              </a:lnSpc>
              <a:defRPr/>
            </a:pPr>
            <a:r>
              <a:rPr lang="de-DE" altLang="de-DE" dirty="0"/>
              <a:t>Check der technischen &amp; organisatorischen Maßnahmen</a:t>
            </a:r>
          </a:p>
          <a:p>
            <a:pPr>
              <a:lnSpc>
                <a:spcPct val="120000"/>
              </a:lnSpc>
              <a:defRPr/>
            </a:pPr>
            <a:r>
              <a:rPr lang="de-DE" altLang="de-DE" dirty="0"/>
              <a:t>Vertragsgestaltung mit Auftragsverarbeitern, Betriebsrat, Mitarbeitern und sonstigen Kooperationspartnern</a:t>
            </a:r>
          </a:p>
          <a:p>
            <a:pPr>
              <a:lnSpc>
                <a:spcPct val="120000"/>
              </a:lnSpc>
              <a:defRPr/>
            </a:pPr>
            <a:r>
              <a:rPr lang="de-DE" altLang="de-DE" dirty="0"/>
              <a:t>Erstellung einer </a:t>
            </a:r>
            <a:r>
              <a:rPr lang="de-DE" altLang="de-DE" dirty="0" err="1"/>
              <a:t>Datenschutzpolicy</a:t>
            </a:r>
            <a:r>
              <a:rPr lang="de-DE" altLang="de-DE" dirty="0"/>
              <a:t>, Schulung der Mitarbeiter, Durchführung einer Datenschutzfolgenabschätzung, Prozesse für Datenschutzverletzungen</a:t>
            </a:r>
          </a:p>
          <a:p>
            <a:pPr>
              <a:lnSpc>
                <a:spcPct val="150000"/>
              </a:lnSpc>
              <a:defRPr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B3398C3-618F-4A99-BBC7-6FDE318D35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60" y="5930636"/>
            <a:ext cx="2222914" cy="9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2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865D-8B16-4AB2-9E5B-22F4638D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94" y="348888"/>
            <a:ext cx="10515600" cy="1325563"/>
          </a:xfrm>
        </p:spPr>
        <p:txBody>
          <a:bodyPr>
            <a:normAutofit/>
          </a:bodyPr>
          <a:lstStyle/>
          <a:p>
            <a:r>
              <a:rPr lang="de-DE" altLang="de-DE" sz="3800" dirty="0">
                <a:solidFill>
                  <a:srgbClr val="0070C0"/>
                </a:solidFill>
                <a:latin typeface="+mn-lt"/>
              </a:rPr>
              <a:t>Noch Fragen? </a:t>
            </a:r>
            <a:endParaRPr lang="de-DE" sz="3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1BE8FB7-3694-4E47-9F77-D89CD473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5011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  <a:defRPr/>
            </a:pPr>
            <a:r>
              <a:rPr lang="de-DE" dirty="0"/>
              <a:t>Mein Tipp: 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de-DE" dirty="0"/>
              <a:t>Nutzen Sie die EU-DSGVO als Chance, bereits seit Langem offene Baustellen in Ihrem Unternehmen aktiv anzugehen (Vertragsmuster, Infrastruktur), Prozesse einzuführen oder zu optimieren und Licht in den Datendschungel zu bringen!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Datenschutz ist kein lästiges Gesetz – er ist Grundlage Ihres Geschäfts!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B3398C3-618F-4A99-BBC7-6FDE318D35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60" y="5930636"/>
            <a:ext cx="2222914" cy="9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3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865D-8B16-4AB2-9E5B-22F4638D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94" y="348888"/>
            <a:ext cx="10515600" cy="1325563"/>
          </a:xfrm>
        </p:spPr>
        <p:txBody>
          <a:bodyPr>
            <a:normAutofit/>
          </a:bodyPr>
          <a:lstStyle/>
          <a:p>
            <a:r>
              <a:rPr lang="de-DE" altLang="de-DE" sz="3800" dirty="0">
                <a:solidFill>
                  <a:srgbClr val="0070C0"/>
                </a:solidFill>
                <a:latin typeface="+mn-lt"/>
              </a:rPr>
              <a:t>Kontaktdaten des Vortragenden</a:t>
            </a:r>
            <a:endParaRPr lang="de-DE" sz="3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1BE8FB7-3694-4E47-9F77-D89CD473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67918" cy="4105011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/>
              <a:t>Rechtsanwalt Mag. Philipp Summereder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/>
              <a:t>Summereder Aigner Rechtsanwaltsgesellschaft </a:t>
            </a:r>
            <a:r>
              <a:rPr lang="de-DE" dirty="0" err="1"/>
              <a:t>m.b.H</a:t>
            </a:r>
            <a:r>
              <a:rPr lang="de-DE" dirty="0"/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/>
              <a:t>Kramlehnerweg 1a, 4061 Pasching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/>
              <a:t>07229/23848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>
                <a:hlinkClick r:id="rId2"/>
              </a:rPr>
              <a:t>office@rechtsanwalt-pasching.at</a:t>
            </a:r>
            <a:r>
              <a:rPr lang="de-DE" dirty="0"/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>
                <a:hlinkClick r:id="rId3"/>
              </a:rPr>
              <a:t>www.rechtsanwalt-pasching.at</a:t>
            </a:r>
            <a:r>
              <a:rPr lang="de-DE" dirty="0"/>
              <a:t>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B3398C3-618F-4A99-BBC7-6FDE318D35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60" y="5930636"/>
            <a:ext cx="2222914" cy="9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28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1BE8FB7-3694-4E47-9F77-D89CD473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CC29D0F-8306-4938-9C20-F84155A9D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215" y="908085"/>
            <a:ext cx="4267570" cy="50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57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73ACF272-6F2C-41C5-8D91-98DC1772D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8108" y="479612"/>
            <a:ext cx="6037310" cy="2514601"/>
          </a:xfrm>
        </p:spPr>
        <p:txBody>
          <a:bodyPr/>
          <a:lstStyle/>
          <a:p>
            <a:r>
              <a:rPr lang="de-AT" b="0" dirty="0">
                <a:solidFill>
                  <a:srgbClr val="F39200"/>
                </a:solidFill>
              </a:rPr>
              <a:t>IT Sicherheit</a:t>
            </a:r>
            <a:br>
              <a:rPr lang="de-AT" b="0" dirty="0"/>
            </a:br>
            <a:endParaRPr lang="de-DE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E420DF21-D4F0-42A7-BBD2-F904A8E67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2162" y="3101041"/>
            <a:ext cx="5029201" cy="1397000"/>
          </a:xfrm>
        </p:spPr>
        <p:txBody>
          <a:bodyPr/>
          <a:lstStyle/>
          <a:p>
            <a:r>
              <a:rPr lang="de-AT" dirty="0"/>
              <a:t>Gesamtkonzept als Problemlöser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1C4BD73-2607-4658-8A67-D26E06F7FA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469" y="4808156"/>
            <a:ext cx="5634586" cy="10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3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865D-8B16-4AB2-9E5B-22F4638D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dirty="0">
                <a:solidFill>
                  <a:srgbClr val="F49911"/>
                </a:solidFill>
                <a:latin typeface="+mn-lt"/>
              </a:rPr>
              <a:t>Technisch – Organisatorische - Maßnahmen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1BE8FB7-3694-4E47-9F77-D89CD473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3837"/>
          </a:xfrm>
        </p:spPr>
        <p:txBody>
          <a:bodyPr>
            <a:normAutofit fontScale="62500" lnSpcReduction="20000"/>
          </a:bodyPr>
          <a:lstStyle/>
          <a:p>
            <a:r>
              <a:rPr lang="de-DE" b="1" cap="all" dirty="0"/>
              <a:t>Vertraulichkeit</a:t>
            </a:r>
          </a:p>
          <a:p>
            <a:endParaRPr lang="de-DE" dirty="0"/>
          </a:p>
          <a:p>
            <a:pPr lvl="0"/>
            <a:r>
              <a:rPr lang="de-DE" b="1" dirty="0" err="1"/>
              <a:t>Zutrittskontrolle:</a:t>
            </a:r>
            <a:r>
              <a:rPr lang="de-DE" dirty="0" err="1"/>
              <a:t>Schutz</a:t>
            </a:r>
            <a:r>
              <a:rPr lang="de-DE" dirty="0"/>
              <a:t> vor unbefugtem Zutritt zu Datenverarbeitungsanlagen, z.B.: Schlüssel, Magnet- oder Chipkarten, elektrische Türöffner, Portier, Sicherheitspersonal, Alarmanlagen, Videoanlagen;</a:t>
            </a:r>
          </a:p>
          <a:p>
            <a:pPr lvl="0"/>
            <a:r>
              <a:rPr lang="de-DE" b="1" dirty="0"/>
              <a:t>Zugangskontrolle</a:t>
            </a:r>
            <a:r>
              <a:rPr lang="de-DE" dirty="0"/>
              <a:t>: Schutz vor unbefugter Systembenutzung, z.B.: Kennwörter (einschließlich entsprechender Policy), automatische Sperrmechanismen, Zwei-Faktor-Authentifizierung, Verschlüsselung von Datenträgern;</a:t>
            </a:r>
          </a:p>
          <a:p>
            <a:pPr lvl="0"/>
            <a:r>
              <a:rPr lang="de-DE" b="1" dirty="0"/>
              <a:t>Zugriffskontrolle</a:t>
            </a:r>
            <a:r>
              <a:rPr lang="de-DE" dirty="0"/>
              <a:t>: Kein unbefugtes Lesen, Kopieren, Verändern oder Entfernen innerhalb des Systems, z.B.: Standard-Berechtigungsprofile auf „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-Basis“, Standardprozess für Berechtigungsvergabe, Protokollierung von Zugriffen, periodische Überprüfung der vergebenen Berechtigungen, </a:t>
            </a:r>
            <a:r>
              <a:rPr lang="de-DE" dirty="0" err="1"/>
              <a:t>insb</a:t>
            </a:r>
            <a:r>
              <a:rPr lang="de-DE" dirty="0"/>
              <a:t> von administrativen Benutzerkonten;</a:t>
            </a:r>
          </a:p>
          <a:p>
            <a:pPr lvl="0"/>
            <a:r>
              <a:rPr lang="de-DE" b="1" dirty="0"/>
              <a:t>Pseudonymisierung</a:t>
            </a:r>
            <a:r>
              <a:rPr lang="de-DE" dirty="0"/>
              <a:t>: Sofern für die jeweilige Datenverarbeitung möglich, werden die primären Identifikationsmerkmale der personenbezogenen Daten in der jeweiligen Datenanwendung entfernt, und gesondert aufbewahrt.</a:t>
            </a:r>
          </a:p>
          <a:p>
            <a:pPr lvl="0"/>
            <a:r>
              <a:rPr lang="de-DE" b="1" dirty="0"/>
              <a:t>Klassifikationsschema für Daten: </a:t>
            </a:r>
            <a:r>
              <a:rPr lang="de-DE" dirty="0"/>
              <a:t>Aufgrund gesetzlicher Verpflichtungen oder Selbsteinschätzung (geheim/vertraulich/intern/öffentlich).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FC73C4-6F8C-4877-A9F7-8B48E3540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6" y="5930636"/>
            <a:ext cx="2595098" cy="59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4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865D-8B16-4AB2-9E5B-22F4638D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dirty="0" err="1">
                <a:solidFill>
                  <a:srgbClr val="F49911"/>
                </a:solidFill>
                <a:latin typeface="+mn-lt"/>
              </a:rPr>
              <a:t>TOM‘s</a:t>
            </a:r>
            <a:endParaRPr lang="de-DE" sz="3800" dirty="0">
              <a:solidFill>
                <a:srgbClr val="F49911"/>
              </a:solidFill>
              <a:latin typeface="+mn-l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1BE8FB7-3694-4E47-9F77-D89CD473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38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sz="3300" b="1" cap="all" dirty="0">
                <a:solidFill>
                  <a:srgbClr val="F49911"/>
                </a:solidFill>
              </a:rPr>
              <a:t>Integrität</a:t>
            </a:r>
            <a:endParaRPr lang="de-DE" dirty="0">
              <a:solidFill>
                <a:srgbClr val="F49911"/>
              </a:solidFill>
            </a:endParaRPr>
          </a:p>
          <a:p>
            <a:pPr lvl="0"/>
            <a:r>
              <a:rPr lang="de-DE" b="1" dirty="0"/>
              <a:t>Weitergabekontrolle</a:t>
            </a:r>
            <a:r>
              <a:rPr lang="de-DE" dirty="0"/>
              <a:t>: Kein unbefugtes Lesen, Kopieren, Verändern oder Entfernen bei elektronischer Übertragung oder Transport, z.B.: Verschlüsselung, Virtual Private Networks (VPN), elektronische Signatur;</a:t>
            </a:r>
          </a:p>
          <a:p>
            <a:pPr lvl="0"/>
            <a:r>
              <a:rPr lang="de-DE" b="1" dirty="0"/>
              <a:t>Eingabekontrolle</a:t>
            </a:r>
            <a:r>
              <a:rPr lang="de-DE" dirty="0"/>
              <a:t>: Feststellung, ob und von wem personenbezogene Daten in Datenverarbeitungssysteme eingegeben, verändert oder entfernt worden sind, z.B.: Protokollierung, Dokumentenmanagement;</a:t>
            </a:r>
          </a:p>
          <a:p>
            <a:r>
              <a:rPr lang="de-DE" dirty="0"/>
              <a:t>Verhinderung von (unbeabsichtigter) Zerstörung/Vernichtung, (unbeabsichtigter) Schädigung, (unbeabsichtigtem) Verlust, (unbeabsichtigter) Veränderung von personenbezogenen Daten.</a:t>
            </a:r>
          </a:p>
          <a:p>
            <a:pPr marL="0" indent="0">
              <a:buNone/>
            </a:pPr>
            <a:endParaRPr lang="de-DE" b="1" cap="all" dirty="0"/>
          </a:p>
          <a:p>
            <a:pPr marL="0" indent="0">
              <a:buNone/>
            </a:pPr>
            <a:r>
              <a:rPr lang="de-DE" sz="3300" b="1" cap="all" dirty="0">
                <a:solidFill>
                  <a:srgbClr val="F49911"/>
                </a:solidFill>
              </a:rPr>
              <a:t>Verfügbarkeit und </a:t>
            </a:r>
            <a:r>
              <a:rPr lang="de-DE" sz="3300" b="1" cap="all" dirty="0" err="1">
                <a:solidFill>
                  <a:srgbClr val="F49911"/>
                </a:solidFill>
              </a:rPr>
              <a:t>BelastbarkeiT</a:t>
            </a:r>
            <a:endParaRPr lang="de-DE" sz="3300" dirty="0">
              <a:solidFill>
                <a:srgbClr val="F49911"/>
              </a:solidFill>
            </a:endParaRPr>
          </a:p>
          <a:p>
            <a:pPr lvl="0"/>
            <a:r>
              <a:rPr lang="de-DE" b="1" dirty="0"/>
              <a:t>Verfügbarkeitskontrolle</a:t>
            </a:r>
            <a:r>
              <a:rPr lang="de-DE" dirty="0"/>
              <a:t>: Schutz gegen zufällige oder mutwillige Zerstörung bzw. Verlust, z.B.: Backup-Strategie (online/offline; on-site/off-site), unterbrechungsfreie Stromversorgung (USV, Dieselaggregat), Virenschutz, Firewall, Meldewege und Notfallpläne; Security Checks auf Infrastruktur- und Applikationsebene, Mehrstufiges Sicherungskonzept mit verschlüsselter Auslagerung der Sicherungen in ein Ausweichrechenzentrum, Standardprozesse bei Wechsel/Ausscheiden von Mitarbeitern;</a:t>
            </a:r>
          </a:p>
          <a:p>
            <a:pPr lvl="0"/>
            <a:r>
              <a:rPr lang="de-DE" dirty="0"/>
              <a:t>Rasche </a:t>
            </a:r>
            <a:r>
              <a:rPr lang="de-DE" b="1" dirty="0"/>
              <a:t>Wiederherstellbarkeit</a:t>
            </a:r>
            <a:r>
              <a:rPr lang="de-DE" dirty="0"/>
              <a:t>;</a:t>
            </a:r>
          </a:p>
          <a:p>
            <a:pPr lvl="0"/>
            <a:r>
              <a:rPr lang="de-DE" b="1" dirty="0"/>
              <a:t>Löschungsfristen</a:t>
            </a:r>
            <a:r>
              <a:rPr lang="de-DE" dirty="0"/>
              <a:t>: Sowohl für Daten selbst als auch Metadaten wie Logfiles, </a:t>
            </a:r>
            <a:r>
              <a:rPr lang="de-DE" dirty="0" err="1"/>
              <a:t>udgl</a:t>
            </a:r>
            <a:r>
              <a:rPr lang="de-DE" dirty="0"/>
              <a:t>. 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9712F1-BFCD-47C6-8019-60262D00B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6" y="5930636"/>
            <a:ext cx="2595098" cy="59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6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865D-8B16-4AB2-9E5B-22F4638D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Verein für Datenschutz und IT-Sicherheit	</a:t>
            </a:r>
            <a:endParaRPr lang="de-DE" b="1" dirty="0">
              <a:latin typeface="+mn-l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1BE8FB7-3694-4E47-9F77-D89CD473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005" y="1879413"/>
            <a:ext cx="967964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e-DE" dirty="0"/>
              <a:t>Non-Profit / Gemeinnützigkeit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e-DE" dirty="0"/>
              <a:t>Objektiv und unparteiisch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e-DE" dirty="0"/>
              <a:t>Mitglieder auf verschiedensten Branchen (Anwälte, Steuerberater, IT, Marketing, Kommunikationsagentur, öffentliche Institutionen, …)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e-DE" dirty="0"/>
              <a:t>Erfahrungsaustausch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e-DE" dirty="0" err="1"/>
              <a:t>Bewusstseinschaffung</a:t>
            </a:r>
            <a:r>
              <a:rPr lang="de-DE" dirty="0"/>
              <a:t> für Risiken und Chancen im digitalen Zeitalter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e-DE" dirty="0"/>
              <a:t>Mitgestaltung von Entwicklungen in der Wirtschaft durch Sensibilisierung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e-DE" dirty="0"/>
              <a:t>Schwerpunkte: Recht / Technik / Kommunikation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e-DE" dirty="0"/>
              <a:t>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D67B410-D549-4B09-B97A-E9536E0B6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81" y="5867661"/>
            <a:ext cx="2027071" cy="88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21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865D-8B16-4AB2-9E5B-22F4638D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94" y="348888"/>
            <a:ext cx="10515600" cy="1325563"/>
          </a:xfrm>
        </p:spPr>
        <p:txBody>
          <a:bodyPr>
            <a:normAutofit/>
          </a:bodyPr>
          <a:lstStyle/>
          <a:p>
            <a:r>
              <a:rPr lang="de-DE" altLang="de-DE" sz="3800" dirty="0">
                <a:solidFill>
                  <a:srgbClr val="F49911"/>
                </a:solidFill>
                <a:latin typeface="+mn-lt"/>
              </a:rPr>
              <a:t>Abzuklären mit Ihren Betreuern</a:t>
            </a:r>
            <a:endParaRPr lang="de-DE" sz="3800" dirty="0">
              <a:solidFill>
                <a:srgbClr val="F49911"/>
              </a:solidFill>
              <a:latin typeface="+mn-l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1BE8FB7-3694-4E47-9F77-D89CD473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4171" cy="41050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Evaluierung des Ist-Zustand eines Unternehmens betreffend: </a:t>
            </a:r>
          </a:p>
          <a:p>
            <a:pPr lvl="1">
              <a:lnSpc>
                <a:spcPct val="150000"/>
              </a:lnSpc>
            </a:pPr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de-AT" sz="1600" b="1" dirty="0">
                <a:latin typeface="Arial" panose="020B0604020202020204" pitchFamily="34" charset="0"/>
                <a:cs typeface="Arial" panose="020B0604020202020204" pitchFamily="34" charset="0"/>
              </a:rPr>
              <a:t>Verantwortlichkeiten/Sicherheitsmaßnahmen</a:t>
            </a:r>
          </a:p>
          <a:p>
            <a:pPr lvl="1">
              <a:lnSpc>
                <a:spcPct val="150000"/>
              </a:lnSpc>
            </a:pPr>
            <a:r>
              <a:rPr lang="de-AT" sz="1600" b="1" dirty="0">
                <a:latin typeface="Arial" panose="020B0604020202020204" pitchFamily="34" charset="0"/>
                <a:cs typeface="Arial" panose="020B0604020202020204" pitchFamily="34" charset="0"/>
              </a:rPr>
              <a:t>Zugangskontrolle</a:t>
            </a:r>
          </a:p>
          <a:p>
            <a:pPr lvl="1">
              <a:lnSpc>
                <a:spcPct val="150000"/>
              </a:lnSpc>
            </a:pPr>
            <a:r>
              <a:rPr lang="de-AT" sz="1600" b="1" dirty="0">
                <a:latin typeface="Arial" panose="020B0604020202020204" pitchFamily="34" charset="0"/>
                <a:cs typeface="Arial" panose="020B0604020202020204" pitchFamily="34" charset="0"/>
              </a:rPr>
              <a:t>Datenträgerkontrolle</a:t>
            </a:r>
          </a:p>
          <a:p>
            <a:pPr lvl="1">
              <a:lnSpc>
                <a:spcPct val="150000"/>
              </a:lnSpc>
            </a:pPr>
            <a:r>
              <a:rPr lang="de-AT" sz="1600" b="1" dirty="0">
                <a:latin typeface="Arial" panose="020B0604020202020204" pitchFamily="34" charset="0"/>
                <a:cs typeface="Arial" panose="020B0604020202020204" pitchFamily="34" charset="0"/>
              </a:rPr>
              <a:t>Speicherkontrolle</a:t>
            </a:r>
          </a:p>
          <a:p>
            <a:pPr lvl="1">
              <a:lnSpc>
                <a:spcPct val="150000"/>
              </a:lnSpc>
            </a:pPr>
            <a:r>
              <a:rPr lang="de-AT" sz="1600" b="1" dirty="0">
                <a:latin typeface="Arial" panose="020B0604020202020204" pitchFamily="34" charset="0"/>
                <a:cs typeface="Arial" panose="020B0604020202020204" pitchFamily="34" charset="0"/>
              </a:rPr>
              <a:t>Benutzerkontrolle</a:t>
            </a:r>
          </a:p>
          <a:p>
            <a:pPr lvl="1">
              <a:lnSpc>
                <a:spcPct val="150000"/>
              </a:lnSpc>
            </a:pPr>
            <a:r>
              <a:rPr lang="de-AT" sz="1600" b="1" dirty="0">
                <a:latin typeface="Arial" panose="020B0604020202020204" pitchFamily="34" charset="0"/>
                <a:cs typeface="Arial" panose="020B0604020202020204" pitchFamily="34" charset="0"/>
              </a:rPr>
              <a:t>Zugriffskontrolle</a:t>
            </a:r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7DE817-D7C2-4883-9B6F-820B47CE4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6" y="5930636"/>
            <a:ext cx="2595098" cy="598314"/>
          </a:xfrm>
          <a:prstGeom prst="rect">
            <a:avLst/>
          </a:prstGeom>
        </p:spPr>
      </p:pic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6772E7B5-1FF6-494A-851D-24973A32E88B}"/>
              </a:ext>
            </a:extLst>
          </p:cNvPr>
          <p:cNvSpPr txBox="1">
            <a:spLocks/>
          </p:cNvSpPr>
          <p:nvPr/>
        </p:nvSpPr>
        <p:spPr>
          <a:xfrm>
            <a:off x="5991523" y="2099515"/>
            <a:ext cx="5354171" cy="3705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de-AT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de-AT" sz="1600" b="1" dirty="0">
                <a:latin typeface="Arial" panose="020B0604020202020204" pitchFamily="34" charset="0"/>
                <a:cs typeface="Arial" panose="020B0604020202020204" pitchFamily="34" charset="0"/>
              </a:rPr>
              <a:t>Übertragungskontrolle</a:t>
            </a:r>
          </a:p>
          <a:p>
            <a:pPr lvl="1">
              <a:lnSpc>
                <a:spcPct val="150000"/>
              </a:lnSpc>
            </a:pPr>
            <a:r>
              <a:rPr lang="de-AT" sz="1600" b="1" dirty="0">
                <a:latin typeface="Arial" panose="020B0604020202020204" pitchFamily="34" charset="0"/>
                <a:cs typeface="Arial" panose="020B0604020202020204" pitchFamily="34" charset="0"/>
              </a:rPr>
              <a:t>Eingabekontrolle</a:t>
            </a:r>
          </a:p>
          <a:p>
            <a:pPr lvl="1">
              <a:lnSpc>
                <a:spcPct val="150000"/>
              </a:lnSpc>
            </a:pPr>
            <a:r>
              <a:rPr lang="de-AT" sz="1600" b="1" dirty="0">
                <a:latin typeface="Arial" panose="020B0604020202020204" pitchFamily="34" charset="0"/>
                <a:cs typeface="Arial" panose="020B0604020202020204" pitchFamily="34" charset="0"/>
              </a:rPr>
              <a:t>Transportkontrolle</a:t>
            </a:r>
          </a:p>
          <a:p>
            <a:pPr lvl="1">
              <a:lnSpc>
                <a:spcPct val="150000"/>
              </a:lnSpc>
            </a:pPr>
            <a:r>
              <a:rPr lang="de-AT" sz="1600" b="1" dirty="0">
                <a:latin typeface="Arial" panose="020B0604020202020204" pitchFamily="34" charset="0"/>
                <a:cs typeface="Arial" panose="020B0604020202020204" pitchFamily="34" charset="0"/>
              </a:rPr>
              <a:t>Wiederherstellung</a:t>
            </a:r>
          </a:p>
          <a:p>
            <a:pPr lvl="1">
              <a:lnSpc>
                <a:spcPct val="150000"/>
              </a:lnSpc>
            </a:pPr>
            <a:r>
              <a:rPr lang="de-AT" sz="1600" b="1" dirty="0">
                <a:latin typeface="Arial" panose="020B0604020202020204" pitchFamily="34" charset="0"/>
                <a:cs typeface="Arial" panose="020B0604020202020204" pitchFamily="34" charset="0"/>
              </a:rPr>
              <a:t>Datenintegrität und Zuverlässigkeit</a:t>
            </a:r>
          </a:p>
        </p:txBody>
      </p:sp>
    </p:spTree>
    <p:extLst>
      <p:ext uri="{BB962C8B-B14F-4D97-AF65-F5344CB8AC3E}">
        <p14:creationId xmlns:p14="http://schemas.microsoft.com/office/powerpoint/2010/main" val="2004672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865D-8B16-4AB2-9E5B-22F4638D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94" y="348888"/>
            <a:ext cx="10515600" cy="1325563"/>
          </a:xfrm>
        </p:spPr>
        <p:txBody>
          <a:bodyPr>
            <a:normAutofit/>
          </a:bodyPr>
          <a:lstStyle/>
          <a:p>
            <a:r>
              <a:rPr lang="de-DE" altLang="de-DE" sz="3800" dirty="0">
                <a:solidFill>
                  <a:srgbClr val="F49911"/>
                </a:solidFill>
                <a:latin typeface="+mn-lt"/>
              </a:rPr>
              <a:t>Kontaktdaten des Vortragenden</a:t>
            </a:r>
            <a:endParaRPr lang="de-DE" sz="3800" dirty="0">
              <a:solidFill>
                <a:srgbClr val="F49911"/>
              </a:solidFill>
              <a:latin typeface="+mn-l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1BE8FB7-3694-4E47-9F77-D89CD473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67918" cy="4105011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/>
              <a:t>Martin Schiller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/>
              <a:t>innoHD e.U.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/>
              <a:t>Industriestraße 39, 4565 </a:t>
            </a:r>
            <a:r>
              <a:rPr lang="de-DE" dirty="0" err="1"/>
              <a:t>Inzersdorf</a:t>
            </a:r>
            <a:r>
              <a:rPr lang="de-DE" dirty="0"/>
              <a:t> im Kremstal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/>
              <a:t>050 911 900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>
                <a:hlinkClick r:id="rId2"/>
              </a:rPr>
              <a:t>office@innohd.at</a:t>
            </a:r>
            <a:r>
              <a:rPr lang="de-DE" dirty="0"/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>
                <a:hlinkClick r:id="rId3"/>
              </a:rPr>
              <a:t>www.innohd.at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96287F-30C3-4DC6-8A54-70F51891E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6" y="5930636"/>
            <a:ext cx="2595098" cy="59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14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1BE8FB7-3694-4E47-9F77-D89CD473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51B832F-3318-41EF-8A13-9FCC2DC79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91353"/>
            <a:ext cx="4267570" cy="504182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D1E49E3-F652-4BFE-A52C-96F8C0AB24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6873"/>
            <a:ext cx="5265844" cy="219682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C0E4B3A-C708-4769-AE26-378FF115B8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814" y="3200485"/>
            <a:ext cx="5390214" cy="1009777"/>
          </a:xfrm>
          <a:prstGeom prst="rect">
            <a:avLst/>
          </a:prstGeom>
        </p:spPr>
      </p:pic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8E33D2E9-43AA-4146-B062-8DDA06F684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30" y="5073070"/>
            <a:ext cx="3241183" cy="142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1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E9D3F-F234-4098-988E-591F99F1F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  <a:latin typeface="+mn-lt"/>
              </a:rPr>
              <a:t>Datenschutz NEU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9587CF8-F943-4707-9668-165BDA8C8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3ACD88D-588D-463E-8E80-D05068AD22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59" y="4834981"/>
            <a:ext cx="3901081" cy="162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5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865D-8B16-4AB2-9E5B-22F4638D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solidFill>
                  <a:srgbClr val="0070C0"/>
                </a:solidFill>
                <a:latin typeface="+mn-lt"/>
              </a:rPr>
              <a:t>DSGVO – Herausforderungen und Chancen</a:t>
            </a:r>
            <a:endParaRPr lang="de-DE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1BE8FB7-3694-4E47-9F77-D89CD473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de-DE" dirty="0"/>
              <a:t>„Daten sind das ÖL des 21. Jahrhunderts“ 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Daten als Grundvoraussetzung für den Betrieb eines Unternehmens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Daten als Wert im Unternehmen 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Datenverarbeitung als lukratives Geschäftsfeld 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Daten als Objekt der Begierde im Wettbewerb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Datenschutz und Datensicherheit als wesentliche Aspekte der Compliance im Unternehmen</a:t>
            </a:r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B3398C3-618F-4A99-BBC7-6FDE318D35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60" y="5930636"/>
            <a:ext cx="2222914" cy="9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4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865D-8B16-4AB2-9E5B-22F4638D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solidFill>
                  <a:srgbClr val="0070C0"/>
                </a:solidFill>
                <a:latin typeface="+mn-lt"/>
              </a:rPr>
              <a:t>DSGVO – Herausforderungen und Chancen</a:t>
            </a:r>
            <a:endParaRPr lang="de-DE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1BE8FB7-3694-4E47-9F77-D89CD473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de-DE" dirty="0"/>
              <a:t>Datenschutz hat mehrere Aspekte: </a:t>
            </a:r>
          </a:p>
          <a:p>
            <a:pPr>
              <a:defRPr/>
            </a:pPr>
            <a:r>
              <a:rPr lang="de-DE" dirty="0"/>
              <a:t>Rechtlich</a:t>
            </a:r>
          </a:p>
          <a:p>
            <a:pPr>
              <a:defRPr/>
            </a:pPr>
            <a:r>
              <a:rPr lang="de-DE" dirty="0"/>
              <a:t>Technisch </a:t>
            </a:r>
          </a:p>
          <a:p>
            <a:pPr>
              <a:defRPr/>
            </a:pPr>
            <a:r>
              <a:rPr lang="de-DE" dirty="0"/>
              <a:t>In der Kommunikation</a:t>
            </a:r>
          </a:p>
          <a:p>
            <a:pPr>
              <a:defRPr/>
            </a:pPr>
            <a:endParaRPr lang="de-DE" dirty="0"/>
          </a:p>
          <a:p>
            <a:pPr marL="0" indent="0" algn="ctr">
              <a:buNone/>
              <a:defRPr/>
            </a:pPr>
            <a:r>
              <a:rPr lang="de-DE" dirty="0"/>
              <a:t>EU-DSGVO 2018 : Praxisferne Panikmache,</a:t>
            </a:r>
          </a:p>
          <a:p>
            <a:pPr marL="0" indent="0" algn="ctr">
              <a:buNone/>
              <a:defRPr/>
            </a:pPr>
            <a:r>
              <a:rPr lang="de-DE" dirty="0"/>
              <a:t>unbedingte Notwendigkeit oder Chance für die Zukunft?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B3398C3-618F-4A99-BBC7-6FDE318D35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60" y="5930636"/>
            <a:ext cx="2222914" cy="9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7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865D-8B16-4AB2-9E5B-22F4638D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solidFill>
                  <a:srgbClr val="0070C0"/>
                </a:solidFill>
                <a:latin typeface="+mn-lt"/>
              </a:rPr>
              <a:t>DSGVO – Herausforderungen und Chancen</a:t>
            </a:r>
            <a:endParaRPr lang="de-DE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1BE8FB7-3694-4E47-9F77-D89CD473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altLang="de-DE" dirty="0"/>
              <a:t>EU-DSGVO Anzuwenden ab 25.05.2018</a:t>
            </a:r>
          </a:p>
          <a:p>
            <a:pPr>
              <a:lnSpc>
                <a:spcPct val="150000"/>
              </a:lnSpc>
            </a:pPr>
            <a:r>
              <a:rPr lang="de-DE" altLang="de-DE" dirty="0"/>
              <a:t>Unmittelbare Geltung in den Mitgliedsstaaten der EU</a:t>
            </a:r>
          </a:p>
          <a:p>
            <a:pPr>
              <a:lnSpc>
                <a:spcPct val="150000"/>
              </a:lnSpc>
            </a:pPr>
            <a:r>
              <a:rPr lang="de-DE" altLang="de-DE" dirty="0"/>
              <a:t>Aktualisierung des bestehenden DSG 2000 in wesentlichen Punkten</a:t>
            </a:r>
          </a:p>
          <a:p>
            <a:pPr>
              <a:lnSpc>
                <a:spcPct val="150000"/>
              </a:lnSpc>
            </a:pPr>
            <a:r>
              <a:rPr lang="de-DE" altLang="de-DE" dirty="0"/>
              <a:t>Umsetzungsgesetzgebung erfolgte in Österreich im Sommer 2017, laufende Adaptierungen sind geplant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B3398C3-618F-4A99-BBC7-6FDE318D35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60" y="5930636"/>
            <a:ext cx="2222914" cy="9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2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865D-8B16-4AB2-9E5B-22F4638D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solidFill>
                  <a:srgbClr val="0070C0"/>
                </a:solidFill>
                <a:latin typeface="+mn-lt"/>
              </a:rPr>
              <a:t>Ein paar Grundbegriffe (Art. 4 EU-DSGVO)</a:t>
            </a:r>
            <a:endParaRPr lang="de-DE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1BE8FB7-3694-4E47-9F77-D89CD473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de-DE" dirty="0"/>
              <a:t>Verantwortlicher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Personenbezogene Daten 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Betroffene Person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Verarbeitung </a:t>
            </a:r>
          </a:p>
          <a:p>
            <a:pPr>
              <a:lnSpc>
                <a:spcPct val="150000"/>
              </a:lnSpc>
            </a:pPr>
            <a:r>
              <a:rPr lang="de-DE" dirty="0"/>
              <a:t>Empfänger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B3398C3-618F-4A99-BBC7-6FDE318D35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60" y="5930636"/>
            <a:ext cx="2222914" cy="9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3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865D-8B16-4AB2-9E5B-22F4638D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  <a:latin typeface="+mn-lt"/>
              </a:rPr>
              <a:t>Alles neu macht der Mai…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1BE8FB7-3694-4E47-9F77-D89CD473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653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de-DE" dirty="0"/>
              <a:t>Pflicht zur Führung eines Verzeichnisses der Verarbeitungstätigkeiten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Erweiterte Informationspflichten und Betroffenenrechte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Neue Anforderungen an die Auftragsverarbeitung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Datenschutzbeauftragter / Datenschutzfolgenabschätzung / Data </a:t>
            </a:r>
            <a:r>
              <a:rPr lang="de-DE" dirty="0" err="1"/>
              <a:t>Breach</a:t>
            </a:r>
            <a:endParaRPr lang="de-DE" dirty="0"/>
          </a:p>
          <a:p>
            <a:pPr>
              <a:lnSpc>
                <a:spcPct val="150000"/>
              </a:lnSpc>
              <a:defRPr/>
            </a:pPr>
            <a:r>
              <a:rPr lang="de-DE" dirty="0"/>
              <a:t>Technische und organisatorische Maßnahmen (TOM‘s)</a:t>
            </a:r>
          </a:p>
          <a:p>
            <a:pPr>
              <a:lnSpc>
                <a:spcPct val="150000"/>
              </a:lnSpc>
              <a:defRPr/>
            </a:pPr>
            <a:r>
              <a:rPr lang="de-DE" dirty="0"/>
              <a:t>Erweiterte Sanktionen &amp; Haftungsrisiken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B3398C3-618F-4A99-BBC7-6FDE318D35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60" y="5930636"/>
            <a:ext cx="2222914" cy="9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0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865D-8B16-4AB2-9E5B-22F4638D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  <a:latin typeface="+mn-lt"/>
              </a:rPr>
              <a:t>Zur Rechtmäßigkeit (Art. 6 EU-DSGVO)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1BE8FB7-3694-4E47-9F77-D89CD473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38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defRPr/>
            </a:pPr>
            <a:r>
              <a:rPr lang="de-DE" dirty="0"/>
              <a:t>die betroffene Person hat ihre Einwilligung zur Verarbeitung erteilt (Achtung Kopplungsverbot!)</a:t>
            </a:r>
          </a:p>
          <a:p>
            <a:pPr>
              <a:lnSpc>
                <a:spcPct val="100000"/>
              </a:lnSpc>
              <a:defRPr/>
            </a:pPr>
            <a:r>
              <a:rPr lang="de-DE" dirty="0"/>
              <a:t>die Verarbeitung ist zur Erfüllung eines Vertrages oder zur Durchführung vorvertraglicher Maßnahmen notwendig</a:t>
            </a:r>
          </a:p>
          <a:p>
            <a:pPr>
              <a:lnSpc>
                <a:spcPct val="100000"/>
              </a:lnSpc>
              <a:defRPr/>
            </a:pPr>
            <a:r>
              <a:rPr lang="de-DE" dirty="0"/>
              <a:t>die Verarbeitung ist zur Erfüllung einer rechtlichen Verpflichtung des Verantwortlichen notwendig </a:t>
            </a:r>
          </a:p>
          <a:p>
            <a:pPr>
              <a:lnSpc>
                <a:spcPct val="100000"/>
              </a:lnSpc>
              <a:defRPr/>
            </a:pPr>
            <a:r>
              <a:rPr lang="de-DE" dirty="0"/>
              <a:t>die Verarbeitung ist zur Wahrung der berechtigten Interessen des Verantwortlichen oder eines Dritten erforderlich</a:t>
            </a:r>
          </a:p>
          <a:p>
            <a:pPr>
              <a:lnSpc>
                <a:spcPct val="100000"/>
              </a:lnSpc>
              <a:defRPr/>
            </a:pPr>
            <a:r>
              <a:rPr lang="de-DE" dirty="0"/>
              <a:t>die Verarbeitung ist erforderlich, um lebenswichtige Interessen des betroffenen oder einer anderen natürlichen Person zu schützen </a:t>
            </a:r>
          </a:p>
          <a:p>
            <a:pPr>
              <a:lnSpc>
                <a:spcPct val="150000"/>
              </a:lnSpc>
              <a:defRPr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B3398C3-618F-4A99-BBC7-6FDE318D35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60" y="5930636"/>
            <a:ext cx="2222914" cy="9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5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Microsoft Office PowerPoint</Application>
  <PresentationFormat>Breitbild</PresentationFormat>
  <Paragraphs>138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Showdown für die EU-Datenschutz-Grundverordnung </vt:lpstr>
      <vt:lpstr>Verein für Datenschutz und IT-Sicherheit </vt:lpstr>
      <vt:lpstr>Datenschutz NEU</vt:lpstr>
      <vt:lpstr>DSGVO – Herausforderungen und Chancen</vt:lpstr>
      <vt:lpstr>DSGVO – Herausforderungen und Chancen</vt:lpstr>
      <vt:lpstr>DSGVO – Herausforderungen und Chancen</vt:lpstr>
      <vt:lpstr>Ein paar Grundbegriffe (Art. 4 EU-DSGVO)</vt:lpstr>
      <vt:lpstr>Alles neu macht der Mai…</vt:lpstr>
      <vt:lpstr>Zur Rechtmäßigkeit (Art. 6 EU-DSGVO)</vt:lpstr>
      <vt:lpstr>Betroffenenrechte (Art. 12 – 23 EU-DSGVO)</vt:lpstr>
      <vt:lpstr>Und welche Fragen stellen sich noch? </vt:lpstr>
      <vt:lpstr>Fazit </vt:lpstr>
      <vt:lpstr>Schritt für Schritt zum Datenschutz</vt:lpstr>
      <vt:lpstr>Noch Fragen? </vt:lpstr>
      <vt:lpstr>Kontaktdaten des Vortragenden</vt:lpstr>
      <vt:lpstr>PowerPoint-Präsentation</vt:lpstr>
      <vt:lpstr>IT Sicherheit </vt:lpstr>
      <vt:lpstr>Technisch – Organisatorische - Maßnahmen</vt:lpstr>
      <vt:lpstr>TOM‘s</vt:lpstr>
      <vt:lpstr>Abzuklären mit Ihren Betreuern</vt:lpstr>
      <vt:lpstr>Kontaktdaten des Vortragenden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Datenschutz neu – Ihr Unternehmenskonzept</dc:title>
  <dc:creator>Philipp Summereder</dc:creator>
  <cp:lastModifiedBy>Martin Schiller</cp:lastModifiedBy>
  <cp:revision>78</cp:revision>
  <dcterms:created xsi:type="dcterms:W3CDTF">2018-04-02T23:56:17Z</dcterms:created>
  <dcterms:modified xsi:type="dcterms:W3CDTF">2018-05-08T14:30:41Z</dcterms:modified>
</cp:coreProperties>
</file>