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3" r:id="rId3"/>
    <p:sldId id="257" r:id="rId4"/>
    <p:sldId id="276" r:id="rId5"/>
    <p:sldId id="273" r:id="rId6"/>
    <p:sldId id="272" r:id="rId7"/>
    <p:sldId id="274" r:id="rId8"/>
    <p:sldId id="258" r:id="rId9"/>
    <p:sldId id="259" r:id="rId10"/>
    <p:sldId id="260" r:id="rId11"/>
    <p:sldId id="261" r:id="rId12"/>
    <p:sldId id="262" r:id="rId13"/>
    <p:sldId id="265" r:id="rId14"/>
    <p:sldId id="266" r:id="rId15"/>
    <p:sldId id="271" r:id="rId16"/>
    <p:sldId id="267" r:id="rId17"/>
    <p:sldId id="268" r:id="rId18"/>
    <p:sldId id="275" r:id="rId19"/>
    <p:sldId id="264" r:id="rId20"/>
    <p:sldId id="270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8207" autoAdjust="0"/>
  </p:normalViewPr>
  <p:slideViewPr>
    <p:cSldViewPr snapToGrid="0">
      <p:cViewPr varScale="1">
        <p:scale>
          <a:sx n="68" d="100"/>
          <a:sy n="68" d="100"/>
        </p:scale>
        <p:origin x="141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C760D-5827-4FDD-82F1-5D2ACC1B6D5A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 phldr="1"/>
      <dgm:spPr/>
    </dgm:pt>
    <dgm:pt modelId="{B923E89F-E79D-4EDC-83F4-C36ED5878503}">
      <dgm:prSet phldrT="[Text]"/>
      <dgm:spPr/>
      <dgm:t>
        <a:bodyPr/>
        <a:lstStyle/>
        <a:p>
          <a:r>
            <a:rPr lang="en-US" dirty="0" smtClean="0"/>
            <a:t>Virtual Machines</a:t>
          </a:r>
          <a:endParaRPr lang="en-US" dirty="0"/>
        </a:p>
      </dgm:t>
    </dgm:pt>
    <dgm:pt modelId="{965E530B-4490-4387-BD2A-FD9B873D1DD3}" type="parTrans" cxnId="{2BAE4CC2-3F8C-4F4A-9D65-4C664485E534}">
      <dgm:prSet/>
      <dgm:spPr/>
      <dgm:t>
        <a:bodyPr/>
        <a:lstStyle/>
        <a:p>
          <a:endParaRPr lang="en-US"/>
        </a:p>
      </dgm:t>
    </dgm:pt>
    <dgm:pt modelId="{AFEF1CD8-378F-4050-BF56-9C5ECBF0AF9C}" type="sibTrans" cxnId="{2BAE4CC2-3F8C-4F4A-9D65-4C664485E534}">
      <dgm:prSet/>
      <dgm:spPr/>
      <dgm:t>
        <a:bodyPr/>
        <a:lstStyle/>
        <a:p>
          <a:endParaRPr lang="en-US"/>
        </a:p>
      </dgm:t>
    </dgm:pt>
    <dgm:pt modelId="{FBC00B6D-0F07-4560-A3EB-CD2B826AD05E}">
      <dgm:prSet phldrT="[Text]"/>
      <dgm:spPr/>
      <dgm:t>
        <a:bodyPr/>
        <a:lstStyle/>
        <a:p>
          <a:r>
            <a:rPr lang="en-US" dirty="0" smtClean="0"/>
            <a:t>Cloud Services</a:t>
          </a:r>
          <a:endParaRPr lang="en-US" dirty="0"/>
        </a:p>
      </dgm:t>
    </dgm:pt>
    <dgm:pt modelId="{E73871D3-355F-4071-867F-E74F00E7891F}" type="parTrans" cxnId="{20D6AC44-BF46-4E3C-9180-E0C75E30E87D}">
      <dgm:prSet/>
      <dgm:spPr/>
      <dgm:t>
        <a:bodyPr/>
        <a:lstStyle/>
        <a:p>
          <a:endParaRPr lang="en-US"/>
        </a:p>
      </dgm:t>
    </dgm:pt>
    <dgm:pt modelId="{B4286AFA-4C41-4425-BC4A-462780513CB1}" type="sibTrans" cxnId="{20D6AC44-BF46-4E3C-9180-E0C75E30E87D}">
      <dgm:prSet/>
      <dgm:spPr/>
      <dgm:t>
        <a:bodyPr/>
        <a:lstStyle/>
        <a:p>
          <a:endParaRPr lang="en-US"/>
        </a:p>
      </dgm:t>
    </dgm:pt>
    <dgm:pt modelId="{F92079ED-5173-435A-B24A-8DCEF1F47ACB}">
      <dgm:prSet phldrT="[Text]"/>
      <dgm:spPr/>
      <dgm:t>
        <a:bodyPr/>
        <a:lstStyle/>
        <a:p>
          <a:r>
            <a:rPr lang="en-US" dirty="0" smtClean="0"/>
            <a:t>Web Sites</a:t>
          </a:r>
          <a:endParaRPr lang="en-US" dirty="0"/>
        </a:p>
      </dgm:t>
    </dgm:pt>
    <dgm:pt modelId="{7B683303-D1DD-4687-ADB6-3764340D7C4F}" type="parTrans" cxnId="{7B381A9C-0651-4480-8D1A-01E908100724}">
      <dgm:prSet/>
      <dgm:spPr/>
      <dgm:t>
        <a:bodyPr/>
        <a:lstStyle/>
        <a:p>
          <a:endParaRPr lang="en-US"/>
        </a:p>
      </dgm:t>
    </dgm:pt>
    <dgm:pt modelId="{15CE2B1A-5367-4C51-A7EC-31B1D2D9820D}" type="sibTrans" cxnId="{7B381A9C-0651-4480-8D1A-01E908100724}">
      <dgm:prSet/>
      <dgm:spPr/>
      <dgm:t>
        <a:bodyPr/>
        <a:lstStyle/>
        <a:p>
          <a:endParaRPr lang="en-US"/>
        </a:p>
      </dgm:t>
    </dgm:pt>
    <dgm:pt modelId="{B117154B-585B-44C0-8573-25218FC2E131}" type="pres">
      <dgm:prSet presAssocID="{E80C760D-5827-4FDD-82F1-5D2ACC1B6D5A}" presName="Name0" presStyleCnt="0">
        <dgm:presLayoutVars>
          <dgm:dir/>
          <dgm:resizeHandles val="exact"/>
        </dgm:presLayoutVars>
      </dgm:prSet>
      <dgm:spPr/>
    </dgm:pt>
    <dgm:pt modelId="{A16A215D-89A6-42D6-9F88-1083BF213557}" type="pres">
      <dgm:prSet presAssocID="{B923E89F-E79D-4EDC-83F4-C36ED5878503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BDD1E-2269-47C2-B022-BB002358C9C9}" type="pres">
      <dgm:prSet presAssocID="{FBC00B6D-0F07-4560-A3EB-CD2B826AD05E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94B9F-8A60-4FF8-85F4-280560BA537C}" type="pres">
      <dgm:prSet presAssocID="{F92079ED-5173-435A-B24A-8DCEF1F47ACB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381A9C-0651-4480-8D1A-01E908100724}" srcId="{E80C760D-5827-4FDD-82F1-5D2ACC1B6D5A}" destId="{F92079ED-5173-435A-B24A-8DCEF1F47ACB}" srcOrd="2" destOrd="0" parTransId="{7B683303-D1DD-4687-ADB6-3764340D7C4F}" sibTransId="{15CE2B1A-5367-4C51-A7EC-31B1D2D9820D}"/>
    <dgm:cxn modelId="{3748AFF1-72C0-4105-A0A4-C422E33FD1EE}" type="presOf" srcId="{E80C760D-5827-4FDD-82F1-5D2ACC1B6D5A}" destId="{B117154B-585B-44C0-8573-25218FC2E131}" srcOrd="0" destOrd="0" presId="urn:diagrams.loki3.com/TabbedArc+Icon"/>
    <dgm:cxn modelId="{2BAE4CC2-3F8C-4F4A-9D65-4C664485E534}" srcId="{E80C760D-5827-4FDD-82F1-5D2ACC1B6D5A}" destId="{B923E89F-E79D-4EDC-83F4-C36ED5878503}" srcOrd="0" destOrd="0" parTransId="{965E530B-4490-4387-BD2A-FD9B873D1DD3}" sibTransId="{AFEF1CD8-378F-4050-BF56-9C5ECBF0AF9C}"/>
    <dgm:cxn modelId="{1A29D035-1BAE-4EA5-B621-C93A6666F2FF}" type="presOf" srcId="{B923E89F-E79D-4EDC-83F4-C36ED5878503}" destId="{A16A215D-89A6-42D6-9F88-1083BF213557}" srcOrd="0" destOrd="0" presId="urn:diagrams.loki3.com/TabbedArc+Icon"/>
    <dgm:cxn modelId="{20D6AC44-BF46-4E3C-9180-E0C75E30E87D}" srcId="{E80C760D-5827-4FDD-82F1-5D2ACC1B6D5A}" destId="{FBC00B6D-0F07-4560-A3EB-CD2B826AD05E}" srcOrd="1" destOrd="0" parTransId="{E73871D3-355F-4071-867F-E74F00E7891F}" sibTransId="{B4286AFA-4C41-4425-BC4A-462780513CB1}"/>
    <dgm:cxn modelId="{CB2B1A6E-A0EB-4256-9E63-BBA0FB5AD2F8}" type="presOf" srcId="{FBC00B6D-0F07-4560-A3EB-CD2B826AD05E}" destId="{B1ABDD1E-2269-47C2-B022-BB002358C9C9}" srcOrd="0" destOrd="0" presId="urn:diagrams.loki3.com/TabbedArc+Icon"/>
    <dgm:cxn modelId="{1F88FC8A-CB0E-4C70-A997-4D18C7325C2C}" type="presOf" srcId="{F92079ED-5173-435A-B24A-8DCEF1F47ACB}" destId="{91D94B9F-8A60-4FF8-85F4-280560BA537C}" srcOrd="0" destOrd="0" presId="urn:diagrams.loki3.com/TabbedArc+Icon"/>
    <dgm:cxn modelId="{580E7976-D810-4109-8621-428E29134BE1}" type="presParOf" srcId="{B117154B-585B-44C0-8573-25218FC2E131}" destId="{A16A215D-89A6-42D6-9F88-1083BF213557}" srcOrd="0" destOrd="0" presId="urn:diagrams.loki3.com/TabbedArc+Icon"/>
    <dgm:cxn modelId="{6AE1C2CF-E9D4-4203-9CDC-09B08B014D2A}" type="presParOf" srcId="{B117154B-585B-44C0-8573-25218FC2E131}" destId="{B1ABDD1E-2269-47C2-B022-BB002358C9C9}" srcOrd="1" destOrd="0" presId="urn:diagrams.loki3.com/TabbedArc+Icon"/>
    <dgm:cxn modelId="{448F225F-E143-4B2B-A184-62E2B180390C}" type="presParOf" srcId="{B117154B-585B-44C0-8573-25218FC2E131}" destId="{91D94B9F-8A60-4FF8-85F4-280560BA537C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A215D-89A6-42D6-9F88-1083BF213557}">
      <dsp:nvSpPr>
        <dsp:cNvPr id="0" name=""/>
        <dsp:cNvSpPr/>
      </dsp:nvSpPr>
      <dsp:spPr>
        <a:xfrm rot="19200000">
          <a:off x="2100" y="2413380"/>
          <a:ext cx="2488406" cy="1617464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49530" rIns="14859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Virtual Machines</a:t>
          </a:r>
          <a:endParaRPr lang="en-US" sz="3900" kern="1200" dirty="0"/>
        </a:p>
      </dsp:txBody>
      <dsp:txXfrm>
        <a:off x="106435" y="2483102"/>
        <a:ext cx="2330490" cy="1538506"/>
      </dsp:txXfrm>
    </dsp:sp>
    <dsp:sp modelId="{B1ABDD1E-2269-47C2-B022-BB002358C9C9}">
      <dsp:nvSpPr>
        <dsp:cNvPr id="0" name=""/>
        <dsp:cNvSpPr/>
      </dsp:nvSpPr>
      <dsp:spPr>
        <a:xfrm>
          <a:off x="2819796" y="1387822"/>
          <a:ext cx="2488406" cy="1617464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49530" rIns="14859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Cloud Services</a:t>
          </a:r>
          <a:endParaRPr lang="en-US" sz="3900" kern="1200" dirty="0"/>
        </a:p>
      </dsp:txBody>
      <dsp:txXfrm>
        <a:off x="2898754" y="1466780"/>
        <a:ext cx="2330490" cy="1538506"/>
      </dsp:txXfrm>
    </dsp:sp>
    <dsp:sp modelId="{91D94B9F-8A60-4FF8-85F4-280560BA537C}">
      <dsp:nvSpPr>
        <dsp:cNvPr id="0" name=""/>
        <dsp:cNvSpPr/>
      </dsp:nvSpPr>
      <dsp:spPr>
        <a:xfrm rot="2400000">
          <a:off x="5637493" y="2413380"/>
          <a:ext cx="2488406" cy="1617464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49530" rIns="14859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Web Sites</a:t>
          </a:r>
          <a:endParaRPr lang="en-US" sz="3900" kern="1200" dirty="0"/>
        </a:p>
      </dsp:txBody>
      <dsp:txXfrm>
        <a:off x="5691074" y="2483102"/>
        <a:ext cx="2330490" cy="153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0A12E-2E3C-45EB-8682-C5FD499CD78B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BC441-D865-416F-BEF3-142B7F3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hahedc.azurewebsites.net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azure.co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akeupandcode.com/" TargetMode="External"/><Relationship Id="rId5" Type="http://schemas.openxmlformats.org/officeDocument/2006/relationships/hyperlink" Target="mailto:shahedc1@hotmail.com" TargetMode="External"/><Relationship Id="rId4" Type="http://schemas.openxmlformats.org/officeDocument/2006/relationships/hyperlink" Target="http://www.windowsazure.com/en-us/pricing/overview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market.azure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azure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Azure: Microsoft’s Cloud Platform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Shahed Chowdhuri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1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Services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Host a SQL database on Azure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Store non-relational data (e.g. Blobs, Tables, Queues)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Analyze “Big Data” with Azure’s Apache </a:t>
            </a:r>
            <a:r>
              <a:rPr lang="en-US" dirty="0" err="1" smtClean="0"/>
              <a:t>Hadooop</a:t>
            </a:r>
            <a:r>
              <a:rPr lang="en-US" dirty="0" smtClean="0"/>
              <a:t>-based service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In-memory, scalable, managed cache service for responsive applications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Replication and recovery of VMs and services via Hyper-V Recovery Manager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6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 Services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Cloud-based media services for media content and streaming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For messaging services between applications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For hosting code, planning/tracking projects, team </a:t>
            </a:r>
            <a:r>
              <a:rPr lang="en-US" dirty="0" err="1" smtClean="0"/>
              <a:t>collaborationintegration</a:t>
            </a:r>
            <a:r>
              <a:rPr lang="en-US" dirty="0" smtClean="0"/>
              <a:t> service for B2B and </a:t>
            </a:r>
            <a:r>
              <a:rPr lang="en-US" dirty="0" err="1" smtClean="0"/>
              <a:t>EnterpriCloud</a:t>
            </a:r>
            <a:r>
              <a:rPr lang="en-US" dirty="0" smtClean="0"/>
              <a:t>-based se Application Integration (EAI)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Integration service for B2B and </a:t>
            </a:r>
            <a:r>
              <a:rPr lang="en-US" dirty="0" err="1" smtClean="0"/>
              <a:t>EnterpriCloud</a:t>
            </a:r>
            <a:r>
              <a:rPr lang="en-US" dirty="0" smtClean="0"/>
              <a:t>-based se Application Integration (EAI) capabilities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Identity and Access Management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8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Services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VPNs within Windows Azure, linked with on-premises IT infrastructure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Load-balance incoming traffic across hosted services within Azure, across datacenters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8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for Developers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Web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Visual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Online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31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WebMatrix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a new ASP.NET website, publish with 1 click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1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Site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Site URL: </a:t>
            </a:r>
            <a:r>
              <a:rPr lang="en-US" dirty="0" smtClean="0">
                <a:hlinkClick r:id="rId3"/>
              </a:rPr>
              <a:t>http://shahedc.azurewebsites.net/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18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Azure projects from within Visual Studio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22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Machine: Setup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VM online in Windows Azure account…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83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Machine: Access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… access remotely, via Remote Desktop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15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Full Control VMs to Full Web Apps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Virtual Machines -- Cloud Services -- Web Sites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Cloud Services: </a:t>
            </a:r>
            <a:r>
              <a:rPr lang="en-US" dirty="0" err="1" smtClean="0"/>
              <a:t>IaaS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r>
              <a:rPr lang="en-US" dirty="0" smtClean="0"/>
              <a:t> and SaaS</a:t>
            </a: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Packaged Software</a:t>
            </a: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infrastructure as a service</a:t>
            </a: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Platform as a service</a:t>
            </a: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software as a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07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Azure website: </a:t>
            </a:r>
            <a:r>
              <a:rPr lang="en-US" sz="1200" dirty="0" smtClean="0">
                <a:hlinkClick r:id="rId3"/>
              </a:rPr>
              <a:t>http://www.windowsazure.com/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Pricing Info: </a:t>
            </a:r>
            <a:r>
              <a:rPr lang="en-US" sz="1200" dirty="0" smtClean="0">
                <a:hlinkClick r:id="rId4"/>
              </a:rPr>
              <a:t>http://www.windowsazure.com/en-us/pricing/overview/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Contact: </a:t>
            </a:r>
            <a:r>
              <a:rPr lang="en-US" sz="1200" dirty="0" smtClean="0">
                <a:hlinkClick r:id="rId5"/>
              </a:rPr>
              <a:t>shahedc1@hotmail.com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Twitter: @</a:t>
            </a:r>
            <a:r>
              <a:rPr lang="en-US" sz="1200" dirty="0" err="1" smtClean="0"/>
              <a:t>shahedC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Blog: </a:t>
            </a:r>
            <a:r>
              <a:rPr lang="en-US" sz="1200" dirty="0" smtClean="0">
                <a:hlinkClick r:id="rId6"/>
              </a:rPr>
              <a:t>http://WakeUpAndCode.com</a:t>
            </a:r>
            <a:r>
              <a:rPr lang="en-US" sz="12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0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 as a </a:t>
            </a:r>
            <a:r>
              <a:rPr lang="en-US" dirty="0" err="1" smtClean="0"/>
              <a:t>PaaS</a:t>
            </a:r>
            <a:r>
              <a:rPr lang="en-US" dirty="0" smtClean="0"/>
              <a:t> and </a:t>
            </a:r>
            <a:r>
              <a:rPr lang="en-US" dirty="0" err="1" smtClean="0"/>
              <a:t>IaaS</a:t>
            </a:r>
            <a:endParaRPr lang="en-US" dirty="0" smtClean="0"/>
          </a:p>
          <a:p>
            <a:r>
              <a:rPr lang="en-US" dirty="0" smtClean="0"/>
              <a:t>Enables</a:t>
            </a:r>
            <a:r>
              <a:rPr lang="en-US" baseline="0" dirty="0" smtClean="0"/>
              <a:t> any developer to build SaaS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 Marketplace, for SaaS offerings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http://datamarket.azure.com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Line with Microsoft’s Vision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Microsoft CEO </a:t>
            </a:r>
            <a:r>
              <a:rPr lang="en-US" dirty="0" err="1" smtClean="0"/>
              <a:t>Satya</a:t>
            </a:r>
            <a:r>
              <a:rPr lang="en-US" dirty="0" smtClean="0"/>
              <a:t> </a:t>
            </a:r>
            <a:r>
              <a:rPr lang="en-US" dirty="0" err="1" smtClean="0"/>
              <a:t>Nadella</a:t>
            </a:r>
            <a:r>
              <a:rPr lang="en-US" dirty="0" smtClean="0"/>
              <a:t>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FF00"/>
                </a:solidFill>
              </a:rPr>
              <a:t>“… mobile first, cloud first… 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Microsoft environments or Linux servers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High availability (99.95% SLA)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Affordable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Pay only for what you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Use your MSDN membership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err="1" smtClean="0"/>
              <a:t>BizSpark</a:t>
            </a:r>
            <a:r>
              <a:rPr lang="en-US" sz="2600" dirty="0" smtClean="0"/>
              <a:t> for Startups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Academic Benefits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Free trial available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16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Centers Worldwide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East Asia - Hong Kong, China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South East Asia - Singapore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South-central US - San Antonio, TX	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West US - California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East US - Virginia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North-central US - Chicago, IL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West Europe - Amsterdam, Netherlands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North Europe - Dublin, Ireland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 offerings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Data</a:t>
            </a:r>
            <a:r>
              <a:rPr lang="en-US" baseline="0" dirty="0" smtClean="0"/>
              <a:t>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Network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http://www.windowsazure.com/</a:t>
            </a:r>
            <a:r>
              <a:rPr lang="en-US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Build  a new site, or publish an existing site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Create a VM, access from anywhere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Data storage, user authentication, push notifications for multiplatform mobile apps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Build, deploy and manage apps in the cloud, with web/worker roles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BC441-D865-416F-BEF3-142B7F3F3E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100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702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6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4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7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3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0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9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4EF1-32B4-4B6D-8309-F4667B2A7FA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03EE3B-9616-48B6-B0D7-D4AE5BA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hahedc.azurewebsites.ne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0.WMF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azure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keupandcode.com/" TargetMode="External"/><Relationship Id="rId5" Type="http://schemas.openxmlformats.org/officeDocument/2006/relationships/hyperlink" Target="mailto:shahedc1@hotmail.com" TargetMode="External"/><Relationship Id="rId4" Type="http://schemas.openxmlformats.org/officeDocument/2006/relationships/hyperlink" Target="http://www.windowsazure.com/en-us/pricing/overview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magazine/ee309870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market.azu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.gl/maps/dGtgJ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ndowsazur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434" y="2404534"/>
            <a:ext cx="8504569" cy="1646302"/>
          </a:xfrm>
        </p:spPr>
        <p:txBody>
          <a:bodyPr/>
          <a:lstStyle/>
          <a:p>
            <a:pPr algn="l"/>
            <a:r>
              <a:rPr lang="en-US" dirty="0" smtClean="0"/>
              <a:t>Windows Azure: Microsoft’s Cloud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Shahed Chowdhuri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16" y="1494413"/>
            <a:ext cx="3184229" cy="3948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1247" y="1125081"/>
            <a:ext cx="324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 SQL database on Azure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3349669" y="1309747"/>
            <a:ext cx="1521578" cy="35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22047" y="2033031"/>
            <a:ext cx="470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non-relational data (e.g. Blobs, Tables, Queues)</a:t>
            </a:r>
            <a:endParaRPr lang="en-US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 flipV="1">
            <a:off x="3004457" y="2356197"/>
            <a:ext cx="1917590" cy="27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1247" y="3069707"/>
            <a:ext cx="402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 “Big Data” with Azure’s Apache </a:t>
            </a:r>
            <a:r>
              <a:rPr lang="en-US" dirty="0" err="1" smtClean="0"/>
              <a:t>Hadooop</a:t>
            </a:r>
            <a:r>
              <a:rPr lang="en-US" dirty="0" smtClean="0"/>
              <a:t>-based service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3004457" y="3392873"/>
            <a:ext cx="1866790" cy="3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52001" y="4383382"/>
            <a:ext cx="470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In-memory, scalable, managed cache service for responsive applications 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2772229" y="4308019"/>
            <a:ext cx="1979772" cy="39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6630" y="5717895"/>
            <a:ext cx="470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Replication and recovery of VMs and services via Hyper-V Recovery Manager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3120571" y="5381112"/>
            <a:ext cx="746059" cy="65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8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430951"/>
            <a:ext cx="3344475" cy="43167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71247" y="1125081"/>
            <a:ext cx="370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Cloud-based media services for media content and streaming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3349669" y="1448247"/>
            <a:ext cx="1521578" cy="22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1247" y="2266169"/>
            <a:ext cx="470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messaging services between applications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3004457" y="2589335"/>
            <a:ext cx="1866790" cy="5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1246" y="3372035"/>
            <a:ext cx="498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hosting code, planning/tracking projects, team collaboration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3866630" y="3401282"/>
            <a:ext cx="1004616" cy="29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2001" y="4383382"/>
            <a:ext cx="470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Integration </a:t>
            </a:r>
            <a:r>
              <a:rPr lang="en-US" dirty="0" smtClean="0"/>
              <a:t>service for B2B and </a:t>
            </a:r>
            <a:r>
              <a:rPr lang="en-US" dirty="0" err="1"/>
              <a:t>EnterpriCloud</a:t>
            </a:r>
            <a:r>
              <a:rPr lang="en-US" dirty="0"/>
              <a:t>-based se </a:t>
            </a:r>
            <a:r>
              <a:rPr lang="en-US" dirty="0" smtClean="0"/>
              <a:t>Application Integration (EAI) capabilities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3349669" y="4383382"/>
            <a:ext cx="140233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21808" y="6044188"/>
            <a:ext cx="331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Identity and Access Management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>
          <a:xfrm>
            <a:off x="3349669" y="5469096"/>
            <a:ext cx="672139" cy="89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56104"/>
            <a:ext cx="2802912" cy="1507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8868" y="2371438"/>
            <a:ext cx="470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VPNs within Windows Azure, linked with on-premises IT infrastructure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3229909" y="2694604"/>
            <a:ext cx="1338959" cy="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18068" y="3408114"/>
            <a:ext cx="470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Load-balance incoming traffic across hosted services within Azure, across datacenters</a:t>
            </a:r>
            <a:endParaRPr lang="en-US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3115736" y="3582286"/>
            <a:ext cx="1402332" cy="14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Web </a:t>
            </a:r>
            <a:r>
              <a:rPr lang="en-US" sz="3200" dirty="0" smtClean="0"/>
              <a:t>Matrix</a:t>
            </a:r>
          </a:p>
          <a:p>
            <a:r>
              <a:rPr lang="en-US" sz="3200" dirty="0" smtClean="0"/>
              <a:t>Visual Studio</a:t>
            </a:r>
          </a:p>
          <a:p>
            <a:r>
              <a:rPr lang="en-US" sz="3200" dirty="0" smtClean="0"/>
              <a:t>Online UI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01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WebMatrix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99" y="1270001"/>
            <a:ext cx="7927803" cy="4916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6199" y="6477910"/>
            <a:ext cx="545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new ASP.NET website, publish with 1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2324" y="6313449"/>
            <a:ext cx="579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Site </a:t>
            </a:r>
            <a:r>
              <a:rPr lang="en-US" dirty="0"/>
              <a:t>URL: </a:t>
            </a:r>
            <a:r>
              <a:rPr lang="en-US" dirty="0">
                <a:hlinkClick r:id="rId3"/>
              </a:rPr>
              <a:t>http://shahedc.azurewebsites.net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512" y="1392498"/>
            <a:ext cx="7261225" cy="47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6133" y="6425168"/>
            <a:ext cx="435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Azure projects from within Visual Studio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5" y="1270000"/>
            <a:ext cx="9981755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Machine: Setup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56" y="1270000"/>
            <a:ext cx="7846646" cy="4695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1133" y="6256911"/>
            <a:ext cx="488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VM online in Windows Azure account…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Machine: Access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35" y="1422400"/>
            <a:ext cx="8323136" cy="4681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1133" y="6256911"/>
            <a:ext cx="425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access remotely, via Remote 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38597965"/>
              </p:ext>
            </p:extLst>
          </p:nvPr>
        </p:nvGraphicFramePr>
        <p:xfrm>
          <a:off x="813791" y="16828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37" y="2662237"/>
            <a:ext cx="3177664" cy="3177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Full Control VMs to Full Web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63" y="4673008"/>
            <a:ext cx="17145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16" y="4761569"/>
            <a:ext cx="1516299" cy="15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Services: </a:t>
            </a:r>
            <a:r>
              <a:rPr lang="en-US" dirty="0" err="1" smtClean="0"/>
              <a:t>IaaS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r>
              <a:rPr lang="en-US" dirty="0" smtClean="0"/>
              <a:t> and SaaS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98044"/>
              </p:ext>
            </p:extLst>
          </p:nvPr>
        </p:nvGraphicFramePr>
        <p:xfrm>
          <a:off x="1295399" y="1576385"/>
          <a:ext cx="7978605" cy="4151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721"/>
                <a:gridCol w="1595721"/>
                <a:gridCol w="1595721"/>
                <a:gridCol w="1595721"/>
                <a:gridCol w="1595721"/>
              </a:tblGrid>
              <a:tr h="3155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Build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Consume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9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Packaged Software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IaaS: infrastructure as a service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PaaS: Platform as a service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Saas</a:t>
                      </a:r>
                      <a:r>
                        <a:rPr lang="en-US" sz="1600" dirty="0">
                          <a:effectLst/>
                        </a:rPr>
                        <a:t>: software as a service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5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Applications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Self-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Managed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Self-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Managed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 Self-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Managed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Managed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By Vendor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2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5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Runtime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Managed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By Vendor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5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Middleware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5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O/S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5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Virtualization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Managed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By Vendor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5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Servers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5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Storage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5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Networking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7245" y="6271551"/>
            <a:ext cx="549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/>
              <a:t>Bret </a:t>
            </a:r>
            <a:r>
              <a:rPr lang="en-US" dirty="0" err="1" smtClean="0"/>
              <a:t>Stateham</a:t>
            </a:r>
            <a:r>
              <a:rPr lang="en-US" dirty="0" smtClean="0"/>
              <a:t>, </a:t>
            </a:r>
            <a:r>
              <a:rPr lang="en-US" dirty="0"/>
              <a:t>Windows Azure </a:t>
            </a:r>
            <a:r>
              <a:rPr lang="en-US" dirty="0" smtClean="0"/>
              <a:t>evangelist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Azure </a:t>
            </a:r>
            <a:r>
              <a:rPr lang="en-US" sz="2000" dirty="0"/>
              <a:t>website: </a:t>
            </a:r>
            <a:r>
              <a:rPr lang="en-US" sz="2000" dirty="0">
                <a:hlinkClick r:id="rId3"/>
              </a:rPr>
              <a:t>http://www.windowsazure.com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Pricing Info: </a:t>
            </a:r>
            <a:r>
              <a:rPr lang="en-US" sz="2000" dirty="0">
                <a:hlinkClick r:id="rId4"/>
              </a:rPr>
              <a:t>http://www.windowsazure.com/en-us/pricing/overview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Contact: </a:t>
            </a:r>
            <a:r>
              <a:rPr lang="en-US" sz="2000" dirty="0" smtClean="0">
                <a:hlinkClick r:id="rId5"/>
              </a:rPr>
              <a:t>shahedc1@hotmail.com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Twitter: @</a:t>
            </a:r>
            <a:r>
              <a:rPr lang="en-US" sz="2000" dirty="0" err="1" smtClean="0"/>
              <a:t>shahedC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Blog: </a:t>
            </a:r>
            <a:r>
              <a:rPr lang="en-US" sz="2000" dirty="0" smtClean="0">
                <a:hlinkClick r:id="rId6"/>
              </a:rPr>
              <a:t>http://WakeUpAndCode.com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20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42" y="1930400"/>
            <a:ext cx="3679902" cy="3679902"/>
          </a:xfrm>
        </p:spPr>
      </p:pic>
    </p:spTree>
    <p:extLst>
      <p:ext uri="{BB962C8B-B14F-4D97-AF65-F5344CB8AC3E}">
        <p14:creationId xmlns:p14="http://schemas.microsoft.com/office/powerpoint/2010/main" val="24596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as a </a:t>
            </a:r>
            <a:r>
              <a:rPr lang="en-US" dirty="0" err="1" smtClean="0"/>
              <a:t>PaaS</a:t>
            </a:r>
            <a:r>
              <a:rPr lang="en-US" dirty="0" smtClean="0"/>
              <a:t> and </a:t>
            </a:r>
            <a:r>
              <a:rPr lang="en-US" dirty="0" err="1" smtClean="0"/>
              <a:t>IaaS</a:t>
            </a:r>
            <a:endParaRPr lang="en-US" dirty="0"/>
          </a:p>
        </p:txBody>
      </p:sp>
      <p:pic>
        <p:nvPicPr>
          <p:cNvPr id="1026" name="Picture 2" descr="image: Windows Azure Is a PaaS Off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42" y="1849825"/>
            <a:ext cx="8467691" cy="372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1991" y="6231014"/>
            <a:ext cx="90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MSDN Magazine,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msdn.microsoft.com/en-us/magazine/ee309870.aspx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Marketplace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27" y="1270000"/>
            <a:ext cx="6807202" cy="55240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66348" y="755134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datamarket.azure.com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Line with Microsoft’s Vision</a:t>
            </a:r>
            <a:endParaRPr lang="en-US" dirty="0"/>
          </a:p>
        </p:txBody>
      </p:sp>
      <p:pic>
        <p:nvPicPr>
          <p:cNvPr id="1026" name="Picture 2" descr="http://www.latimes.com/media/photo/2014-01/791093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94" y="1471961"/>
            <a:ext cx="7193080" cy="479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9561" y="2051825"/>
            <a:ext cx="354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“… mobile </a:t>
            </a:r>
            <a:r>
              <a:rPr lang="en-US" sz="3600" dirty="0">
                <a:solidFill>
                  <a:srgbClr val="FFFF00"/>
                </a:solidFill>
              </a:rPr>
              <a:t>first, cloud </a:t>
            </a:r>
            <a:r>
              <a:rPr lang="en-US" sz="3600" dirty="0" smtClean="0">
                <a:solidFill>
                  <a:srgbClr val="FFFF00"/>
                </a:solidFill>
              </a:rPr>
              <a:t>first… ”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9093" y="6389649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Microsoft CEO </a:t>
            </a:r>
            <a:r>
              <a:rPr lang="en-US" dirty="0" err="1" smtClean="0"/>
              <a:t>Satya</a:t>
            </a:r>
            <a:r>
              <a:rPr lang="en-US" dirty="0" smtClean="0"/>
              <a:t> </a:t>
            </a:r>
            <a:r>
              <a:rPr lang="en-US" dirty="0" err="1" smtClean="0"/>
              <a:t>Nadella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dirty="0" smtClean="0"/>
              <a:t>Use Microsoft environments or Linux servers</a:t>
            </a:r>
            <a:endParaRPr lang="en-US" sz="2800" dirty="0"/>
          </a:p>
          <a:p>
            <a:pPr lvl="0"/>
            <a:r>
              <a:rPr lang="en-US" sz="2800" dirty="0"/>
              <a:t>High availability (99.95% SLA)</a:t>
            </a:r>
          </a:p>
          <a:p>
            <a:pPr lvl="0"/>
            <a:r>
              <a:rPr lang="en-US" sz="2800" dirty="0" smtClean="0"/>
              <a:t>Affordable</a:t>
            </a:r>
          </a:p>
          <a:p>
            <a:pPr lvl="1"/>
            <a:r>
              <a:rPr lang="en-US" sz="2600" dirty="0" smtClean="0"/>
              <a:t>Pay </a:t>
            </a:r>
            <a:r>
              <a:rPr lang="en-US" sz="2600" dirty="0"/>
              <a:t>only for what you use</a:t>
            </a:r>
          </a:p>
          <a:p>
            <a:pPr lvl="1"/>
            <a:r>
              <a:rPr lang="en-US" sz="2600" dirty="0" smtClean="0"/>
              <a:t>Use your MSDN membership</a:t>
            </a:r>
          </a:p>
          <a:p>
            <a:pPr lvl="1"/>
            <a:r>
              <a:rPr lang="en-US" sz="2600" dirty="0" err="1" smtClean="0"/>
              <a:t>BizSpark</a:t>
            </a:r>
            <a:r>
              <a:rPr lang="en-US" sz="2600" dirty="0" smtClean="0"/>
              <a:t> for Startups</a:t>
            </a:r>
          </a:p>
          <a:p>
            <a:pPr lvl="1"/>
            <a:r>
              <a:rPr lang="en-US" sz="2600" dirty="0" smtClean="0"/>
              <a:t>Academic Benefits</a:t>
            </a:r>
          </a:p>
          <a:p>
            <a:pPr lvl="1"/>
            <a:r>
              <a:rPr lang="en-US" sz="2600" dirty="0" smtClean="0"/>
              <a:t>Free trial available</a:t>
            </a:r>
            <a:endParaRPr lang="en-US" sz="26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43" y="3909873"/>
            <a:ext cx="1010412" cy="1826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75" y="846132"/>
            <a:ext cx="1198947" cy="1314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42" y="1761586"/>
            <a:ext cx="1884088" cy="20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Centers Worldwide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8" y="1270000"/>
            <a:ext cx="11739562" cy="45913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7728" y="6337085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Google </a:t>
            </a:r>
            <a:r>
              <a:rPr lang="en-US" dirty="0"/>
              <a:t>Maps,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goo.gl/maps/dGtgJ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3" y="1640568"/>
            <a:ext cx="9505950" cy="3562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offerings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25936" y="6165334"/>
            <a:ext cx="453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4"/>
              </a:rPr>
              <a:t>http://www.windowsazure.com/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06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7" y="1635805"/>
            <a:ext cx="2768347" cy="3719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4161" y="1561068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 a new site, or publish an existing site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3262583" y="1745734"/>
            <a:ext cx="1521578" cy="35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34961" y="2469018"/>
            <a:ext cx="470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VM, access from anywhere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3496002" y="2653684"/>
            <a:ext cx="1338959" cy="21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4161" y="3505694"/>
            <a:ext cx="470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storage, user authentication, push notifications for multiplatform mobile apps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3381829" y="3679866"/>
            <a:ext cx="1402332" cy="14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4915" y="4819369"/>
            <a:ext cx="470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Build, deploy and manage apps in the cloud, with web/worker roles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3262583" y="4517818"/>
            <a:ext cx="1402332" cy="62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</TotalTime>
  <Words>857</Words>
  <Application>Microsoft Office PowerPoint</Application>
  <PresentationFormat>Widescreen</PresentationFormat>
  <Paragraphs>222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 3</vt:lpstr>
      <vt:lpstr>Facet</vt:lpstr>
      <vt:lpstr>Windows Azure: Microsoft’s Cloud Platform</vt:lpstr>
      <vt:lpstr>Cloud Services: IaaS, PaaS and SaaS</vt:lpstr>
      <vt:lpstr>Azure as a PaaS and IaaS</vt:lpstr>
      <vt:lpstr>Azure Marketplace</vt:lpstr>
      <vt:lpstr>In Line with Microsoft’s Vision</vt:lpstr>
      <vt:lpstr>Things To Know</vt:lpstr>
      <vt:lpstr>Data Centers Worldwide</vt:lpstr>
      <vt:lpstr>Azure offerings</vt:lpstr>
      <vt:lpstr>Compute</vt:lpstr>
      <vt:lpstr>Data Services</vt:lpstr>
      <vt:lpstr>App Services</vt:lpstr>
      <vt:lpstr>Network Services</vt:lpstr>
      <vt:lpstr>Tools for Developers</vt:lpstr>
      <vt:lpstr>WebMatrix</vt:lpstr>
      <vt:lpstr>Sample Site</vt:lpstr>
      <vt:lpstr>Visual Studio</vt:lpstr>
      <vt:lpstr>Virtual Machine: Setup</vt:lpstr>
      <vt:lpstr>Virtual Machine: Access</vt:lpstr>
      <vt:lpstr>From Full Control VMs to Full Web Apps</vt:lpstr>
      <vt:lpstr>More Information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Azure</dc:title>
  <dc:creator>Microsoft account</dc:creator>
  <cp:lastModifiedBy>Microsoft account</cp:lastModifiedBy>
  <cp:revision>104</cp:revision>
  <dcterms:created xsi:type="dcterms:W3CDTF">2014-02-06T01:01:13Z</dcterms:created>
  <dcterms:modified xsi:type="dcterms:W3CDTF">2014-02-23T18:24:43Z</dcterms:modified>
</cp:coreProperties>
</file>