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98" r:id="rId2"/>
    <p:sldId id="256" r:id="rId3"/>
    <p:sldId id="257" r:id="rId4"/>
    <p:sldId id="275" r:id="rId5"/>
    <p:sldId id="258" r:id="rId6"/>
    <p:sldId id="259" r:id="rId7"/>
    <p:sldId id="262" r:id="rId8"/>
    <p:sldId id="261" r:id="rId9"/>
    <p:sldId id="260" r:id="rId10"/>
    <p:sldId id="263" r:id="rId11"/>
    <p:sldId id="300" r:id="rId12"/>
    <p:sldId id="264" r:id="rId13"/>
    <p:sldId id="265" r:id="rId14"/>
    <p:sldId id="266" r:id="rId15"/>
    <p:sldId id="299" r:id="rId16"/>
    <p:sldId id="289" r:id="rId17"/>
    <p:sldId id="301" r:id="rId18"/>
    <p:sldId id="267" r:id="rId19"/>
    <p:sldId id="303" r:id="rId20"/>
    <p:sldId id="268" r:id="rId21"/>
    <p:sldId id="302" r:id="rId22"/>
    <p:sldId id="269" r:id="rId23"/>
    <p:sldId id="304" r:id="rId24"/>
    <p:sldId id="292" r:id="rId25"/>
    <p:sldId id="305" r:id="rId26"/>
    <p:sldId id="270" r:id="rId27"/>
    <p:sldId id="271" r:id="rId28"/>
    <p:sldId id="306" r:id="rId29"/>
    <p:sldId id="293" r:id="rId30"/>
    <p:sldId id="272" r:id="rId31"/>
    <p:sldId id="309" r:id="rId32"/>
    <p:sldId id="273" r:id="rId33"/>
    <p:sldId id="288" r:id="rId34"/>
    <p:sldId id="308" r:id="rId35"/>
    <p:sldId id="274" r:id="rId36"/>
    <p:sldId id="307" r:id="rId37"/>
    <p:sldId id="276" r:id="rId38"/>
    <p:sldId id="277" r:id="rId39"/>
    <p:sldId id="278" r:id="rId40"/>
    <p:sldId id="279" r:id="rId41"/>
    <p:sldId id="280" r:id="rId42"/>
    <p:sldId id="290" r:id="rId43"/>
    <p:sldId id="291" r:id="rId44"/>
    <p:sldId id="281" r:id="rId45"/>
    <p:sldId id="297" r:id="rId46"/>
    <p:sldId id="284" r:id="rId47"/>
    <p:sldId id="295" r:id="rId48"/>
    <p:sldId id="296" r:id="rId49"/>
    <p:sldId id="282" r:id="rId50"/>
    <p:sldId id="294" r:id="rId51"/>
    <p:sldId id="283" r:id="rId52"/>
    <p:sldId id="285" r:id="rId53"/>
    <p:sldId id="286" r:id="rId54"/>
    <p:sldId id="287" r:id="rId5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Benedikt Eichmueller" initials="CBE" lastIdx="8" clrIdx="0">
    <p:extLst>
      <p:ext uri="{19B8F6BF-5375-455C-9EA6-DF929625EA0E}">
        <p15:presenceInfo xmlns:p15="http://schemas.microsoft.com/office/powerpoint/2012/main" userId="Christian Benedikt Eichmuel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87612" autoAdjust="0"/>
  </p:normalViewPr>
  <p:slideViewPr>
    <p:cSldViewPr snapToGrid="0">
      <p:cViewPr varScale="1">
        <p:scale>
          <a:sx n="37" d="100"/>
          <a:sy n="37" d="100"/>
        </p:scale>
        <p:origin x="14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4F055-B384-4E3D-AE8B-AC40B496D4BC}" type="datetimeFigureOut">
              <a:rPr lang="de-DE" smtClean="0"/>
              <a:t>03.05.2015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7630E-3769-451C-A040-961EDF76AE9C}" type="slidenum">
              <a:rPr lang="de-DE" smtClean="0"/>
              <a:t>‹Nr.›</a:t>
            </a:fld>
            <a:endParaRPr lang="de-DE"/>
          </a:p>
        </p:txBody>
      </p:sp>
    </p:spTree>
    <p:extLst>
      <p:ext uri="{BB962C8B-B14F-4D97-AF65-F5344CB8AC3E}">
        <p14:creationId xmlns:p14="http://schemas.microsoft.com/office/powerpoint/2010/main" val="72966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2</a:t>
            </a:fld>
            <a:endParaRPr lang="de-DE"/>
          </a:p>
        </p:txBody>
      </p:sp>
    </p:spTree>
    <p:extLst>
      <p:ext uri="{BB962C8B-B14F-4D97-AF65-F5344CB8AC3E}">
        <p14:creationId xmlns:p14="http://schemas.microsoft.com/office/powerpoint/2010/main" val="2871125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wieviel Cent Gewinn durch einen Euro an Umsatz das Unternehmen erwirtschaftet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Ergebnis muss bei Konzernabschlüssen vor Abzug der Minderheitsanteile herangezogen werden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Je ausgeprägter die Fähigkeit, die Preisanpassung und gleichzeitig die Kosten zu senken, desto höher die Umsatzrendite</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hohe Umsatzrendite deutet auf ein gering verschuldetes mit alleinstellungsmerkmale, Marktmacht und geringer Konkurrenz hin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niedrige Umsatzrendite hingegen auf intensive, hauptsächlich über den Preis betriebene Wettbewerb oder  schlechtes Kostenmanagement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klassische Händler, die keine Produkte herstellen, sondern als Intermediäre auftreten, haben niedrigere Umsatzrenditen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Erhöhung der Umsatzrendite nur durch Kostensenkung oder Volumenausdehnung möglich</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18</a:t>
            </a:fld>
            <a:endParaRPr lang="de-DE"/>
          </a:p>
        </p:txBody>
      </p:sp>
    </p:spTree>
    <p:extLst>
      <p:ext uri="{BB962C8B-B14F-4D97-AF65-F5344CB8AC3E}">
        <p14:creationId xmlns:p14="http://schemas.microsoft.com/office/powerpoint/2010/main" val="327293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EBIT- Marge = EBIT/ Umsatzerlöse       (30-40% sehr gut)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Verhältnis vom operativen Gewinn zu Umsatz</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Vergleich von Unternehmen in einer Branche oder über verschiedene Regionen möglich</a:t>
            </a:r>
          </a:p>
          <a:p>
            <a:r>
              <a:rPr lang="de-DE" sz="1200" kern="1200" dirty="0" smtClean="0">
                <a:solidFill>
                  <a:schemeClr val="tx1"/>
                </a:solidFill>
                <a:effectLst/>
                <a:latin typeface="+mn-lt"/>
                <a:ea typeface="+mn-ea"/>
                <a:cs typeface="+mn-cs"/>
              </a:rPr>
              <a:t>EBITA- Marge = EBITDA/ Umsatzerlöse    (30-50% sehr gut)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Zinsen und Steuern sind reale Aufwendungen und können somit auch als Wettbewerbsvorteil oder – </a:t>
            </a:r>
            <a:r>
              <a:rPr lang="de-DE" sz="1200" kern="1200" dirty="0" err="1" smtClean="0">
                <a:solidFill>
                  <a:schemeClr val="tx1"/>
                </a:solidFill>
                <a:effectLst/>
                <a:latin typeface="+mn-lt"/>
                <a:ea typeface="+mn-ea"/>
                <a:cs typeface="+mn-cs"/>
              </a:rPr>
              <a:t>nachteil</a:t>
            </a:r>
            <a:r>
              <a:rPr lang="de-DE" sz="1200" kern="1200" dirty="0" smtClean="0">
                <a:solidFill>
                  <a:schemeClr val="tx1"/>
                </a:solidFill>
                <a:effectLst/>
                <a:latin typeface="+mn-lt"/>
                <a:ea typeface="+mn-ea"/>
                <a:cs typeface="+mn-cs"/>
              </a:rPr>
              <a:t> gezählt werden</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20</a:t>
            </a:fld>
            <a:endParaRPr lang="de-DE"/>
          </a:p>
        </p:txBody>
      </p:sp>
    </p:spTree>
    <p:extLst>
      <p:ext uri="{BB962C8B-B14F-4D97-AF65-F5344CB8AC3E}">
        <p14:creationId xmlns:p14="http://schemas.microsoft.com/office/powerpoint/2010/main" val="134110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beachtet Reingewinn des Unternehmens sowie die gezahlten Zinsen im Verhältnis vom Fremdkapital- und Eigenkapitalgeber eingebrachte Kapital</a:t>
            </a:r>
          </a:p>
          <a:p>
            <a:r>
              <a:rPr lang="de-DE"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Rendite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aller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Kapitalgeber</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22</a:t>
            </a:fld>
            <a:endParaRPr lang="de-DE"/>
          </a:p>
        </p:txBody>
      </p:sp>
    </p:spTree>
    <p:extLst>
      <p:ext uri="{BB962C8B-B14F-4D97-AF65-F5344CB8AC3E}">
        <p14:creationId xmlns:p14="http://schemas.microsoft.com/office/powerpoint/2010/main" val="3877161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ROCE = EBIT/ Ø Capital </a:t>
            </a:r>
            <a:r>
              <a:rPr lang="de-DE" sz="1200" kern="1200" dirty="0" err="1" smtClean="0">
                <a:solidFill>
                  <a:schemeClr val="tx1"/>
                </a:solidFill>
                <a:effectLst/>
                <a:latin typeface="+mn-lt"/>
                <a:ea typeface="+mn-ea"/>
                <a:cs typeface="+mn-cs"/>
              </a:rPr>
              <a:t>Employed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 operativer Gewinn/ (Anlagevermögen + Umlaufvermögen – Zahlungsmittel –  </a:t>
            </a:r>
            <a:r>
              <a:rPr lang="de-DE" sz="1200" kern="1200" dirty="0" err="1" smtClean="0">
                <a:solidFill>
                  <a:schemeClr val="tx1"/>
                </a:solidFill>
                <a:effectLst/>
                <a:latin typeface="+mn-lt"/>
                <a:ea typeface="+mn-ea"/>
                <a:cs typeface="+mn-cs"/>
              </a:rPr>
              <a:t>Verblichkeiten</a:t>
            </a:r>
            <a:r>
              <a:rPr lang="de-DE" sz="1200" kern="1200" dirty="0" smtClean="0">
                <a:solidFill>
                  <a:schemeClr val="tx1"/>
                </a:solidFill>
                <a:effectLst/>
                <a:latin typeface="+mn-lt"/>
                <a:ea typeface="+mn-ea"/>
                <a:cs typeface="+mn-cs"/>
              </a:rPr>
              <a:t> aus </a:t>
            </a:r>
            <a:r>
              <a:rPr lang="de-DE" sz="1200" kern="1200" dirty="0" err="1" smtClean="0">
                <a:solidFill>
                  <a:schemeClr val="tx1"/>
                </a:solidFill>
                <a:effectLst/>
                <a:latin typeface="+mn-lt"/>
                <a:ea typeface="+mn-ea"/>
                <a:cs typeface="+mn-cs"/>
              </a:rPr>
              <a:t>LuL</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           = operativer Gewinn/ (Eigenkapital + Finanzverbindlichkeiten)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gibt an, wie rentabel das gebundene Kapital eines Unternehmens eingesetzt wird</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Abzug von </a:t>
            </a:r>
            <a:r>
              <a:rPr lang="de-DE" sz="1200" kern="1200" dirty="0" err="1" smtClean="0">
                <a:solidFill>
                  <a:schemeClr val="tx1"/>
                </a:solidFill>
                <a:effectLst/>
                <a:latin typeface="+mn-lt"/>
                <a:ea typeface="+mn-ea"/>
                <a:cs typeface="+mn-cs"/>
              </a:rPr>
              <a:t>Verbl</a:t>
            </a:r>
            <a:r>
              <a:rPr lang="de-DE" sz="1200" kern="1200" dirty="0" smtClean="0">
                <a:solidFill>
                  <a:schemeClr val="tx1"/>
                </a:solidFill>
                <a:effectLst/>
                <a:latin typeface="+mn-lt"/>
                <a:ea typeface="+mn-ea"/>
                <a:cs typeface="+mn-cs"/>
              </a:rPr>
              <a:t>. aus </a:t>
            </a:r>
            <a:r>
              <a:rPr lang="de-DE" sz="1200" kern="1200" dirty="0" err="1" smtClean="0">
                <a:solidFill>
                  <a:schemeClr val="tx1"/>
                </a:solidFill>
                <a:effectLst/>
                <a:latin typeface="+mn-lt"/>
                <a:ea typeface="+mn-ea"/>
                <a:cs typeface="+mn-cs"/>
              </a:rPr>
              <a:t>LuL</a:t>
            </a:r>
            <a:r>
              <a:rPr lang="de-DE" sz="1200" kern="1200" dirty="0" smtClean="0">
                <a:solidFill>
                  <a:schemeClr val="tx1"/>
                </a:solidFill>
                <a:effectLst/>
                <a:latin typeface="+mn-lt"/>
                <a:ea typeface="+mn-ea"/>
                <a:cs typeface="+mn-cs"/>
              </a:rPr>
              <a:t>, da dies zinslose Kredite sind</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Abzug von Zahlungsmittel, da diese zum Großteil nicht für operative Tätigkeiten benötigt   werden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Capital </a:t>
            </a:r>
            <a:r>
              <a:rPr lang="de-DE" sz="1200" kern="1200" dirty="0" err="1" smtClean="0">
                <a:solidFill>
                  <a:schemeClr val="tx1"/>
                </a:solidFill>
                <a:effectLst/>
                <a:latin typeface="+mn-lt"/>
                <a:ea typeface="+mn-ea"/>
                <a:cs typeface="+mn-cs"/>
              </a:rPr>
              <a:t>Employed</a:t>
            </a:r>
            <a:r>
              <a:rPr lang="de-DE" sz="1200" kern="1200" dirty="0" smtClean="0">
                <a:solidFill>
                  <a:schemeClr val="tx1"/>
                </a:solidFill>
                <a:effectLst/>
                <a:latin typeface="+mn-lt"/>
                <a:ea typeface="+mn-ea"/>
                <a:cs typeface="+mn-cs"/>
              </a:rPr>
              <a:t> ergibt den Betrag, der netto tatsächlich investiert werden müsste, um das Unternehmen abzubilden</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24</a:t>
            </a:fld>
            <a:endParaRPr lang="de-DE"/>
          </a:p>
        </p:txBody>
      </p:sp>
    </p:spTree>
    <p:extLst>
      <p:ext uri="{BB962C8B-B14F-4D97-AF65-F5344CB8AC3E}">
        <p14:creationId xmlns:p14="http://schemas.microsoft.com/office/powerpoint/2010/main" val="20833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Eigenkapitalquote = Eigenkapital/ Bilanzsumme</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je höher die Eigenkapitalquote desto geringer die Verschuldung des Unternehmens</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gegenüber Eigenkapital hat Fremdkapital den Vorteil steuerlicher Abzugsfähigkeit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Fremdkapital ist günstiger als Eigenkapital, da Gläubiger im Insolvenzfall, vorrangig bedient werden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steigenden Fremdkapitalanteil erhöht sich das Risiko einer Unternehmung aufgrund steigender Zinslast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In Abschwung Phasen ist der fixe Charakter von Zinszahlungen problematisch für Unternehmen, die in </a:t>
            </a:r>
            <a:r>
              <a:rPr lang="de-DE" sz="1200" kern="1200" dirty="0" err="1" smtClean="0">
                <a:solidFill>
                  <a:schemeClr val="tx1"/>
                </a:solidFill>
                <a:effectLst/>
                <a:latin typeface="+mn-lt"/>
                <a:ea typeface="+mn-ea"/>
                <a:cs typeface="+mn-cs"/>
              </a:rPr>
              <a:t>geringmargigen</a:t>
            </a:r>
            <a:r>
              <a:rPr lang="de-DE" sz="1200" kern="1200" dirty="0" smtClean="0">
                <a:solidFill>
                  <a:schemeClr val="tx1"/>
                </a:solidFill>
                <a:effectLst/>
                <a:latin typeface="+mn-lt"/>
                <a:ea typeface="+mn-ea"/>
                <a:cs typeface="+mn-cs"/>
              </a:rPr>
              <a:t> (hohe Wettbewerb) Branchen wirtschaften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Eigenkapital weist weder einer Endfälligkeit (</a:t>
            </a:r>
            <a:r>
              <a:rPr lang="de-DE" sz="1200" kern="1200" dirty="0" err="1" smtClean="0">
                <a:solidFill>
                  <a:schemeClr val="tx1"/>
                </a:solidFill>
                <a:effectLst/>
                <a:latin typeface="+mn-lt"/>
                <a:ea typeface="+mn-ea"/>
                <a:cs typeface="+mn-cs"/>
              </a:rPr>
              <a:t>Fk</a:t>
            </a:r>
            <a:r>
              <a:rPr lang="de-DE" sz="1200" kern="1200" dirty="0" smtClean="0">
                <a:solidFill>
                  <a:schemeClr val="tx1"/>
                </a:solidFill>
                <a:effectLst/>
                <a:latin typeface="+mn-lt"/>
                <a:ea typeface="+mn-ea"/>
                <a:cs typeface="+mn-cs"/>
              </a:rPr>
              <a:t>) oder Zwang zur </a:t>
            </a:r>
            <a:r>
              <a:rPr lang="de-DE" sz="1200" kern="1200" dirty="0" err="1" smtClean="0">
                <a:solidFill>
                  <a:schemeClr val="tx1"/>
                </a:solidFill>
                <a:effectLst/>
                <a:latin typeface="+mn-lt"/>
                <a:ea typeface="+mn-ea"/>
                <a:cs typeface="+mn-cs"/>
              </a:rPr>
              <a:t>Dividenauszahlung</a:t>
            </a:r>
            <a:r>
              <a:rPr lang="de-DE" sz="1200" kern="1200" dirty="0" smtClean="0">
                <a:solidFill>
                  <a:schemeClr val="tx1"/>
                </a:solidFill>
                <a:effectLst/>
                <a:latin typeface="+mn-lt"/>
                <a:ea typeface="+mn-ea"/>
                <a:cs typeface="+mn-cs"/>
              </a:rPr>
              <a:t> auf</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In schwierigen Marktphasen kann Liquidität im Unternehmen gehalten und die Flexibilität substanziell erhöht werden.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höher der Kennzahl Branchenabhängig ( Banken ausgeschlossen)</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27</a:t>
            </a:fld>
            <a:endParaRPr lang="de-DE"/>
          </a:p>
        </p:txBody>
      </p:sp>
    </p:spTree>
    <p:extLst>
      <p:ext uri="{BB962C8B-B14F-4D97-AF65-F5344CB8AC3E}">
        <p14:creationId xmlns:p14="http://schemas.microsoft.com/office/powerpoint/2010/main" val="2300028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gibt an zu welchem Grad die Nettofinanzverbindlichkeiten durch das Eigenkapital gedeckt sind</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wichtigste Kennzahl für Stabilität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beachtet lediglich die zinstragenden Verbindlichkeiten (Finanzverbindlichkeiten)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Je niedriger das </a:t>
            </a:r>
            <a:r>
              <a:rPr lang="de-DE" sz="1200" kern="1200" dirty="0" err="1" smtClean="0">
                <a:solidFill>
                  <a:schemeClr val="tx1"/>
                </a:solidFill>
                <a:effectLst/>
                <a:latin typeface="+mn-lt"/>
                <a:ea typeface="+mn-ea"/>
                <a:cs typeface="+mn-cs"/>
              </a:rPr>
              <a:t>Gearing</a:t>
            </a:r>
            <a:r>
              <a:rPr lang="de-DE" sz="1200" kern="1200" dirty="0" smtClean="0">
                <a:solidFill>
                  <a:schemeClr val="tx1"/>
                </a:solidFill>
                <a:effectLst/>
                <a:latin typeface="+mn-lt"/>
                <a:ea typeface="+mn-ea"/>
                <a:cs typeface="+mn-cs"/>
              </a:rPr>
              <a:t>, desto geringer ist die tatsächliche Verschuldung des Unternehmens</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Gearing</a:t>
            </a:r>
            <a:r>
              <a:rPr lang="de-DE" sz="1200" kern="1200" dirty="0" smtClean="0">
                <a:solidFill>
                  <a:schemeClr val="tx1"/>
                </a:solidFill>
                <a:effectLst/>
                <a:latin typeface="+mn-lt"/>
                <a:ea typeface="+mn-ea"/>
                <a:cs typeface="+mn-cs"/>
              </a:rPr>
              <a:t> von 10-20% ist Ideal aus Rendite/Risiko Gesichtspunkten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Werte zwischen 20-50% noch als gut einzustufen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bei 70%- 200% sollte an Entschuldung nachgedacht werden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Betrachtung der Kennzahl immer im Kontext: strategische Übernahmen oder Expansionspläne lassen </a:t>
            </a:r>
            <a:r>
              <a:rPr lang="de-DE" sz="1200" kern="1200" dirty="0" err="1" smtClean="0">
                <a:solidFill>
                  <a:schemeClr val="tx1"/>
                </a:solidFill>
                <a:effectLst/>
                <a:latin typeface="+mn-lt"/>
                <a:ea typeface="+mn-ea"/>
                <a:cs typeface="+mn-cs"/>
              </a:rPr>
              <a:t>Gearing</a:t>
            </a:r>
            <a:r>
              <a:rPr lang="de-DE" sz="1200" kern="1200" dirty="0" smtClean="0">
                <a:solidFill>
                  <a:schemeClr val="tx1"/>
                </a:solidFill>
                <a:effectLst/>
                <a:latin typeface="+mn-lt"/>
                <a:ea typeface="+mn-ea"/>
                <a:cs typeface="+mn-cs"/>
              </a:rPr>
              <a:t> auf kritische Werte steigen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um Verzerrung abschätzen zu können, </a:t>
            </a:r>
            <a:r>
              <a:rPr lang="de-DE" sz="1200" kern="1200" dirty="0" err="1" smtClean="0">
                <a:solidFill>
                  <a:schemeClr val="tx1"/>
                </a:solidFill>
                <a:effectLst/>
                <a:latin typeface="+mn-lt"/>
                <a:ea typeface="+mn-ea"/>
                <a:cs typeface="+mn-cs"/>
              </a:rPr>
              <a:t>Gearing</a:t>
            </a:r>
            <a:r>
              <a:rPr lang="de-DE" sz="1200" kern="1200" dirty="0" smtClean="0">
                <a:solidFill>
                  <a:schemeClr val="tx1"/>
                </a:solidFill>
                <a:effectLst/>
                <a:latin typeface="+mn-lt"/>
                <a:ea typeface="+mn-ea"/>
                <a:cs typeface="+mn-cs"/>
              </a:rPr>
              <a:t> mit dynamischen Verschuldungsgrad und </a:t>
            </a:r>
            <a:r>
              <a:rPr lang="de-DE" sz="1200" kern="1200" dirty="0" err="1" smtClean="0">
                <a:solidFill>
                  <a:schemeClr val="tx1"/>
                </a:solidFill>
                <a:effectLst/>
                <a:latin typeface="+mn-lt"/>
                <a:ea typeface="+mn-ea"/>
                <a:cs typeface="+mn-cs"/>
              </a:rPr>
              <a:t>Cashflowentwicklung</a:t>
            </a:r>
            <a:r>
              <a:rPr lang="de-DE" sz="1200" kern="1200" dirty="0" smtClean="0">
                <a:solidFill>
                  <a:schemeClr val="tx1"/>
                </a:solidFill>
                <a:effectLst/>
                <a:latin typeface="+mn-lt"/>
                <a:ea typeface="+mn-ea"/>
                <a:cs typeface="+mn-cs"/>
              </a:rPr>
              <a:t> betrachten!!!!!!</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30</a:t>
            </a:fld>
            <a:endParaRPr lang="de-DE"/>
          </a:p>
        </p:txBody>
      </p:sp>
    </p:spTree>
    <p:extLst>
      <p:ext uri="{BB962C8B-B14F-4D97-AF65-F5344CB8AC3E}">
        <p14:creationId xmlns:p14="http://schemas.microsoft.com/office/powerpoint/2010/main" val="3638800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gibt die theoretische Schuldentilgung in Jahren an, sofern das Unternehmen seinen Free- Cashflow zur Schuldentilgung nutzt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aufgrund von </a:t>
            </a:r>
            <a:r>
              <a:rPr lang="de-DE" sz="1200" kern="1200" dirty="0" err="1" smtClean="0">
                <a:solidFill>
                  <a:schemeClr val="tx1"/>
                </a:solidFill>
                <a:effectLst/>
                <a:latin typeface="+mn-lt"/>
                <a:ea typeface="+mn-ea"/>
                <a:cs typeface="+mn-cs"/>
              </a:rPr>
              <a:t>Cashflowschwankungen</a:t>
            </a:r>
            <a:r>
              <a:rPr lang="de-DE" sz="1200" kern="1200" dirty="0" smtClean="0">
                <a:solidFill>
                  <a:schemeClr val="tx1"/>
                </a:solidFill>
                <a:effectLst/>
                <a:latin typeface="+mn-lt"/>
                <a:ea typeface="+mn-ea"/>
                <a:cs typeface="+mn-cs"/>
              </a:rPr>
              <a:t> sollte ein sinnvoller Durchschnitt des Free- Cashflows für die letzten Jahre genommen werden.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Betrachtung der Einkommensseite</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Im Extremfall könnte ein Unternehmen mit niedrigen </a:t>
            </a:r>
            <a:r>
              <a:rPr lang="de-DE" sz="1200" kern="1200" dirty="0" err="1" smtClean="0">
                <a:solidFill>
                  <a:schemeClr val="tx1"/>
                </a:solidFill>
                <a:effectLst/>
                <a:latin typeface="+mn-lt"/>
                <a:ea typeface="+mn-ea"/>
                <a:cs typeface="+mn-cs"/>
              </a:rPr>
              <a:t>Gearing</a:t>
            </a:r>
            <a:r>
              <a:rPr lang="de-DE" sz="1200" kern="1200" dirty="0" smtClean="0">
                <a:solidFill>
                  <a:schemeClr val="tx1"/>
                </a:solidFill>
                <a:effectLst/>
                <a:latin typeface="+mn-lt"/>
                <a:ea typeface="+mn-ea"/>
                <a:cs typeface="+mn-cs"/>
              </a:rPr>
              <a:t> in finanzielle Schwierigkeiten geraten, sobald kein Cashflow mehr erwirtschaftet wird</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unter 2 Jahren gut, über 5 Jahren als kritisch anzusehen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sehr stabile Geschäftsmodelle mit geringer Reinvestitionsrate können unter Umständen mit großen Mengen an Fremdkapital finanziert werden, ohne finanzielle Stabilität einzubüßen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Beachten von Bilanzierungsspielräumen in Leasing- Verträge</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32</a:t>
            </a:fld>
            <a:endParaRPr lang="de-DE"/>
          </a:p>
        </p:txBody>
      </p:sp>
    </p:spTree>
    <p:extLst>
      <p:ext uri="{BB962C8B-B14F-4D97-AF65-F5344CB8AC3E}">
        <p14:creationId xmlns:p14="http://schemas.microsoft.com/office/powerpoint/2010/main" val="3198218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Wahl zwischen operativen</a:t>
            </a:r>
            <a:r>
              <a:rPr lang="de-DE" baseline="0" dirty="0" smtClean="0"/>
              <a:t> Cashflow und Cash </a:t>
            </a:r>
            <a:r>
              <a:rPr lang="de-DE" baseline="0" dirty="0" err="1" smtClean="0"/>
              <a:t>Earnings</a:t>
            </a:r>
            <a:r>
              <a:rPr lang="de-DE" baseline="0" dirty="0" smtClean="0"/>
              <a:t> (zusammengesetzt aus dem Jahresüberschuss zuzüglich Abschreibungen und anderen zahlungsunwirksamen Positionen), da der operative Cashflow häufig durch das Working Capital starken Schwankungen unterliegt.</a:t>
            </a:r>
          </a:p>
          <a:p>
            <a:endParaRPr lang="de-DE" baseline="0" dirty="0" smtClean="0"/>
          </a:p>
          <a:p>
            <a:r>
              <a:rPr lang="de-DE" baseline="0" dirty="0" smtClean="0"/>
              <a:t>Langfristige Sachinvestitionsquote von 100% ruiniert jedes Unternehmen, da über die Jahre mehr Geld ausgegeben als eingenommen wird und das Unternehmen auf kurz oder lang auf viele Kredite angewiesen ist, welche zu einer Überschuldung führen kann.</a:t>
            </a:r>
          </a:p>
        </p:txBody>
      </p:sp>
      <p:sp>
        <p:nvSpPr>
          <p:cNvPr id="4" name="Foliennummernplatzhalter 3"/>
          <p:cNvSpPr>
            <a:spLocks noGrp="1"/>
          </p:cNvSpPr>
          <p:nvPr>
            <p:ph type="sldNum" sz="quarter" idx="10"/>
          </p:nvPr>
        </p:nvSpPr>
        <p:spPr/>
        <p:txBody>
          <a:bodyPr/>
          <a:lstStyle/>
          <a:p>
            <a:fld id="{4427630E-3769-451C-A040-961EDF76AE9C}" type="slidenum">
              <a:rPr lang="de-DE" smtClean="0"/>
              <a:t>33</a:t>
            </a:fld>
            <a:endParaRPr lang="de-DE"/>
          </a:p>
        </p:txBody>
      </p:sp>
    </p:spTree>
    <p:extLst>
      <p:ext uri="{BB962C8B-B14F-4D97-AF65-F5344CB8AC3E}">
        <p14:creationId xmlns:p14="http://schemas.microsoft.com/office/powerpoint/2010/main" val="4191842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Wert über 100% besagt, dass neben Anlagevermögen auch Teile des Umlaufvermögens langfristig finanziert ist (optimal 130%)</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unter 100% birgt Gefahr von Zahlungsschwierigkeit der kurzfristigen Verbindlichkeiten</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427630E-3769-451C-A040-961EDF76AE9C}" type="slidenum">
              <a:rPr lang="de-DE" smtClean="0"/>
              <a:t>35</a:t>
            </a:fld>
            <a:endParaRPr lang="de-DE"/>
          </a:p>
        </p:txBody>
      </p:sp>
    </p:spTree>
    <p:extLst>
      <p:ext uri="{BB962C8B-B14F-4D97-AF65-F5344CB8AC3E}">
        <p14:creationId xmlns:p14="http://schemas.microsoft.com/office/powerpoint/2010/main" val="2622698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optimale Mengen an Waren, Forderungen und Zahlungsmittel (Umlaufvermögen), sowie ökonomisch günstigen Betrag an kurzfristigen Fremdkapital (z.B. Lieferantenkredite, bündeln sich im Working Capital Management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Problem: bezahlen zu viele Kunden auf Ziel, jedoch fließt kein Geld in die Kasse, mit dem neue Waren gekauft, Mitarbeiter bezahlt und Investition durchgeführt werden </a:t>
            </a:r>
            <a:r>
              <a:rPr lang="de-DE" sz="1200" kern="1200" dirty="0" err="1" smtClean="0">
                <a:solidFill>
                  <a:schemeClr val="tx1"/>
                </a:solidFill>
                <a:effectLst/>
                <a:latin typeface="+mn-lt"/>
                <a:ea typeface="+mn-ea"/>
                <a:cs typeface="+mn-cs"/>
              </a:rPr>
              <a:t>werden</a:t>
            </a:r>
            <a:r>
              <a:rPr lang="de-DE" sz="1200" kern="1200" dirty="0" smtClean="0">
                <a:solidFill>
                  <a:schemeClr val="tx1"/>
                </a:solidFill>
                <a:effectLst/>
                <a:latin typeface="+mn-lt"/>
                <a:ea typeface="+mn-ea"/>
                <a:cs typeface="+mn-cs"/>
              </a:rPr>
              <a:t> sollte, dann kann das Unternehmen insolvent gehen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effiziente WCM beschreibt optimale Verhältnis zwischen Umlaufvermögen und kurzfristigen Krediten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ist Umlaufvermögen zu hoch wird zu viel Kapital gebunden d.h. Rentabilität sinkt</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ist Umlaufvermögen zu niedrig im Verhältnis zu den kurzfristigen Verbindlichkeiten besteht die Gefahr der Unterfinanzierung</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bestehen zu hohe Schulden bei Lieferanten, so besteht die Gefahr kurzfristig illiquide zu sein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im Gegensatz zur finanziellen Stabilität geben die Liquiditätskennzahlen Informationen über die kurzfristige Finanzierung von Unternehmen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abwägen zwischen Rentabilität und Stabilität</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427630E-3769-451C-A040-961EDF76AE9C}" type="slidenum">
              <a:rPr lang="de-DE" smtClean="0"/>
              <a:t>37</a:t>
            </a:fld>
            <a:endParaRPr lang="de-DE"/>
          </a:p>
        </p:txBody>
      </p:sp>
    </p:spTree>
    <p:extLst>
      <p:ext uri="{BB962C8B-B14F-4D97-AF65-F5344CB8AC3E}">
        <p14:creationId xmlns:p14="http://schemas.microsoft.com/office/powerpoint/2010/main" val="136791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Jahres-, Konzernabschlüsse beinhaltet Bilanz, Gewinn- und Verlustrechnung, Anhang, Eigenkapitalveränderungsrechnung, Segmentierungsbericht.</a:t>
            </a:r>
          </a:p>
          <a:p>
            <a:pPr marL="0" marR="0" indent="0" algn="l" defTabSz="914400" rtl="0" eaLnBrk="1" fontAlgn="auto" latinLnBrk="0" hangingPunct="1">
              <a:lnSpc>
                <a:spcPct val="100000"/>
              </a:lnSpc>
              <a:spcBef>
                <a:spcPts val="0"/>
              </a:spcBef>
              <a:spcAft>
                <a:spcPts val="0"/>
              </a:spcAft>
              <a:buClrTx/>
              <a:buSzTx/>
              <a:buFontTx/>
              <a:buNone/>
              <a:tabLst/>
              <a:defRPr/>
            </a:pPr>
            <a:r>
              <a:rPr lang="de-DE" sz="1200" b="1" kern="1200" dirty="0" smtClean="0">
                <a:solidFill>
                  <a:schemeClr val="tx1"/>
                </a:solidFill>
                <a:effectLst/>
                <a:latin typeface="+mn-lt"/>
                <a:ea typeface="+mn-ea"/>
                <a:cs typeface="+mn-cs"/>
                <a:sym typeface="Wingdings" panose="05000000000000000000" pitchFamily="2" charset="2"/>
              </a:rPr>
              <a:t></a:t>
            </a:r>
            <a:r>
              <a:rPr lang="de-DE" sz="1200" b="1" kern="1200" dirty="0" smtClean="0">
                <a:solidFill>
                  <a:schemeClr val="tx1"/>
                </a:solidFill>
                <a:effectLst/>
                <a:latin typeface="+mn-lt"/>
                <a:ea typeface="+mn-ea"/>
                <a:cs typeface="+mn-cs"/>
              </a:rPr>
              <a:t> GuV- Rechnung </a:t>
            </a:r>
            <a:r>
              <a:rPr lang="de-DE" sz="1200" kern="1200" dirty="0" smtClean="0">
                <a:solidFill>
                  <a:schemeClr val="tx1"/>
                </a:solidFill>
                <a:effectLst/>
                <a:latin typeface="+mn-lt"/>
                <a:ea typeface="+mn-ea"/>
                <a:cs typeface="+mn-cs"/>
              </a:rPr>
              <a:t> stellt den Erträgen einer Periode die entsprechenden Aufwendungen gegenüber</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5</a:t>
            </a:fld>
            <a:endParaRPr lang="de-DE"/>
          </a:p>
        </p:txBody>
      </p:sp>
    </p:spTree>
    <p:extLst>
      <p:ext uri="{BB962C8B-B14F-4D97-AF65-F5344CB8AC3E}">
        <p14:creationId xmlns:p14="http://schemas.microsoft.com/office/powerpoint/2010/main" val="28859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kurzfristige Schulden sollen durch genügend schnell liquidierbare Vermögensgegenstände gedeckt sein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da Unternehmen mit Vorräten und Forderungen noch weiterer Vermögensgegenstände zur kurzfristigen Tilgung hat reicht Zielkorridor von 10-20%</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427630E-3769-451C-A040-961EDF76AE9C}" type="slidenum">
              <a:rPr lang="de-DE" smtClean="0"/>
              <a:t>38</a:t>
            </a:fld>
            <a:endParaRPr lang="de-DE"/>
          </a:p>
        </p:txBody>
      </p:sp>
    </p:spTree>
    <p:extLst>
      <p:ext uri="{BB962C8B-B14F-4D97-AF65-F5344CB8AC3E}">
        <p14:creationId xmlns:p14="http://schemas.microsoft.com/office/powerpoint/2010/main" val="1649559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Forderungen können mit Abschlag schnell zu Geld gemacht werden</a:t>
            </a:r>
          </a:p>
          <a:p>
            <a:r>
              <a:rPr lang="de-DE"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Zielkorridor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beträgt</a:t>
            </a:r>
            <a:r>
              <a:rPr lang="en-US" sz="1200" kern="1200" dirty="0" smtClean="0">
                <a:solidFill>
                  <a:schemeClr val="tx1"/>
                </a:solidFill>
                <a:effectLst/>
                <a:latin typeface="+mn-lt"/>
                <a:ea typeface="+mn-ea"/>
                <a:cs typeface="+mn-cs"/>
              </a:rPr>
              <a:t> 90-100%</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427630E-3769-451C-A040-961EDF76AE9C}" type="slidenum">
              <a:rPr lang="de-DE" smtClean="0"/>
              <a:t>39</a:t>
            </a:fld>
            <a:endParaRPr lang="de-DE"/>
          </a:p>
        </p:txBody>
      </p:sp>
    </p:spTree>
    <p:extLst>
      <p:ext uri="{BB962C8B-B14F-4D97-AF65-F5344CB8AC3E}">
        <p14:creationId xmlns:p14="http://schemas.microsoft.com/office/powerpoint/2010/main" val="4184514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komplette Umlaufvermögen ( liquide Mittel + Wertpapiere + Forderungen + Vorräte) im Verhältnis zu den kurzfristigen Verbindlichkeiten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Zielwert ist zwischen 120%- 170%</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Umlaufvermögen, führt operative Geschäfte aus und wird meist innerhalb eines Jahres verbraucht, sowie die kurzfristigen Verbindlichkeiten, die auch nicht länger als ein Jahr laufen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bei 100% sind zwar alle kurzfristigen Verbindlichkeiten gedeckt, jedoch benötigt das Unternehmen einerseits eine gewisse Menge um überhaupt wirtschaften zu können, andererseits ist es nie gegeben, dass gesamte Umlaufvermögen kurzfristig liquidiert werden kann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hohe liquide Mittel senken die Rentabilität, da das Geld auch besser eingesetzt werden könnt</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427630E-3769-451C-A040-961EDF76AE9C}" type="slidenum">
              <a:rPr lang="de-DE" smtClean="0"/>
              <a:t>40</a:t>
            </a:fld>
            <a:endParaRPr lang="de-DE"/>
          </a:p>
        </p:txBody>
      </p:sp>
    </p:spTree>
    <p:extLst>
      <p:ext uri="{BB962C8B-B14F-4D97-AF65-F5344CB8AC3E}">
        <p14:creationId xmlns:p14="http://schemas.microsoft.com/office/powerpoint/2010/main" val="3930397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smtClean="0">
                <a:solidFill>
                  <a:schemeClr val="tx1"/>
                </a:solidFill>
                <a:effectLst/>
                <a:latin typeface="+mn-lt"/>
                <a:ea typeface="+mn-ea"/>
                <a:cs typeface="+mn-cs"/>
                <a:sym typeface="Wingdings" panose="05000000000000000000" pitchFamily="2" charset="2"/>
              </a:rPr>
              <a:t></a:t>
            </a:r>
            <a:r>
              <a:rPr lang="de-DE" sz="1200" b="1" kern="120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bündelt die qualitativen Merkmale eines Unternehmens</a:t>
            </a:r>
          </a:p>
          <a:p>
            <a:r>
              <a:rPr lang="de-DE" sz="1200" b="1" kern="1200" dirty="0" smtClean="0">
                <a:solidFill>
                  <a:schemeClr val="tx1"/>
                </a:solidFill>
                <a:effectLst/>
                <a:latin typeface="+mn-lt"/>
                <a:ea typeface="+mn-ea"/>
                <a:cs typeface="+mn-cs"/>
                <a:sym typeface="Wingdings" panose="05000000000000000000" pitchFamily="2" charset="2"/>
              </a:rPr>
              <a:t></a:t>
            </a:r>
            <a:r>
              <a:rPr lang="de-DE" sz="1200" b="1" kern="120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lässt Rückschlüsse auf die zukünftige Wettbewerbsfähigkeit zu</a:t>
            </a:r>
          </a:p>
          <a:p>
            <a:r>
              <a:rPr lang="de-DE" sz="1200" b="1" kern="1200" dirty="0" smtClean="0">
                <a:solidFill>
                  <a:schemeClr val="tx1"/>
                </a:solidFill>
                <a:effectLst/>
                <a:latin typeface="+mn-lt"/>
                <a:ea typeface="+mn-ea"/>
                <a:cs typeface="+mn-cs"/>
                <a:sym typeface="Wingdings" panose="05000000000000000000" pitchFamily="2" charset="2"/>
              </a:rPr>
              <a:t></a:t>
            </a:r>
            <a:r>
              <a:rPr lang="de-DE" sz="1200" b="1" kern="120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wahre Kunst der Unternehmensbewertung liegt in der Analyse des Geschäftsmodells</a:t>
            </a:r>
          </a:p>
          <a:p>
            <a:r>
              <a:rPr lang="de-DE" sz="1200" b="1" kern="1200" dirty="0" smtClean="0">
                <a:solidFill>
                  <a:schemeClr val="tx1"/>
                </a:solidFill>
                <a:effectLst/>
                <a:latin typeface="+mn-lt"/>
                <a:ea typeface="+mn-ea"/>
                <a:cs typeface="+mn-cs"/>
                <a:sym typeface="Wingdings" panose="05000000000000000000" pitchFamily="2" charset="2"/>
              </a:rPr>
              <a:t></a:t>
            </a:r>
            <a:r>
              <a:rPr lang="de-DE" sz="1200" b="1" kern="120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Rentabilität wird maßgeblich von der Marktposition und dem Kostenmanagement des Unternehmens beeinflusst</a:t>
            </a:r>
          </a:p>
          <a:p>
            <a:r>
              <a:rPr lang="de-DE" sz="1200" b="1" kern="1200" dirty="0" smtClean="0">
                <a:solidFill>
                  <a:schemeClr val="tx1"/>
                </a:solidFill>
                <a:effectLst/>
                <a:latin typeface="+mn-lt"/>
                <a:ea typeface="+mn-ea"/>
                <a:cs typeface="+mn-cs"/>
                <a:sym typeface="Wingdings" panose="05000000000000000000" pitchFamily="2" charset="2"/>
              </a:rPr>
              <a:t></a:t>
            </a:r>
            <a:r>
              <a:rPr lang="de-DE" sz="1200" b="1" kern="120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bestimmen wie groß der Burggraben des Unternehmens ist bestimmbar z.B. durch die Möglichkeit des Unternehmens die Preise seiner Produkte unabhängig von der Konkurrenz zu erhöhen, so erwirtschaftet Unternehmen mehr Gewinn je Umsatz als Konkurrenz, d.h. höhere Umsatz- und Eigenkapitalrendite</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41</a:t>
            </a:fld>
            <a:endParaRPr lang="de-DE"/>
          </a:p>
        </p:txBody>
      </p:sp>
    </p:spTree>
    <p:extLst>
      <p:ext uri="{BB962C8B-B14F-4D97-AF65-F5344CB8AC3E}">
        <p14:creationId xmlns:p14="http://schemas.microsoft.com/office/powerpoint/2010/main" val="2851543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de-DE" sz="1200" b="1" kern="1200" dirty="0" smtClean="0">
                <a:solidFill>
                  <a:schemeClr val="tx1"/>
                </a:solidFill>
                <a:effectLst/>
                <a:latin typeface="+mn-lt"/>
                <a:ea typeface="+mn-ea"/>
                <a:cs typeface="+mn-cs"/>
              </a:rPr>
              <a:t>Rahmenbedingungen</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Markt und Branchenbedingungen vertraut machen (Konkurrenz betrachten)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z.B. politische Risiken (Subventionen) oder unkalkulierbare Umwelteinflüsse </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geeignetes Umfeld stellen ruhige, nur langsam wandelnde Branchen und Märkte dar</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geeignetes Bewertungsobjekt sollte an der Entwicklung des </a:t>
            </a:r>
            <a:r>
              <a:rPr lang="de-DE" sz="1200" kern="1200" dirty="0" err="1" smtClean="0">
                <a:solidFill>
                  <a:schemeClr val="tx1"/>
                </a:solidFill>
                <a:effectLst/>
                <a:latin typeface="+mn-lt"/>
                <a:ea typeface="+mn-ea"/>
                <a:cs typeface="+mn-cs"/>
              </a:rPr>
              <a:t>Worst</a:t>
            </a:r>
            <a:r>
              <a:rPr lang="de-DE" sz="1200" kern="1200" dirty="0" smtClean="0">
                <a:solidFill>
                  <a:schemeClr val="tx1"/>
                </a:solidFill>
                <a:effectLst/>
                <a:latin typeface="+mn-lt"/>
                <a:ea typeface="+mn-ea"/>
                <a:cs typeface="+mn-cs"/>
              </a:rPr>
              <a:t> Case Szenarios gemessen werden</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44</a:t>
            </a:fld>
            <a:endParaRPr lang="de-DE"/>
          </a:p>
        </p:txBody>
      </p:sp>
    </p:spTree>
    <p:extLst>
      <p:ext uri="{BB962C8B-B14F-4D97-AF65-F5344CB8AC3E}">
        <p14:creationId xmlns:p14="http://schemas.microsoft.com/office/powerpoint/2010/main" val="2105057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Eingrenzung</a:t>
            </a:r>
            <a:r>
              <a:rPr lang="de-DE" baseline="0" dirty="0" smtClean="0"/>
              <a:t> der externen Einflussfaktoren</a:t>
            </a:r>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46</a:t>
            </a:fld>
            <a:endParaRPr lang="de-DE"/>
          </a:p>
        </p:txBody>
      </p:sp>
    </p:spTree>
    <p:extLst>
      <p:ext uri="{BB962C8B-B14F-4D97-AF65-F5344CB8AC3E}">
        <p14:creationId xmlns:p14="http://schemas.microsoft.com/office/powerpoint/2010/main" val="1677993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 Betrachtung der internen Stärken und Schwächen, sowie externen Chancen und Risiken eines Unternehmens bzw. der Branche</a:t>
            </a:r>
          </a:p>
          <a:p>
            <a:pPr lvl="0"/>
            <a:r>
              <a:rPr lang="de-DE" sz="1200" kern="1200" dirty="0" smtClean="0">
                <a:solidFill>
                  <a:schemeClr val="tx1"/>
                </a:solidFill>
                <a:effectLst/>
                <a:latin typeface="+mn-lt"/>
                <a:ea typeface="+mn-ea"/>
                <a:cs typeface="+mn-cs"/>
              </a:rPr>
              <a:t>Stärken-Möglichkeiten: wie nutzen von internen Stärken, um externe Chance optimal zu nutzen</a:t>
            </a:r>
          </a:p>
          <a:p>
            <a:pPr lvl="0"/>
            <a:r>
              <a:rPr lang="de-DE" sz="1200" kern="1200" dirty="0" smtClean="0">
                <a:solidFill>
                  <a:schemeClr val="tx1"/>
                </a:solidFill>
                <a:effectLst/>
                <a:latin typeface="+mn-lt"/>
                <a:ea typeface="+mn-ea"/>
                <a:cs typeface="+mn-cs"/>
              </a:rPr>
              <a:t>Stärken-Gefahr: wie nutzen von internen Stärken, um externe Gefahren zu begegnen/verhindern</a:t>
            </a:r>
          </a:p>
          <a:p>
            <a:pPr lvl="0"/>
            <a:r>
              <a:rPr lang="de-DE" sz="1200" kern="1200" dirty="0" smtClean="0">
                <a:solidFill>
                  <a:schemeClr val="tx1"/>
                </a:solidFill>
                <a:effectLst/>
                <a:latin typeface="+mn-lt"/>
                <a:ea typeface="+mn-ea"/>
                <a:cs typeface="+mn-cs"/>
              </a:rPr>
              <a:t>Schwächen-Möglichkeit: wie können aus internen Schwächen neue Chancen entstehen d.h. in Stärken umgewandelt werden</a:t>
            </a:r>
          </a:p>
          <a:p>
            <a:pPr lvl="0"/>
            <a:r>
              <a:rPr lang="de-DE" sz="1200" kern="1200" dirty="0" smtClean="0">
                <a:solidFill>
                  <a:schemeClr val="tx1"/>
                </a:solidFill>
                <a:effectLst/>
                <a:latin typeface="+mn-lt"/>
                <a:ea typeface="+mn-ea"/>
                <a:cs typeface="+mn-cs"/>
              </a:rPr>
              <a:t>Schwächen-Gefahr: wo sind Schwächen des Unternehmens? Wie kann man sich dagegen wappnen</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49</a:t>
            </a:fld>
            <a:endParaRPr lang="de-DE"/>
          </a:p>
        </p:txBody>
      </p:sp>
    </p:spTree>
    <p:extLst>
      <p:ext uri="{BB962C8B-B14F-4D97-AF65-F5344CB8AC3E}">
        <p14:creationId xmlns:p14="http://schemas.microsoft.com/office/powerpoint/2010/main" val="1530107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Aufteilung eines Unternehmens nach Sparten, Produktgruppen, Marken oder anderen logischen Bereichen</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Stars: Sparten mit hohen Wachstumsraten und hohem Marktanteil. Benötigen in der Regel hohe Investitionen um Wachstum aufrecht zu erhalten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Cash-</a:t>
            </a:r>
            <a:r>
              <a:rPr lang="de-DE" sz="1200" kern="1200" dirty="0" err="1" smtClean="0">
                <a:solidFill>
                  <a:schemeClr val="tx1"/>
                </a:solidFill>
                <a:effectLst/>
                <a:latin typeface="+mn-lt"/>
                <a:ea typeface="+mn-ea"/>
                <a:cs typeface="+mn-cs"/>
              </a:rPr>
              <a:t>Cows</a:t>
            </a:r>
            <a:r>
              <a:rPr lang="de-DE" sz="1200" kern="1200" dirty="0" smtClean="0">
                <a:solidFill>
                  <a:schemeClr val="tx1"/>
                </a:solidFill>
                <a:effectLst/>
                <a:latin typeface="+mn-lt"/>
                <a:ea typeface="+mn-ea"/>
                <a:cs typeface="+mn-cs"/>
              </a:rPr>
              <a:t>: Segment mit hohem Marktanteil aber geringeren Wachstum. Befinden sich schon länger im Markt, verfügen über sehr gute Positionierungen, benötigten dadurch nur geringe Investitionen und versorgen die anderen Bereich mit Geldzuflüssen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Poor-Dogs: Segment mit geringem Marktanteil und rückläufigen Wachstum. Aufweisen von unbefriedigenden Ergebnissen. Empfiehlt sich Desinvestitionsstrategie</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Question</a:t>
            </a:r>
            <a:r>
              <a:rPr lang="de-DE" sz="1200" kern="1200" dirty="0" smtClean="0">
                <a:solidFill>
                  <a:schemeClr val="tx1"/>
                </a:solidFill>
                <a:effectLst/>
                <a:latin typeface="+mn-lt"/>
                <a:ea typeface="+mn-ea"/>
                <a:cs typeface="+mn-cs"/>
              </a:rPr>
              <a:t>- Marks: Unternehmensbereich mit hohem Wachstum und gering Marktanteil. Häufig Produktneueinführungen oder „Relaunches“</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51</a:t>
            </a:fld>
            <a:endParaRPr lang="de-DE"/>
          </a:p>
        </p:txBody>
      </p:sp>
    </p:spTree>
    <p:extLst>
      <p:ext uri="{BB962C8B-B14F-4D97-AF65-F5344CB8AC3E}">
        <p14:creationId xmlns:p14="http://schemas.microsoft.com/office/powerpoint/2010/main" val="226807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52</a:t>
            </a:fld>
            <a:endParaRPr lang="de-DE"/>
          </a:p>
        </p:txBody>
      </p:sp>
    </p:spTree>
    <p:extLst>
      <p:ext uri="{BB962C8B-B14F-4D97-AF65-F5344CB8AC3E}">
        <p14:creationId xmlns:p14="http://schemas.microsoft.com/office/powerpoint/2010/main" val="1989769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53</a:t>
            </a:fld>
            <a:endParaRPr lang="de-DE"/>
          </a:p>
        </p:txBody>
      </p:sp>
    </p:spTree>
    <p:extLst>
      <p:ext uri="{BB962C8B-B14F-4D97-AF65-F5344CB8AC3E}">
        <p14:creationId xmlns:p14="http://schemas.microsoft.com/office/powerpoint/2010/main" val="405992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Zentrale Element der Jahresabschlussanalyse</a:t>
            </a:r>
          </a:p>
          <a:p>
            <a:pPr lvl="0"/>
            <a:r>
              <a:rPr lang="de-DE" sz="1200" kern="1200" dirty="0" smtClean="0">
                <a:solidFill>
                  <a:schemeClr val="tx1"/>
                </a:solidFill>
                <a:effectLst/>
                <a:latin typeface="+mn-lt"/>
                <a:ea typeface="+mn-ea"/>
                <a:cs typeface="+mn-cs"/>
              </a:rPr>
              <a:t>Gewinn- und Verlustrechnung durch nicht zahlungswirksame Aufwendungen und Erträge verzerrt, nur Cashflow Rechnung  gibt Aufschluss über die Mittel, die dem Unternehmen in einer Periode zu- abgeflossen sind</a:t>
            </a:r>
          </a:p>
          <a:p>
            <a:pPr lvl="0"/>
            <a:r>
              <a:rPr lang="de-DE" sz="1200" u="sng" kern="1200" dirty="0" smtClean="0">
                <a:solidFill>
                  <a:schemeClr val="tx1"/>
                </a:solidFill>
                <a:effectLst/>
                <a:latin typeface="+mn-lt"/>
                <a:ea typeface="+mn-ea"/>
                <a:cs typeface="+mn-cs"/>
              </a:rPr>
              <a:t>Nicht zahlungswirksame Positionen stellen Aufwendungen aber keine Auszahlung dar</a:t>
            </a:r>
            <a:endParaRPr lang="de-DE" sz="1200" kern="1200" dirty="0" smtClean="0">
              <a:solidFill>
                <a:schemeClr val="tx1"/>
              </a:solidFill>
              <a:effectLst/>
              <a:latin typeface="+mn-lt"/>
              <a:ea typeface="+mn-ea"/>
              <a:cs typeface="+mn-cs"/>
            </a:endParaRPr>
          </a:p>
          <a:p>
            <a:pPr lvl="0"/>
            <a:r>
              <a:rPr lang="de-DE" sz="1200" u="sng" kern="1200" dirty="0" smtClean="0">
                <a:solidFill>
                  <a:schemeClr val="tx1"/>
                </a:solidFill>
                <a:effectLst/>
                <a:latin typeface="+mn-lt"/>
                <a:ea typeface="+mn-ea"/>
                <a:cs typeface="+mn-cs"/>
              </a:rPr>
              <a:t>Z.B. Abschreibungen, vorübergehende Wertminderungen bei Wertpapieren, Rückstellungen für eventuelle Auszahlungen (wichtig!!)</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Berücksichtigung nicht bezahlter Forderungen und Investitionen in noch nicht verkaufte Vorräte</a:t>
            </a:r>
          </a:p>
          <a:p>
            <a:pPr lvl="0"/>
            <a:r>
              <a:rPr lang="de-DE" sz="1200" kern="1200" dirty="0" smtClean="0">
                <a:solidFill>
                  <a:schemeClr val="tx1"/>
                </a:solidFill>
                <a:effectLst/>
                <a:latin typeface="+mn-lt"/>
                <a:ea typeface="+mn-ea"/>
                <a:cs typeface="+mn-cs"/>
              </a:rPr>
              <a:t>Typische verkürzte </a:t>
            </a:r>
            <a:r>
              <a:rPr lang="de-DE" sz="1200" kern="1200" dirty="0" err="1" smtClean="0">
                <a:solidFill>
                  <a:schemeClr val="tx1"/>
                </a:solidFill>
                <a:effectLst/>
                <a:latin typeface="+mn-lt"/>
                <a:ea typeface="+mn-ea"/>
                <a:cs typeface="+mn-cs"/>
              </a:rPr>
              <a:t>Cashflowrechnung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Ohne ausreichenden Geldfluss können Sourcing, Produktion, Marketing und Vertrieb, d.h. das operative Geschäfte nicht betrieben werden</a:t>
            </a:r>
          </a:p>
          <a:p>
            <a:endParaRPr lang="de-DE" sz="1200" kern="1200" dirty="0" smtClean="0">
              <a:solidFill>
                <a:schemeClr val="tx1"/>
              </a:solidFill>
              <a:effectLst/>
              <a:latin typeface="+mn-lt"/>
              <a:ea typeface="+mn-ea"/>
              <a:cs typeface="+mn-cs"/>
            </a:endParaRPr>
          </a:p>
          <a:p>
            <a:r>
              <a:rPr lang="de-DE" sz="1200" b="1" kern="1200" dirty="0" smtClean="0">
                <a:solidFill>
                  <a:schemeClr val="tx1"/>
                </a:solidFill>
                <a:effectLst/>
                <a:latin typeface="+mn-lt"/>
                <a:ea typeface="+mn-ea"/>
                <a:cs typeface="+mn-cs"/>
              </a:rPr>
              <a:t>1. Cashflow aus operativer Geschäftstätigkeit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Bereinigung des Jahresüberschusses um nicht </a:t>
            </a:r>
            <a:r>
              <a:rPr lang="de-DE" sz="1200" u="sng" kern="1200" dirty="0" smtClean="0">
                <a:solidFill>
                  <a:schemeClr val="tx1"/>
                </a:solidFill>
                <a:effectLst/>
                <a:latin typeface="+mn-lt"/>
                <a:ea typeface="+mn-ea"/>
                <a:cs typeface="+mn-cs"/>
              </a:rPr>
              <a:t>zahlungswirksame GuV- Positionen, sowie Veränderung des Nettoumlaufvermögens</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NWC = Forderungen + Vorräte – Lieferantenkredite</a:t>
            </a:r>
          </a:p>
          <a:p>
            <a:pPr lvl="0"/>
            <a:r>
              <a:rPr lang="de-DE" sz="1200" kern="1200" dirty="0" smtClean="0">
                <a:solidFill>
                  <a:schemeClr val="tx1"/>
                </a:solidFill>
                <a:effectLst/>
                <a:latin typeface="+mn-lt"/>
                <a:ea typeface="+mn-ea"/>
                <a:cs typeface="+mn-cs"/>
              </a:rPr>
              <a:t>Steigen die Forderungen, kommt es zwar zu einem höheren Umsatz und Gewinn, Rechnungen sind noch nicht beglichen!!</a:t>
            </a:r>
          </a:p>
          <a:p>
            <a:pPr lvl="0"/>
            <a:r>
              <a:rPr lang="de-DE" sz="1200" kern="1200" dirty="0" smtClean="0">
                <a:solidFill>
                  <a:schemeClr val="tx1"/>
                </a:solidFill>
                <a:effectLst/>
                <a:latin typeface="+mn-lt"/>
                <a:ea typeface="+mn-ea"/>
                <a:cs typeface="+mn-cs"/>
              </a:rPr>
              <a:t>Für </a:t>
            </a:r>
            <a:r>
              <a:rPr lang="de-DE" sz="1200" kern="1200" dirty="0" err="1" smtClean="0">
                <a:solidFill>
                  <a:schemeClr val="tx1"/>
                </a:solidFill>
                <a:effectLst/>
                <a:latin typeface="+mn-lt"/>
                <a:ea typeface="+mn-ea"/>
                <a:cs typeface="+mn-cs"/>
              </a:rPr>
              <a:t>Cashflowrechnung</a:t>
            </a:r>
            <a:r>
              <a:rPr lang="de-DE" sz="1200" kern="1200" dirty="0" smtClean="0">
                <a:solidFill>
                  <a:schemeClr val="tx1"/>
                </a:solidFill>
                <a:effectLst/>
                <a:latin typeface="+mn-lt"/>
                <a:ea typeface="+mn-ea"/>
                <a:cs typeface="+mn-cs"/>
              </a:rPr>
              <a:t> relevante Veränderungen ergibt sich aus Nettoumlaufvermögen in betrachteter Periode abzüglich des Nettoumlaufvermögens im Vorjahr</a:t>
            </a:r>
          </a:p>
          <a:p>
            <a:pPr lvl="0"/>
            <a:r>
              <a:rPr lang="de-DE" sz="1200" kern="1200" dirty="0" smtClean="0">
                <a:solidFill>
                  <a:schemeClr val="tx1"/>
                </a:solidFill>
                <a:effectLst/>
                <a:latin typeface="+mn-lt"/>
                <a:ea typeface="+mn-ea"/>
                <a:cs typeface="+mn-cs"/>
              </a:rPr>
              <a:t>Berechnung des Operativen Cashflows:</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Jahresüberschuss</a:t>
            </a:r>
          </a:p>
          <a:p>
            <a:r>
              <a:rPr lang="de-DE" sz="1200" kern="1200" dirty="0" smtClean="0">
                <a:solidFill>
                  <a:schemeClr val="tx1"/>
                </a:solidFill>
                <a:effectLst/>
                <a:latin typeface="+mn-lt"/>
                <a:ea typeface="+mn-ea"/>
                <a:cs typeface="+mn-cs"/>
              </a:rPr>
              <a:t>+/- Abschreibung/ Zuschreibungen</a:t>
            </a:r>
          </a:p>
          <a:p>
            <a:r>
              <a:rPr lang="de-DE" sz="1200" kern="1200" dirty="0" smtClean="0">
                <a:solidFill>
                  <a:schemeClr val="tx1"/>
                </a:solidFill>
                <a:effectLst/>
                <a:latin typeface="+mn-lt"/>
                <a:ea typeface="+mn-ea"/>
                <a:cs typeface="+mn-cs"/>
              </a:rPr>
              <a:t>+/- Zunahme/ Abnahme Rückstellungen (nur Veränderung!!)</a:t>
            </a:r>
          </a:p>
          <a:p>
            <a:r>
              <a:rPr lang="de-DE" sz="1200" kern="1200" dirty="0" smtClean="0">
                <a:solidFill>
                  <a:schemeClr val="tx1"/>
                </a:solidFill>
                <a:effectLst/>
                <a:latin typeface="+mn-lt"/>
                <a:ea typeface="+mn-ea"/>
                <a:cs typeface="+mn-cs"/>
              </a:rPr>
              <a:t>+/- Abnahme/ Zunahme Vorräte (nur Veränderung!!)</a:t>
            </a:r>
          </a:p>
          <a:p>
            <a:r>
              <a:rPr lang="de-DE" sz="1200" kern="1200" dirty="0" smtClean="0">
                <a:solidFill>
                  <a:schemeClr val="tx1"/>
                </a:solidFill>
                <a:effectLst/>
                <a:latin typeface="+mn-lt"/>
                <a:ea typeface="+mn-ea"/>
                <a:cs typeface="+mn-cs"/>
              </a:rPr>
              <a:t>+/- Abnahme/ Zunahme Forderungen (nur Veränderung!!)</a:t>
            </a:r>
          </a:p>
          <a:p>
            <a:r>
              <a:rPr lang="de-DE" sz="1200" kern="1200" dirty="0" smtClean="0">
                <a:solidFill>
                  <a:schemeClr val="tx1"/>
                </a:solidFill>
                <a:effectLst/>
                <a:latin typeface="+mn-lt"/>
                <a:ea typeface="+mn-ea"/>
                <a:cs typeface="+mn-cs"/>
              </a:rPr>
              <a:t>+/- Zunahme/ Abnahme Lieferantenkredite (nur Veränderung!!)</a:t>
            </a:r>
          </a:p>
          <a:p>
            <a:r>
              <a:rPr lang="de-DE" sz="1200" b="1" kern="1200" dirty="0" smtClean="0">
                <a:solidFill>
                  <a:schemeClr val="tx1"/>
                </a:solidFill>
                <a:effectLst/>
                <a:latin typeface="+mn-lt"/>
                <a:ea typeface="+mn-ea"/>
                <a:cs typeface="+mn-cs"/>
              </a:rPr>
              <a:t>= Cashflow aus operativer Geschäftstätigkeit</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6</a:t>
            </a:fld>
            <a:endParaRPr lang="de-DE"/>
          </a:p>
        </p:txBody>
      </p:sp>
    </p:spTree>
    <p:extLst>
      <p:ext uri="{BB962C8B-B14F-4D97-AF65-F5344CB8AC3E}">
        <p14:creationId xmlns:p14="http://schemas.microsoft.com/office/powerpoint/2010/main" val="2753733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54</a:t>
            </a:fld>
            <a:endParaRPr lang="de-DE"/>
          </a:p>
        </p:txBody>
      </p:sp>
    </p:spTree>
    <p:extLst>
      <p:ext uri="{BB962C8B-B14F-4D97-AF65-F5344CB8AC3E}">
        <p14:creationId xmlns:p14="http://schemas.microsoft.com/office/powerpoint/2010/main" val="281270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smtClean="0">
                <a:solidFill>
                  <a:schemeClr val="tx1"/>
                </a:solidFill>
                <a:effectLst/>
                <a:latin typeface="+mn-lt"/>
                <a:ea typeface="+mn-ea"/>
                <a:cs typeface="+mn-cs"/>
              </a:rPr>
              <a:t>Cashflow aus Investitionstätigkeit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Zahlungsströme aus dem operativen Geschäfte, die in das Unternehmen geflossen sind</a:t>
            </a:r>
          </a:p>
          <a:p>
            <a:pPr lvl="0"/>
            <a:r>
              <a:rPr lang="de-DE" sz="1200" kern="1200" dirty="0" smtClean="0">
                <a:solidFill>
                  <a:schemeClr val="tx1"/>
                </a:solidFill>
                <a:effectLst/>
                <a:latin typeface="+mn-lt"/>
                <a:ea typeface="+mn-ea"/>
                <a:cs typeface="+mn-cs"/>
              </a:rPr>
              <a:t>Beinhaltet getätigte Investitionen und Desinvestitionen der Periode</a:t>
            </a:r>
          </a:p>
          <a:p>
            <a:pPr lvl="0"/>
            <a:r>
              <a:rPr lang="de-DE" sz="1200" kern="1200" dirty="0" err="1" smtClean="0">
                <a:solidFill>
                  <a:schemeClr val="tx1"/>
                </a:solidFill>
                <a:effectLst/>
                <a:latin typeface="+mn-lt"/>
                <a:ea typeface="+mn-ea"/>
                <a:cs typeface="+mn-cs"/>
              </a:rPr>
              <a:t>Deinvestitionen</a:t>
            </a:r>
            <a:r>
              <a:rPr lang="de-DE" sz="1200" kern="1200" dirty="0" smtClean="0">
                <a:solidFill>
                  <a:schemeClr val="tx1"/>
                </a:solidFill>
                <a:effectLst/>
                <a:latin typeface="+mn-lt"/>
                <a:ea typeface="+mn-ea"/>
                <a:cs typeface="+mn-cs"/>
              </a:rPr>
              <a:t> kritisch – Unternehmen verkauft Vermögenswerte, welche in der Regel Cashflow und damit Wert erzeugt</a:t>
            </a:r>
          </a:p>
          <a:p>
            <a:pPr lvl="0"/>
            <a:r>
              <a:rPr lang="de-DE" sz="1200" kern="1200" dirty="0" smtClean="0">
                <a:solidFill>
                  <a:schemeClr val="tx1"/>
                </a:solidFill>
                <a:effectLst/>
                <a:latin typeface="+mn-lt"/>
                <a:ea typeface="+mn-ea"/>
                <a:cs typeface="+mn-cs"/>
              </a:rPr>
              <a:t>Aber Rückzug aus einem defizitären Geschäft – positiv werten</a:t>
            </a:r>
          </a:p>
          <a:p>
            <a:pPr lvl="0"/>
            <a:r>
              <a:rPr lang="de-DE" sz="1200" kern="1200" dirty="0" smtClean="0">
                <a:solidFill>
                  <a:schemeClr val="tx1"/>
                </a:solidFill>
                <a:effectLst/>
                <a:latin typeface="+mn-lt"/>
                <a:ea typeface="+mn-ea"/>
                <a:cs typeface="+mn-cs"/>
              </a:rPr>
              <a:t>Gesunkene Investitionen kritisch- da zwar nun mehr Kapital, aber Investitionen notwendig, um wettbewerbsfähig zu bleiben und Marktanteile auszubauen</a:t>
            </a:r>
          </a:p>
          <a:p>
            <a:pPr lvl="0"/>
            <a:r>
              <a:rPr lang="de-DE" sz="1200" kern="1200" dirty="0" smtClean="0">
                <a:solidFill>
                  <a:schemeClr val="tx1"/>
                </a:solidFill>
                <a:effectLst/>
                <a:latin typeface="+mn-lt"/>
                <a:ea typeface="+mn-ea"/>
                <a:cs typeface="+mn-cs"/>
              </a:rPr>
              <a:t>Je Rechnungslegung enthält der Cashflow aus Investitionstätigkeit Ein- und Auszahlungen aus Finanzanlagen mit Laufzeit von mehr als 3 Monaten (z.B. Einzahlung aus Festgeldkonto) </a:t>
            </a:r>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Investitionscashflow davon bereinigen!!</a:t>
            </a:r>
          </a:p>
          <a:p>
            <a:pPr lvl="0"/>
            <a:r>
              <a:rPr lang="de-DE" sz="1200" kern="1200" dirty="0" smtClean="0">
                <a:solidFill>
                  <a:schemeClr val="tx1"/>
                </a:solidFill>
                <a:effectLst/>
                <a:latin typeface="+mn-lt"/>
                <a:ea typeface="+mn-ea"/>
                <a:cs typeface="+mn-cs"/>
              </a:rPr>
              <a:t>In der Regel negativ, da investiert wird</a:t>
            </a:r>
          </a:p>
          <a:p>
            <a:r>
              <a:rPr lang="de-DE" sz="1200" kern="1200" dirty="0" smtClean="0">
                <a:solidFill>
                  <a:schemeClr val="tx1"/>
                </a:solidFill>
                <a:effectLst/>
                <a:latin typeface="+mn-lt"/>
                <a:ea typeface="+mn-ea"/>
                <a:cs typeface="+mn-cs"/>
              </a:rPr>
              <a:t>+/- Einnahmen/ Ausgaben für immaterielles Vermögen und Sachanlagen</a:t>
            </a:r>
          </a:p>
          <a:p>
            <a:r>
              <a:rPr lang="de-DE" sz="1200" kern="1200" dirty="0" smtClean="0">
                <a:solidFill>
                  <a:schemeClr val="tx1"/>
                </a:solidFill>
                <a:effectLst/>
                <a:latin typeface="+mn-lt"/>
                <a:ea typeface="+mn-ea"/>
                <a:cs typeface="+mn-cs"/>
              </a:rPr>
              <a:t>+/- Einnahmen/ Ausgaben für Finanzanlagen und Wertpapieren</a:t>
            </a:r>
          </a:p>
          <a:p>
            <a:r>
              <a:rPr lang="de-DE" sz="1200" kern="1200" dirty="0" smtClean="0">
                <a:solidFill>
                  <a:schemeClr val="tx1"/>
                </a:solidFill>
                <a:effectLst/>
                <a:latin typeface="+mn-lt"/>
                <a:ea typeface="+mn-ea"/>
                <a:cs typeface="+mn-cs"/>
              </a:rPr>
              <a:t>- Auszahlungen für Akquisitionen</a:t>
            </a:r>
          </a:p>
          <a:p>
            <a:r>
              <a:rPr lang="de-DE" sz="1200" kern="1200" dirty="0" smtClean="0">
                <a:solidFill>
                  <a:schemeClr val="tx1"/>
                </a:solidFill>
                <a:effectLst/>
                <a:latin typeface="+mn-lt"/>
                <a:ea typeface="+mn-ea"/>
                <a:cs typeface="+mn-cs"/>
              </a:rPr>
              <a:t>+ Erlöse für Desinvestitionen</a:t>
            </a:r>
          </a:p>
          <a:p>
            <a:r>
              <a:rPr lang="de-DE" sz="1200" kern="1200" dirty="0" smtClean="0">
                <a:solidFill>
                  <a:schemeClr val="tx1"/>
                </a:solidFill>
                <a:effectLst/>
                <a:latin typeface="+mn-lt"/>
                <a:ea typeface="+mn-ea"/>
                <a:cs typeface="+mn-cs"/>
              </a:rPr>
              <a:t>+ Erlöse aus dem Abgang von Wertpapieren</a:t>
            </a:r>
          </a:p>
          <a:p>
            <a:r>
              <a:rPr lang="de-DE" sz="1200" b="1" kern="1200" dirty="0" smtClean="0">
                <a:solidFill>
                  <a:schemeClr val="tx1"/>
                </a:solidFill>
                <a:effectLst/>
                <a:latin typeface="+mn-lt"/>
                <a:ea typeface="+mn-ea"/>
                <a:cs typeface="+mn-cs"/>
              </a:rPr>
              <a:t>= Cashflow aus Investitionstätigkeiten</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7</a:t>
            </a:fld>
            <a:endParaRPr lang="de-DE"/>
          </a:p>
        </p:txBody>
      </p:sp>
    </p:spTree>
    <p:extLst>
      <p:ext uri="{BB962C8B-B14F-4D97-AF65-F5344CB8AC3E}">
        <p14:creationId xmlns:p14="http://schemas.microsoft.com/office/powerpoint/2010/main" val="3525605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US" sz="1200" kern="1200" dirty="0" err="1" smtClean="0">
                <a:solidFill>
                  <a:schemeClr val="tx1"/>
                </a:solidFill>
                <a:effectLst/>
                <a:latin typeface="+mn-lt"/>
                <a:ea typeface="+mn-ea"/>
                <a:cs typeface="+mn-cs"/>
              </a:rPr>
              <a:t>Dividendenausschüttung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Aktien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zurückkaufen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Kredite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tilgen</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Auszahlung zur Tilgung von Krediten</a:t>
            </a:r>
          </a:p>
          <a:p>
            <a:r>
              <a:rPr lang="de-DE" sz="1200" kern="1200" dirty="0" smtClean="0">
                <a:solidFill>
                  <a:schemeClr val="tx1"/>
                </a:solidFill>
                <a:effectLst/>
                <a:latin typeface="+mn-lt"/>
                <a:ea typeface="+mn-ea"/>
                <a:cs typeface="+mn-cs"/>
              </a:rPr>
              <a:t>+ Einzahlungen aus Aufnahme von Krediten</a:t>
            </a:r>
          </a:p>
          <a:p>
            <a:r>
              <a:rPr lang="de-DE" sz="1200" kern="1200" dirty="0" smtClean="0">
                <a:solidFill>
                  <a:schemeClr val="tx1"/>
                </a:solidFill>
                <a:effectLst/>
                <a:latin typeface="+mn-lt"/>
                <a:ea typeface="+mn-ea"/>
                <a:cs typeface="+mn-cs"/>
              </a:rPr>
              <a:t>- Rückkauf eigener Aktien</a:t>
            </a:r>
          </a:p>
          <a:p>
            <a:r>
              <a:rPr lang="de-DE" sz="1200" kern="1200" dirty="0" smtClean="0">
                <a:solidFill>
                  <a:schemeClr val="tx1"/>
                </a:solidFill>
                <a:effectLst/>
                <a:latin typeface="+mn-lt"/>
                <a:ea typeface="+mn-ea"/>
                <a:cs typeface="+mn-cs"/>
              </a:rPr>
              <a:t>- Dividendenauszahlungen</a:t>
            </a:r>
          </a:p>
          <a:p>
            <a:r>
              <a:rPr lang="de-DE" sz="1200" b="1" kern="1200" dirty="0" smtClean="0">
                <a:solidFill>
                  <a:schemeClr val="tx1"/>
                </a:solidFill>
                <a:effectLst/>
                <a:latin typeface="+mn-lt"/>
                <a:ea typeface="+mn-ea"/>
                <a:cs typeface="+mn-cs"/>
              </a:rPr>
              <a:t>= Cashflow aus Finanzierungstätigkeit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Durch Addition der drei Cashflow Arten = gesamter Mittelzufluss und Mittelabfluss für das Unternehmen im Geschäftsjahr</a:t>
            </a:r>
          </a:p>
          <a:p>
            <a:r>
              <a:rPr lang="de-DE" sz="1200" kern="1200" dirty="0" smtClean="0">
                <a:solidFill>
                  <a:schemeClr val="tx1"/>
                </a:solidFill>
                <a:effectLst/>
                <a:latin typeface="+mn-lt"/>
                <a:ea typeface="+mn-ea"/>
                <a:cs typeface="+mn-cs"/>
              </a:rPr>
              <a:t>+ Cashflow aus laufender Geschäftstätigkeit</a:t>
            </a:r>
          </a:p>
          <a:p>
            <a:r>
              <a:rPr lang="de-DE" sz="1200" kern="1200" dirty="0" smtClean="0">
                <a:solidFill>
                  <a:schemeClr val="tx1"/>
                </a:solidFill>
                <a:effectLst/>
                <a:latin typeface="+mn-lt"/>
                <a:ea typeface="+mn-ea"/>
                <a:cs typeface="+mn-cs"/>
              </a:rPr>
              <a:t>+ Cashflow aus Investitionstätigkeit</a:t>
            </a:r>
          </a:p>
          <a:p>
            <a:r>
              <a:rPr lang="de-DE" sz="1200" kern="1200" dirty="0" smtClean="0">
                <a:solidFill>
                  <a:schemeClr val="tx1"/>
                </a:solidFill>
                <a:effectLst/>
                <a:latin typeface="+mn-lt"/>
                <a:ea typeface="+mn-ea"/>
                <a:cs typeface="+mn-cs"/>
              </a:rPr>
              <a:t>+ Cashflow aus Finanzierungstätigkeit</a:t>
            </a:r>
          </a:p>
          <a:p>
            <a:r>
              <a:rPr lang="de-DE" sz="1200" kern="1200" dirty="0" smtClean="0">
                <a:solidFill>
                  <a:schemeClr val="tx1"/>
                </a:solidFill>
                <a:effectLst/>
                <a:latin typeface="+mn-lt"/>
                <a:ea typeface="+mn-ea"/>
                <a:cs typeface="+mn-cs"/>
              </a:rPr>
              <a:t>= Liquiditätswirksame Veränderung der Zahlungsmittel</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Zahlungsmittel und Zahlungsmitteläquivalente am Jahresanfang</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 Veränderung der Zahlungsmittel</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 Zahlungsmittel und Zahlungsmitteläquivalente am Jahresende</a:t>
            </a:r>
          </a:p>
          <a:p>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8</a:t>
            </a:fld>
            <a:endParaRPr lang="de-DE"/>
          </a:p>
        </p:txBody>
      </p:sp>
    </p:spTree>
    <p:extLst>
      <p:ext uri="{BB962C8B-B14F-4D97-AF65-F5344CB8AC3E}">
        <p14:creationId xmlns:p14="http://schemas.microsoft.com/office/powerpoint/2010/main" val="12030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Stichtagsbezogenen Gegenüberstellung von Mittelherkunft (Passiva) und Mittelverwendung (Aktiva)</a:t>
            </a:r>
          </a:p>
          <a:p>
            <a:pPr lvl="0"/>
            <a:r>
              <a:rPr lang="de-DE" sz="1200" kern="1200" dirty="0" smtClean="0">
                <a:solidFill>
                  <a:schemeClr val="tx1"/>
                </a:solidFill>
                <a:effectLst/>
                <a:latin typeface="+mn-lt"/>
                <a:ea typeface="+mn-ea"/>
                <a:cs typeface="+mn-cs"/>
              </a:rPr>
              <a:t>Zeigt alle Vermögensgegenstände eines Unternehmens und wie diese finanziert sind</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Aktiva</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Auflistung sämtlicher Vermögensgegenstände eines Unternehmens</a:t>
            </a:r>
          </a:p>
          <a:p>
            <a:pPr lvl="0"/>
            <a:r>
              <a:rPr lang="de-DE" sz="1200" kern="1200" dirty="0" smtClean="0">
                <a:solidFill>
                  <a:schemeClr val="tx1"/>
                </a:solidFill>
                <a:effectLst/>
                <a:latin typeface="+mn-lt"/>
                <a:ea typeface="+mn-ea"/>
                <a:cs typeface="+mn-cs"/>
              </a:rPr>
              <a:t>Langfristige (Anlagevermögen) und kurzfristige (Umlaufvermögen) Vermögenswerten unterteilt</a:t>
            </a:r>
          </a:p>
          <a:p>
            <a:pPr lvl="1"/>
            <a:r>
              <a:rPr lang="de-DE" sz="1200" b="1" kern="1200" dirty="0" smtClean="0">
                <a:solidFill>
                  <a:schemeClr val="tx1"/>
                </a:solidFill>
                <a:effectLst/>
                <a:latin typeface="+mn-lt"/>
                <a:ea typeface="+mn-ea"/>
                <a:cs typeface="+mn-cs"/>
              </a:rPr>
              <a:t>Anlagevermögen</a:t>
            </a:r>
            <a:endParaRPr lang="de-DE" sz="1200" kern="1200" dirty="0" smtClean="0">
              <a:solidFill>
                <a:schemeClr val="tx1"/>
              </a:solidFill>
              <a:effectLst/>
              <a:latin typeface="+mn-lt"/>
              <a:ea typeface="+mn-ea"/>
              <a:cs typeface="+mn-cs"/>
            </a:endParaRP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Immaterielle Vermögenswerte</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erworbene Rechte, aktivierten Entwicklungskosten, Patente, EDV und Lizenzen</a:t>
            </a:r>
          </a:p>
          <a:p>
            <a:pPr lvl="0"/>
            <a:r>
              <a:rPr lang="de-DE" sz="1200" kern="1200" dirty="0" smtClean="0">
                <a:solidFill>
                  <a:schemeClr val="tx1"/>
                </a:solidFill>
                <a:effectLst/>
                <a:latin typeface="+mn-lt"/>
                <a:ea typeface="+mn-ea"/>
                <a:cs typeface="+mn-cs"/>
              </a:rPr>
              <a:t>IFRS erlaubt Unternehmen selbst erstellte immaterielle Vermögenswerte zu aktivieren, zu bewerten</a:t>
            </a:r>
          </a:p>
          <a:p>
            <a:pPr lvl="0"/>
            <a:r>
              <a:rPr lang="de-DE" sz="1200" kern="1200" dirty="0" smtClean="0">
                <a:solidFill>
                  <a:schemeClr val="tx1"/>
                </a:solidFill>
                <a:effectLst/>
                <a:latin typeface="+mn-lt"/>
                <a:ea typeface="+mn-ea"/>
                <a:cs typeface="+mn-cs"/>
              </a:rPr>
              <a:t>Großer bilanzieller Spielraum möglich</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Firmenwert (Goodwill)</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Aufpreis, den ein Unternehmen bei einer Übernahme über den Buchwert des Zielunternehmens bezahlt</a:t>
            </a:r>
          </a:p>
          <a:p>
            <a:pPr lvl="0"/>
            <a:r>
              <a:rPr lang="de-DE" sz="1200" kern="1200" dirty="0" smtClean="0">
                <a:solidFill>
                  <a:schemeClr val="tx1"/>
                </a:solidFill>
                <a:effectLst/>
                <a:latin typeface="+mn-lt"/>
                <a:ea typeface="+mn-ea"/>
                <a:cs typeface="+mn-cs"/>
              </a:rPr>
              <a:t>Gemäß IFRS jährlich einen </a:t>
            </a:r>
            <a:r>
              <a:rPr lang="de-DE" sz="1200" kern="1200" dirty="0" err="1" smtClean="0">
                <a:solidFill>
                  <a:schemeClr val="tx1"/>
                </a:solidFill>
                <a:effectLst/>
                <a:latin typeface="+mn-lt"/>
                <a:ea typeface="+mn-ea"/>
                <a:cs typeface="+mn-cs"/>
              </a:rPr>
              <a:t>Impairmenttest</a:t>
            </a:r>
            <a:r>
              <a:rPr lang="de-DE" sz="1200" kern="1200" dirty="0" smtClean="0">
                <a:solidFill>
                  <a:schemeClr val="tx1"/>
                </a:solidFill>
                <a:effectLst/>
                <a:latin typeface="+mn-lt"/>
                <a:ea typeface="+mn-ea"/>
                <a:cs typeface="+mn-cs"/>
              </a:rPr>
              <a:t> (Werthaltigkeitstest) unterzogen</a:t>
            </a:r>
          </a:p>
          <a:p>
            <a:pPr lvl="0"/>
            <a:r>
              <a:rPr lang="de-DE" sz="1200" kern="1200" dirty="0" smtClean="0">
                <a:solidFill>
                  <a:schemeClr val="tx1"/>
                </a:solidFill>
                <a:effectLst/>
                <a:latin typeface="+mn-lt"/>
                <a:ea typeface="+mn-ea"/>
                <a:cs typeface="+mn-cs"/>
              </a:rPr>
              <a:t>Bei zu hohem Goodwill in der Bilanz ausgeschrieben kommt es nun zu einer außerordentlichen Abschreibung und somit zu einer negativen Auswirkung auf Gewinn- und Verlustrechnung auf das Eigenkapital</a:t>
            </a:r>
          </a:p>
          <a:p>
            <a:pPr lvl="0"/>
            <a:r>
              <a:rPr lang="de-DE" sz="1200" kern="1200" dirty="0" smtClean="0">
                <a:solidFill>
                  <a:schemeClr val="tx1"/>
                </a:solidFill>
                <a:effectLst/>
                <a:latin typeface="+mn-lt"/>
                <a:ea typeface="+mn-ea"/>
                <a:cs typeface="+mn-cs"/>
              </a:rPr>
              <a:t>Nicht zahlungswirksam</a:t>
            </a:r>
          </a:p>
          <a:p>
            <a:pPr lvl="0"/>
            <a:r>
              <a:rPr lang="de-DE" sz="1200" kern="1200" dirty="0" smtClean="0">
                <a:solidFill>
                  <a:schemeClr val="tx1"/>
                </a:solidFill>
                <a:effectLst/>
                <a:latin typeface="+mn-lt"/>
                <a:ea typeface="+mn-ea"/>
                <a:cs typeface="+mn-cs"/>
              </a:rPr>
              <a:t>Unternehmen mit regen Übernahmeaktivitäten weisen oft hohen Goodwill- Anteil auf d.h. latente Gefahr einer Überbewertung der Aktiva</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Sachanlage (</a:t>
            </a:r>
            <a:r>
              <a:rPr lang="de-DE" sz="1200" b="1" kern="1200" dirty="0" err="1" smtClean="0">
                <a:solidFill>
                  <a:schemeClr val="tx1"/>
                </a:solidFill>
                <a:effectLst/>
                <a:latin typeface="+mn-lt"/>
                <a:ea typeface="+mn-ea"/>
                <a:cs typeface="+mn-cs"/>
              </a:rPr>
              <a:t>property</a:t>
            </a:r>
            <a:r>
              <a:rPr lang="de-DE" sz="1200" b="1" kern="1200" dirty="0" smtClean="0">
                <a:solidFill>
                  <a:schemeClr val="tx1"/>
                </a:solidFill>
                <a:effectLst/>
                <a:latin typeface="+mn-lt"/>
                <a:ea typeface="+mn-ea"/>
                <a:cs typeface="+mn-cs"/>
              </a:rPr>
              <a:t>, plant &amp; </a:t>
            </a:r>
            <a:r>
              <a:rPr lang="de-DE" sz="1200" b="1" kern="1200" dirty="0" err="1" smtClean="0">
                <a:solidFill>
                  <a:schemeClr val="tx1"/>
                </a:solidFill>
                <a:effectLst/>
                <a:latin typeface="+mn-lt"/>
                <a:ea typeface="+mn-ea"/>
                <a:cs typeface="+mn-cs"/>
              </a:rPr>
              <a:t>equipment</a:t>
            </a:r>
            <a:r>
              <a:rPr lang="de-DE" sz="1200" b="1"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beinhaltet Fabriken, Filialen, Fuhrpark, Geräte, Maschinen, Grundstücke</a:t>
            </a:r>
          </a:p>
          <a:p>
            <a:pPr lvl="0"/>
            <a:r>
              <a:rPr lang="de-DE" sz="1200" kern="1200" dirty="0" smtClean="0">
                <a:solidFill>
                  <a:schemeClr val="tx1"/>
                </a:solidFill>
                <a:effectLst/>
                <a:latin typeface="+mn-lt"/>
                <a:ea typeface="+mn-ea"/>
                <a:cs typeface="+mn-cs"/>
              </a:rPr>
              <a:t>bei Industrieunternehmen größte Bilanzposition</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Finanzanlage (</a:t>
            </a:r>
            <a:r>
              <a:rPr lang="de-DE" sz="1200" b="1" kern="1200" dirty="0" err="1" smtClean="0">
                <a:solidFill>
                  <a:schemeClr val="tx1"/>
                </a:solidFill>
                <a:effectLst/>
                <a:latin typeface="+mn-lt"/>
                <a:ea typeface="+mn-ea"/>
                <a:cs typeface="+mn-cs"/>
              </a:rPr>
              <a:t>financial</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assets</a:t>
            </a:r>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Wertpapiere, die dauerhaft im Unternehmensbesitz sind</a:t>
            </a:r>
          </a:p>
          <a:p>
            <a:pPr lvl="0"/>
            <a:r>
              <a:rPr lang="de-DE" sz="1200" kern="1200" dirty="0" smtClean="0">
                <a:solidFill>
                  <a:schemeClr val="tx1"/>
                </a:solidFill>
                <a:effectLst/>
                <a:latin typeface="+mn-lt"/>
                <a:ea typeface="+mn-ea"/>
                <a:cs typeface="+mn-cs"/>
              </a:rPr>
              <a:t>Z.B Finanzforderungen, Kapitalmarktpapiere, Investitionen in Dritt- Unternehmen</a:t>
            </a:r>
          </a:p>
          <a:p>
            <a:pPr lvl="0"/>
            <a:r>
              <a:rPr lang="de-DE" sz="1200" kern="1200" dirty="0" smtClean="0">
                <a:solidFill>
                  <a:schemeClr val="tx1"/>
                </a:solidFill>
                <a:effectLst/>
                <a:latin typeface="+mn-lt"/>
                <a:ea typeface="+mn-ea"/>
                <a:cs typeface="+mn-cs"/>
              </a:rPr>
              <a:t>Auch Umlaufvermögen Zuordnung möglich, wenn Wertpapiere im Geschäftsbetrieb nicht dauerhaft dienen</a:t>
            </a:r>
          </a:p>
          <a:p>
            <a:pPr lvl="0"/>
            <a:r>
              <a:rPr lang="de-DE" sz="1200" kern="1200" dirty="0" smtClean="0">
                <a:solidFill>
                  <a:schemeClr val="tx1"/>
                </a:solidFill>
                <a:effectLst/>
                <a:latin typeface="+mn-lt"/>
                <a:ea typeface="+mn-ea"/>
                <a:cs typeface="+mn-cs"/>
              </a:rPr>
              <a:t>Bewertungsklassifizierung „At fair Value </a:t>
            </a:r>
            <a:r>
              <a:rPr lang="de-DE" sz="1200" kern="1200" dirty="0" err="1" smtClean="0">
                <a:solidFill>
                  <a:schemeClr val="tx1"/>
                </a:solidFill>
                <a:effectLst/>
                <a:latin typeface="+mn-lt"/>
                <a:ea typeface="+mn-ea"/>
                <a:cs typeface="+mn-cs"/>
              </a:rPr>
              <a:t>through</a:t>
            </a:r>
            <a:r>
              <a:rPr lang="de-DE" sz="1200" kern="1200" dirty="0" smtClean="0">
                <a:solidFill>
                  <a:schemeClr val="tx1"/>
                </a:solidFill>
                <a:effectLst/>
                <a:latin typeface="+mn-lt"/>
                <a:ea typeface="+mn-ea"/>
                <a:cs typeface="+mn-cs"/>
              </a:rPr>
              <a:t> Profit </a:t>
            </a:r>
            <a:r>
              <a:rPr lang="de-DE" sz="1200" kern="1200" dirty="0" err="1" smtClean="0">
                <a:solidFill>
                  <a:schemeClr val="tx1"/>
                </a:solidFill>
                <a:effectLst/>
                <a:latin typeface="+mn-lt"/>
                <a:ea typeface="+mn-ea"/>
                <a:cs typeface="+mn-cs"/>
              </a:rPr>
              <a:t>or</a:t>
            </a:r>
            <a:r>
              <a:rPr lang="de-DE" sz="1200" kern="1200" dirty="0" smtClean="0">
                <a:solidFill>
                  <a:schemeClr val="tx1"/>
                </a:solidFill>
                <a:effectLst/>
                <a:latin typeface="+mn-lt"/>
                <a:ea typeface="+mn-ea"/>
                <a:cs typeface="+mn-cs"/>
              </a:rPr>
              <a:t> Loss“ : Wertsteigerung eines Wertpapieres wird direkt in die Gewinn- und Verlustrechnung übernommen</a:t>
            </a:r>
          </a:p>
          <a:p>
            <a:pPr lvl="0"/>
            <a:r>
              <a:rPr lang="de-DE" sz="1200" kern="1200" dirty="0" smtClean="0">
                <a:solidFill>
                  <a:schemeClr val="tx1"/>
                </a:solidFill>
                <a:effectLst/>
                <a:latin typeface="+mn-lt"/>
                <a:ea typeface="+mn-ea"/>
                <a:cs typeface="+mn-cs"/>
              </a:rPr>
              <a:t>Bewertungsklassifizierung „ </a:t>
            </a:r>
            <a:r>
              <a:rPr lang="de-DE" sz="1200" kern="1200" dirty="0" err="1" smtClean="0">
                <a:solidFill>
                  <a:schemeClr val="tx1"/>
                </a:solidFill>
                <a:effectLst/>
                <a:latin typeface="+mn-lt"/>
                <a:ea typeface="+mn-ea"/>
                <a:cs typeface="+mn-cs"/>
              </a:rPr>
              <a:t>Available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for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Sale</a:t>
            </a:r>
            <a:r>
              <a:rPr lang="de-DE" sz="1200" kern="1200" dirty="0" smtClean="0">
                <a:solidFill>
                  <a:schemeClr val="tx1"/>
                </a:solidFill>
                <a:effectLst/>
                <a:latin typeface="+mn-lt"/>
                <a:ea typeface="+mn-ea"/>
                <a:cs typeface="+mn-cs"/>
              </a:rPr>
              <a:t>“: Verrechnung Wertsteigerung sofort mit Eigenkapital. Vorteil, Wertschwankungen der Wertpapiere verzerren nicht die Gewinn- und Verlustrechnung</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1"/>
            <a:r>
              <a:rPr lang="de-DE" sz="1200" b="1" kern="1200" dirty="0" smtClean="0">
                <a:solidFill>
                  <a:schemeClr val="tx1"/>
                </a:solidFill>
                <a:effectLst/>
                <a:latin typeface="+mn-lt"/>
                <a:ea typeface="+mn-ea"/>
                <a:cs typeface="+mn-cs"/>
              </a:rPr>
              <a:t>Umlaufvermögen</a:t>
            </a:r>
            <a:endParaRPr lang="de-DE" sz="1200" kern="1200" dirty="0" smtClean="0">
              <a:solidFill>
                <a:schemeClr val="tx1"/>
              </a:solidFill>
              <a:effectLst/>
              <a:latin typeface="+mn-lt"/>
              <a:ea typeface="+mn-ea"/>
              <a:cs typeface="+mn-cs"/>
            </a:endParaRP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Vorräte (</a:t>
            </a:r>
            <a:r>
              <a:rPr lang="de-DE" sz="1200" b="1" kern="1200" dirty="0" err="1" smtClean="0">
                <a:solidFill>
                  <a:schemeClr val="tx1"/>
                </a:solidFill>
                <a:effectLst/>
                <a:latin typeface="+mn-lt"/>
                <a:ea typeface="+mn-ea"/>
                <a:cs typeface="+mn-cs"/>
              </a:rPr>
              <a:t>inventories</a:t>
            </a:r>
            <a:r>
              <a:rPr lang="de-DE" sz="1200" b="1"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Roh-, Hilfs- und Betriebsstoffe, umfassen Waren, die zur Herstellung der fertigen Produkte benötigt werden</a:t>
            </a:r>
          </a:p>
          <a:p>
            <a:pPr lvl="0"/>
            <a:r>
              <a:rPr lang="de-DE" sz="1200" kern="1200" dirty="0" smtClean="0">
                <a:solidFill>
                  <a:schemeClr val="tx1"/>
                </a:solidFill>
                <a:effectLst/>
                <a:latin typeface="+mn-lt"/>
                <a:ea typeface="+mn-ea"/>
                <a:cs typeface="+mn-cs"/>
              </a:rPr>
              <a:t>Unfertige Erzeugnisse, umfassen nicht fertiggestellten Produkte</a:t>
            </a:r>
          </a:p>
          <a:p>
            <a:pPr lvl="0"/>
            <a:r>
              <a:rPr lang="de-DE" sz="1200" kern="1200" dirty="0" smtClean="0">
                <a:solidFill>
                  <a:schemeClr val="tx1"/>
                </a:solidFill>
                <a:effectLst/>
                <a:latin typeface="+mn-lt"/>
                <a:ea typeface="+mn-ea"/>
                <a:cs typeface="+mn-cs"/>
              </a:rPr>
              <a:t>Fertige Erzeugnisse und Waren</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Forderungen aus Lieferung und Leistung (</a:t>
            </a:r>
            <a:r>
              <a:rPr lang="de-DE" sz="1200" b="1" kern="1200" dirty="0" err="1" smtClean="0">
                <a:solidFill>
                  <a:schemeClr val="tx1"/>
                </a:solidFill>
                <a:effectLst/>
                <a:latin typeface="+mn-lt"/>
                <a:ea typeface="+mn-ea"/>
                <a:cs typeface="+mn-cs"/>
              </a:rPr>
              <a:t>account</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receivable</a:t>
            </a:r>
            <a:r>
              <a:rPr lang="de-DE" sz="1200" b="1"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Forderung des Unternehmens gegenüber Dritter</a:t>
            </a:r>
          </a:p>
          <a:p>
            <a:pPr lvl="0"/>
            <a:r>
              <a:rPr lang="de-DE" sz="1200" kern="1200" dirty="0" smtClean="0">
                <a:solidFill>
                  <a:schemeClr val="tx1"/>
                </a:solidFill>
                <a:effectLst/>
                <a:latin typeface="+mn-lt"/>
                <a:ea typeface="+mn-ea"/>
                <a:cs typeface="+mn-cs"/>
              </a:rPr>
              <a:t>Wenn Forderung ausfallsgefährdet erfolgt Abschreibung, erfolgswirksam verbucht</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Zahlungsmittel und Zahlungsmitteläquivalente (cash </a:t>
            </a:r>
            <a:r>
              <a:rPr lang="de-DE" sz="1200" b="1" kern="1200" dirty="0" err="1" smtClean="0">
                <a:solidFill>
                  <a:schemeClr val="tx1"/>
                </a:solidFill>
                <a:effectLst/>
                <a:latin typeface="+mn-lt"/>
                <a:ea typeface="+mn-ea"/>
                <a:cs typeface="+mn-cs"/>
              </a:rPr>
              <a:t>and</a:t>
            </a:r>
            <a:r>
              <a:rPr lang="de-DE" sz="1200" b="1" kern="1200" dirty="0" smtClean="0">
                <a:solidFill>
                  <a:schemeClr val="tx1"/>
                </a:solidFill>
                <a:effectLst/>
                <a:latin typeface="+mn-lt"/>
                <a:ea typeface="+mn-ea"/>
                <a:cs typeface="+mn-cs"/>
              </a:rPr>
              <a:t> cash </a:t>
            </a:r>
            <a:r>
              <a:rPr lang="de-DE" sz="1200" b="1" kern="1200" dirty="0" err="1" smtClean="0">
                <a:solidFill>
                  <a:schemeClr val="tx1"/>
                </a:solidFill>
                <a:effectLst/>
                <a:latin typeface="+mn-lt"/>
                <a:ea typeface="+mn-ea"/>
                <a:cs typeface="+mn-cs"/>
              </a:rPr>
              <a:t>equivalents</a:t>
            </a:r>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Konsolidierung der gesamten Kassenbestände, Bankguthaben und Schecks des Unternehmens</a:t>
            </a:r>
          </a:p>
          <a:p>
            <a:pPr lvl="0"/>
            <a:r>
              <a:rPr lang="de-DE" sz="1200" kern="1200" dirty="0" smtClean="0">
                <a:solidFill>
                  <a:schemeClr val="tx1"/>
                </a:solidFill>
                <a:effectLst/>
                <a:latin typeface="+mn-lt"/>
                <a:ea typeface="+mn-ea"/>
                <a:cs typeface="+mn-cs"/>
              </a:rPr>
              <a:t>Kurzfristige Wertpapiere wie Geldmarktfonds</a:t>
            </a:r>
          </a:p>
          <a:p>
            <a:pPr lvl="0"/>
            <a:r>
              <a:rPr lang="de-DE" sz="1200" kern="1200" dirty="0" smtClean="0">
                <a:solidFill>
                  <a:schemeClr val="tx1"/>
                </a:solidFill>
                <a:effectLst/>
                <a:latin typeface="+mn-lt"/>
                <a:ea typeface="+mn-ea"/>
                <a:cs typeface="+mn-cs"/>
              </a:rPr>
              <a:t>Liquiden Mittel</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9</a:t>
            </a:fld>
            <a:endParaRPr lang="de-DE"/>
          </a:p>
        </p:txBody>
      </p:sp>
    </p:spTree>
    <p:extLst>
      <p:ext uri="{BB962C8B-B14F-4D97-AF65-F5344CB8AC3E}">
        <p14:creationId xmlns:p14="http://schemas.microsoft.com/office/powerpoint/2010/main" val="58271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smtClean="0">
                <a:solidFill>
                  <a:schemeClr val="tx1"/>
                </a:solidFill>
                <a:effectLst/>
                <a:latin typeface="+mn-lt"/>
                <a:ea typeface="+mn-ea"/>
                <a:cs typeface="+mn-cs"/>
              </a:rPr>
              <a:t>Passiva </a:t>
            </a:r>
            <a:endParaRPr lang="de-DE" sz="1200" kern="1200" dirty="0" smtClean="0">
              <a:solidFill>
                <a:schemeClr val="tx1"/>
              </a:solidFill>
              <a:effectLst/>
              <a:latin typeface="+mn-lt"/>
              <a:ea typeface="+mn-ea"/>
              <a:cs typeface="+mn-cs"/>
            </a:endParaRPr>
          </a:p>
          <a:p>
            <a:r>
              <a:rPr lang="de-DE" sz="1200" b="1" kern="1200" dirty="0" smtClean="0">
                <a:solidFill>
                  <a:schemeClr val="tx1"/>
                </a:solidFill>
                <a:effectLst/>
                <a:latin typeface="+mn-lt"/>
                <a:ea typeface="+mn-ea"/>
                <a:cs typeface="+mn-cs"/>
                <a:sym typeface="Wingdings" panose="05000000000000000000" pitchFamily="2" charset="2"/>
              </a:rPr>
              <a:t></a:t>
            </a:r>
            <a:r>
              <a:rPr lang="de-DE" sz="1200" b="1" kern="120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gibt Mittelherkunft an und zeigt, wie Vermögensgegenstände finanziert wurden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Aufgeteilt in Eigenkapital und Fremdkapital</a:t>
            </a:r>
          </a:p>
          <a:p>
            <a:pPr lvl="0"/>
            <a:r>
              <a:rPr lang="de-DE" sz="1200" b="1" kern="1200" dirty="0" smtClean="0">
                <a:solidFill>
                  <a:schemeClr val="tx1"/>
                </a:solidFill>
                <a:effectLst/>
                <a:latin typeface="+mn-lt"/>
                <a:ea typeface="+mn-ea"/>
                <a:cs typeface="+mn-cs"/>
              </a:rPr>
              <a:t>Eigenkapital</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Vermögensteil, der abzüglich aller Verbindlichkeiten dem Unternehmen zur Verfügung steht</a:t>
            </a:r>
          </a:p>
          <a:p>
            <a:pPr lvl="0"/>
            <a:r>
              <a:rPr lang="de-DE" sz="1200" kern="1200" dirty="0" smtClean="0">
                <a:solidFill>
                  <a:schemeClr val="tx1"/>
                </a:solidFill>
                <a:effectLst/>
                <a:latin typeface="+mn-lt"/>
                <a:ea typeface="+mn-ea"/>
                <a:cs typeface="+mn-cs"/>
              </a:rPr>
              <a:t>Gibt den bilanziellen Buchwert abzgl. aller </a:t>
            </a:r>
            <a:r>
              <a:rPr lang="de-DE" sz="1200" kern="1200" dirty="0" err="1" smtClean="0">
                <a:solidFill>
                  <a:schemeClr val="tx1"/>
                </a:solidFill>
                <a:effectLst/>
                <a:latin typeface="+mn-lt"/>
                <a:ea typeface="+mn-ea"/>
                <a:cs typeface="+mn-cs"/>
              </a:rPr>
              <a:t>Verbl</a:t>
            </a:r>
            <a:r>
              <a:rPr lang="de-DE" sz="1200" kern="1200" dirty="0" smtClean="0">
                <a:solidFill>
                  <a:schemeClr val="tx1"/>
                </a:solidFill>
                <a:effectLst/>
                <a:latin typeface="+mn-lt"/>
                <a:ea typeface="+mn-ea"/>
                <a:cs typeface="+mn-cs"/>
              </a:rPr>
              <a:t>. an</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Gezeichnetes Kapital</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Nennwert der ausstehenden Aktien</a:t>
            </a:r>
          </a:p>
          <a:p>
            <a:pPr lvl="0"/>
            <a:r>
              <a:rPr lang="de-DE" sz="1200" kern="1200" dirty="0" smtClean="0">
                <a:solidFill>
                  <a:schemeClr val="tx1"/>
                </a:solidFill>
                <a:effectLst/>
                <a:latin typeface="+mn-lt"/>
                <a:ea typeface="+mn-ea"/>
                <a:cs typeface="+mn-cs"/>
              </a:rPr>
              <a:t>Grundlage des Eigenkapitals</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Kapitalrücklage</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Wird bei Kapitalerhöhung mehr als der Nennwert je Aktie bezahlt, fließt diese Agio (Aufgeld) in die Kapitalrücklage</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Gewinnrücklage</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Einbehaltene Gewinne, späteren Zeitpunkt ausgeschüttet</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Eigene Anteile</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Durch Aktienrückkauf erworben, werden vom Eigenkapital abgezogen</a:t>
            </a:r>
          </a:p>
          <a:p>
            <a:pPr lvl="0"/>
            <a:r>
              <a:rPr lang="de-DE" sz="1200" kern="1200" dirty="0" smtClean="0">
                <a:solidFill>
                  <a:schemeClr val="tx1"/>
                </a:solidFill>
                <a:effectLst/>
                <a:latin typeface="+mn-lt"/>
                <a:ea typeface="+mn-ea"/>
                <a:cs typeface="+mn-cs"/>
              </a:rPr>
              <a:t>Negativ!!</a:t>
            </a:r>
          </a:p>
          <a:p>
            <a:pPr lvl="0"/>
            <a:r>
              <a:rPr lang="de-DE" sz="1200" b="1" kern="1200" dirty="0" smtClean="0">
                <a:solidFill>
                  <a:schemeClr val="tx1"/>
                </a:solidFill>
                <a:effectLst/>
                <a:latin typeface="+mn-lt"/>
                <a:ea typeface="+mn-ea"/>
                <a:cs typeface="+mn-cs"/>
              </a:rPr>
              <a:t>Konzernergebnis</a:t>
            </a:r>
            <a:endParaRPr lang="de-DE"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Kurzfristiges</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Fremdkapital</a:t>
            </a:r>
            <a:r>
              <a:rPr lang="en-US" sz="1200" b="1" kern="1200" dirty="0" smtClean="0">
                <a:solidFill>
                  <a:schemeClr val="tx1"/>
                </a:solidFill>
                <a:effectLst/>
                <a:latin typeface="+mn-lt"/>
                <a:ea typeface="+mn-ea"/>
                <a:cs typeface="+mn-cs"/>
              </a:rPr>
              <a:t> (short- term liabilities, current liabilities)</a:t>
            </a:r>
            <a:endParaRPr lang="de-DE"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Verbindlichkeiten aus Lieferung und Leistung (</a:t>
            </a:r>
            <a:r>
              <a:rPr lang="de-DE" sz="1200" b="1" kern="1200" dirty="0" err="1" smtClean="0">
                <a:solidFill>
                  <a:schemeClr val="tx1"/>
                </a:solidFill>
                <a:effectLst/>
                <a:latin typeface="+mn-lt"/>
                <a:ea typeface="+mn-ea"/>
                <a:cs typeface="+mn-cs"/>
              </a:rPr>
              <a:t>accounts</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payable</a:t>
            </a:r>
            <a:r>
              <a:rPr lang="de-DE" sz="1200" b="1"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Umfasst Lieferantenkredit d.h. offene Rechnungen für Warenlieferungen der Zulieferer des Unternehmens</a:t>
            </a:r>
          </a:p>
          <a:p>
            <a:pPr lvl="0"/>
            <a:r>
              <a:rPr lang="de-DE" sz="1200" kern="1200" dirty="0" smtClean="0">
                <a:solidFill>
                  <a:schemeClr val="tx1"/>
                </a:solidFill>
                <a:effectLst/>
                <a:latin typeface="+mn-lt"/>
                <a:ea typeface="+mn-ea"/>
                <a:cs typeface="+mn-cs"/>
              </a:rPr>
              <a:t>Anstieg der Position nicht grundsätzlich negativ, da Unternehmen länger über Geldmittel verfügt (Working Capital Management) </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Kurzfristige Finanzverbindlichkeiten (</a:t>
            </a:r>
            <a:r>
              <a:rPr lang="de-DE" sz="1200" b="1" kern="1200" dirty="0" err="1" smtClean="0">
                <a:solidFill>
                  <a:schemeClr val="tx1"/>
                </a:solidFill>
                <a:effectLst/>
                <a:latin typeface="+mn-lt"/>
                <a:ea typeface="+mn-ea"/>
                <a:cs typeface="+mn-cs"/>
              </a:rPr>
              <a:t>notes</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payable</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commercial</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papers</a:t>
            </a:r>
            <a:r>
              <a:rPr lang="de-DE" sz="1200" b="1"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Zinstragende Schulden mit einer Laufzeit von weniger als einem Jahr</a:t>
            </a:r>
          </a:p>
          <a:p>
            <a:pPr lvl="0"/>
            <a:r>
              <a:rPr lang="de-DE" sz="1200" kern="1200" dirty="0" smtClean="0">
                <a:solidFill>
                  <a:schemeClr val="tx1"/>
                </a:solidFill>
                <a:effectLst/>
                <a:latin typeface="+mn-lt"/>
                <a:ea typeface="+mn-ea"/>
                <a:cs typeface="+mn-cs"/>
              </a:rPr>
              <a:t>Z.B. bald fällige Anleihen, kurzfristige Bankkredite</a:t>
            </a:r>
          </a:p>
          <a:p>
            <a:pPr lvl="0"/>
            <a:r>
              <a:rPr lang="de-DE" sz="1200" kern="1200" dirty="0" smtClean="0">
                <a:solidFill>
                  <a:schemeClr val="tx1"/>
                </a:solidFill>
                <a:effectLst/>
                <a:latin typeface="+mn-lt"/>
                <a:ea typeface="+mn-ea"/>
                <a:cs typeface="+mn-cs"/>
              </a:rPr>
              <a:t>Commercial </a:t>
            </a:r>
            <a:r>
              <a:rPr lang="de-DE" sz="1200" kern="1200" dirty="0" err="1" smtClean="0">
                <a:solidFill>
                  <a:schemeClr val="tx1"/>
                </a:solidFill>
                <a:effectLst/>
                <a:latin typeface="+mn-lt"/>
                <a:ea typeface="+mn-ea"/>
                <a:cs typeface="+mn-cs"/>
              </a:rPr>
              <a:t>papers</a:t>
            </a:r>
            <a:r>
              <a:rPr lang="de-DE" sz="1200" kern="1200" dirty="0" smtClean="0">
                <a:solidFill>
                  <a:schemeClr val="tx1"/>
                </a:solidFill>
                <a:effectLst/>
                <a:latin typeface="+mn-lt"/>
                <a:ea typeface="+mn-ea"/>
                <a:cs typeface="+mn-cs"/>
              </a:rPr>
              <a:t> (Geldmarktpapiere) Ausgabe für kurzfristigen Finanzierungsbedarf, Laufzeit von 270 Tagen</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Langfristiges</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Fremdkapital</a:t>
            </a:r>
            <a:r>
              <a:rPr lang="en-US" sz="1200" b="1" kern="1200" dirty="0" smtClean="0">
                <a:solidFill>
                  <a:schemeClr val="tx1"/>
                </a:solidFill>
                <a:effectLst/>
                <a:latin typeface="+mn-lt"/>
                <a:ea typeface="+mn-ea"/>
                <a:cs typeface="+mn-cs"/>
              </a:rPr>
              <a:t> ( long-term debt/ liabilities, borrowings)</a:t>
            </a:r>
            <a:endParaRPr lang="de-DE"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Langfristige Finanzverbindlichkeiten ( bank- </a:t>
            </a:r>
            <a:r>
              <a:rPr lang="de-DE" sz="1200" b="1" kern="1200" dirty="0" err="1" smtClean="0">
                <a:solidFill>
                  <a:schemeClr val="tx1"/>
                </a:solidFill>
                <a:effectLst/>
                <a:latin typeface="+mn-lt"/>
                <a:ea typeface="+mn-ea"/>
                <a:cs typeface="+mn-cs"/>
              </a:rPr>
              <a:t>loans</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long</a:t>
            </a:r>
            <a:r>
              <a:rPr lang="de-DE" sz="1200" b="1" kern="1200" dirty="0" smtClean="0">
                <a:solidFill>
                  <a:schemeClr val="tx1"/>
                </a:solidFill>
                <a:effectLst/>
                <a:latin typeface="+mn-lt"/>
                <a:ea typeface="+mn-ea"/>
                <a:cs typeface="+mn-cs"/>
              </a:rPr>
              <a:t>-term </a:t>
            </a:r>
            <a:r>
              <a:rPr lang="de-DE" sz="1200" b="1" kern="1200" dirty="0" err="1" smtClean="0">
                <a:solidFill>
                  <a:schemeClr val="tx1"/>
                </a:solidFill>
                <a:effectLst/>
                <a:latin typeface="+mn-lt"/>
                <a:ea typeface="+mn-ea"/>
                <a:cs typeface="+mn-cs"/>
              </a:rPr>
              <a:t>debt</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interest</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bearing</a:t>
            </a:r>
            <a:r>
              <a:rPr lang="de-DE" sz="1200" b="1" kern="1200" dirty="0" smtClean="0">
                <a:solidFill>
                  <a:schemeClr val="tx1"/>
                </a:solidFill>
                <a:effectLst/>
                <a:latin typeface="+mn-lt"/>
                <a:ea typeface="+mn-ea"/>
                <a:cs typeface="+mn-cs"/>
              </a:rPr>
              <a:t> </a:t>
            </a:r>
            <a:r>
              <a:rPr lang="de-DE" sz="1200" b="1" kern="1200" dirty="0" err="1" smtClean="0">
                <a:solidFill>
                  <a:schemeClr val="tx1"/>
                </a:solidFill>
                <a:effectLst/>
                <a:latin typeface="+mn-lt"/>
                <a:ea typeface="+mn-ea"/>
                <a:cs typeface="+mn-cs"/>
              </a:rPr>
              <a:t>loans</a:t>
            </a:r>
            <a:r>
              <a:rPr lang="de-DE" sz="1200" b="1"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Verzinsliche Verbindlichkeiten mit einer Laufzeit von mehr als einem Jahr</a:t>
            </a:r>
          </a:p>
          <a:p>
            <a:pPr lvl="0"/>
            <a:r>
              <a:rPr lang="de-DE" sz="1200" kern="1200" dirty="0" smtClean="0">
                <a:solidFill>
                  <a:schemeClr val="tx1"/>
                </a:solidFill>
                <a:effectLst/>
                <a:latin typeface="+mn-lt"/>
                <a:ea typeface="+mn-ea"/>
                <a:cs typeface="+mn-cs"/>
              </a:rPr>
              <a:t>Bankkredite und Anleihen</a:t>
            </a:r>
          </a:p>
          <a:p>
            <a:pPr lvl="0"/>
            <a:r>
              <a:rPr lang="de-DE" sz="1200" kern="1200" dirty="0" smtClean="0">
                <a:solidFill>
                  <a:schemeClr val="tx1"/>
                </a:solidFill>
                <a:effectLst/>
                <a:latin typeface="+mn-lt"/>
                <a:ea typeface="+mn-ea"/>
                <a:cs typeface="+mn-cs"/>
              </a:rPr>
              <a:t>Anhang meister Jahresabschlüsse sind Details wie Zinssatz, Währung, Fälligkeitsstruktur, </a:t>
            </a:r>
            <a:r>
              <a:rPr lang="de-DE" sz="1200" kern="1200" dirty="0" err="1" smtClean="0">
                <a:solidFill>
                  <a:schemeClr val="tx1"/>
                </a:solidFill>
                <a:effectLst/>
                <a:latin typeface="+mn-lt"/>
                <a:ea typeface="+mn-ea"/>
                <a:cs typeface="+mn-cs"/>
              </a:rPr>
              <a:t>ect</a:t>
            </a:r>
            <a:r>
              <a:rPr lang="de-DE" sz="1200" kern="1200" dirty="0" smtClean="0">
                <a:solidFill>
                  <a:schemeClr val="tx1"/>
                </a:solidFill>
                <a:effectLst/>
                <a:latin typeface="+mn-lt"/>
                <a:ea typeface="+mn-ea"/>
                <a:cs typeface="+mn-cs"/>
              </a:rPr>
              <a:t>.</a:t>
            </a:r>
          </a:p>
          <a:p>
            <a:r>
              <a:rPr lang="de-DE" sz="1200" b="1" kern="1200" dirty="0" smtClean="0">
                <a:solidFill>
                  <a:schemeClr val="tx1"/>
                </a:solidFill>
                <a:effectLst/>
                <a:latin typeface="+mn-lt"/>
                <a:ea typeface="+mn-ea"/>
                <a:cs typeface="+mn-cs"/>
              </a:rPr>
              <a:t> </a:t>
            </a:r>
            <a:endParaRPr lang="de-DE" sz="1200" kern="1200" dirty="0" smtClean="0">
              <a:solidFill>
                <a:schemeClr val="tx1"/>
              </a:solidFill>
              <a:effectLst/>
              <a:latin typeface="+mn-lt"/>
              <a:ea typeface="+mn-ea"/>
              <a:cs typeface="+mn-cs"/>
            </a:endParaRPr>
          </a:p>
          <a:p>
            <a:pPr lvl="0"/>
            <a:r>
              <a:rPr lang="de-DE" sz="1200" b="1" kern="1200" dirty="0" smtClean="0">
                <a:solidFill>
                  <a:schemeClr val="tx1"/>
                </a:solidFill>
                <a:effectLst/>
                <a:latin typeface="+mn-lt"/>
                <a:ea typeface="+mn-ea"/>
                <a:cs typeface="+mn-cs"/>
              </a:rPr>
              <a:t>Rückstellungen (</a:t>
            </a:r>
            <a:r>
              <a:rPr lang="de-DE" sz="1200" b="1" kern="1200" dirty="0" err="1" smtClean="0">
                <a:solidFill>
                  <a:schemeClr val="tx1"/>
                </a:solidFill>
                <a:effectLst/>
                <a:latin typeface="+mn-lt"/>
                <a:ea typeface="+mn-ea"/>
                <a:cs typeface="+mn-cs"/>
              </a:rPr>
              <a:t>provision</a:t>
            </a:r>
            <a:r>
              <a:rPr lang="de-DE" sz="1200" b="1"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pPr lvl="0"/>
            <a:r>
              <a:rPr lang="de-DE" sz="1200" kern="1200" dirty="0" smtClean="0">
                <a:solidFill>
                  <a:schemeClr val="tx1"/>
                </a:solidFill>
                <a:effectLst/>
                <a:latin typeface="+mn-lt"/>
                <a:ea typeface="+mn-ea"/>
                <a:cs typeface="+mn-cs"/>
              </a:rPr>
              <a:t>im Falle drohender Belastungen</a:t>
            </a:r>
          </a:p>
          <a:p>
            <a:pPr lvl="0"/>
            <a:r>
              <a:rPr lang="de-DE" sz="1200" kern="1200" dirty="0" smtClean="0">
                <a:solidFill>
                  <a:schemeClr val="tx1"/>
                </a:solidFill>
                <a:effectLst/>
                <a:latin typeface="+mn-lt"/>
                <a:ea typeface="+mn-ea"/>
                <a:cs typeface="+mn-cs"/>
              </a:rPr>
              <a:t>Garantierückstellungen, Rückstellungen für laufende Prozesse, Steuerrückstellungen</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10</a:t>
            </a:fld>
            <a:endParaRPr lang="de-DE"/>
          </a:p>
        </p:txBody>
      </p:sp>
    </p:spTree>
    <p:extLst>
      <p:ext uri="{BB962C8B-B14F-4D97-AF65-F5344CB8AC3E}">
        <p14:creationId xmlns:p14="http://schemas.microsoft.com/office/powerpoint/2010/main" val="3099100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Eigenkapitalrendite= Jahresüberschuss/ durchschnittliches Eigenkapital in einem Geschäftsjahr</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erwarteter Jahresüberschuss durch das durchschnittliche Eigenkapital in einem Geschäftsjahr</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Verzinsung des von den Eigenkapitalgeber eingebrachte Kapital</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ermöglicht Vergleichsbasis mit anderen finanziellen Produkten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niedrige Eigenkapitalrendite lässt auf ineffizienten Einsatz von Kapital oder Überbewertung schließen</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14,1 normal (73% Aktien liegen zwischen 0-20%)</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Rentabilitätssteigerung durch Erhöhung der Gewinne oder Reduktion der Eigenkapitalbasis (Aktienrückkauf) möglich</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 Erhöhung der Eigenkapitalrendite durch Aktienrückkäufe geht in der Regel mit einer Erhöhung des Risikos einher</a:t>
            </a: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14</a:t>
            </a:fld>
            <a:endParaRPr lang="de-DE"/>
          </a:p>
        </p:txBody>
      </p:sp>
    </p:spTree>
    <p:extLst>
      <p:ext uri="{BB962C8B-B14F-4D97-AF65-F5344CB8AC3E}">
        <p14:creationId xmlns:p14="http://schemas.microsoft.com/office/powerpoint/2010/main" val="382636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Gesamtkapitalrendite = Jahresüberschuss + Fremdkapitalzinsen/ durchschnittliche Bilanzsumme in einem Geschäftsjahr</a:t>
            </a:r>
          </a:p>
          <a:p>
            <a:r>
              <a:rPr lang="de-DE" sz="1200" kern="1200" dirty="0" smtClean="0">
                <a:solidFill>
                  <a:schemeClr val="tx1"/>
                </a:solidFill>
                <a:effectLst/>
                <a:latin typeface="+mn-lt"/>
                <a:ea typeface="+mn-ea"/>
                <a:cs typeface="+mn-cs"/>
                <a:sym typeface="Wingdings" panose="05000000000000000000" pitchFamily="2" charset="2"/>
              </a:rPr>
              <a:t></a:t>
            </a:r>
            <a:r>
              <a:rPr lang="de-DE" sz="1200" kern="1200" dirty="0" smtClean="0">
                <a:solidFill>
                  <a:schemeClr val="tx1"/>
                </a:solidFill>
                <a:effectLst/>
                <a:latin typeface="+mn-lt"/>
                <a:ea typeface="+mn-ea"/>
                <a:cs typeface="+mn-cs"/>
              </a:rPr>
              <a:t>beachtet Reingewinn des Unternehmens sowie die gezahlten Zinsen im Verhältnis vom Fremdkapital- und Eigenkapitalgeber eingebrachte Kapital</a:t>
            </a:r>
          </a:p>
          <a:p>
            <a:r>
              <a:rPr lang="de-DE"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Rendite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aller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Kapitalgeber</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4427630E-3769-451C-A040-961EDF76AE9C}" type="slidenum">
              <a:rPr lang="de-DE" smtClean="0"/>
              <a:t>16</a:t>
            </a:fld>
            <a:endParaRPr lang="de-DE"/>
          </a:p>
        </p:txBody>
      </p:sp>
    </p:spTree>
    <p:extLst>
      <p:ext uri="{BB962C8B-B14F-4D97-AF65-F5344CB8AC3E}">
        <p14:creationId xmlns:p14="http://schemas.microsoft.com/office/powerpoint/2010/main" val="366552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276045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197739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483600" y="254000"/>
            <a:ext cx="2794000" cy="53086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1600" y="254000"/>
            <a:ext cx="8178800" cy="53086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222267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85532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422896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914400" y="14478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4478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102340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8"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348462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4"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82109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3"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230849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84931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smtClean="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fld id="{DEAFF27C-FF13-4B7B-B282-2A16F9246D00}" type="datetimeFigureOut">
              <a:rPr lang="de-DE" smtClean="0"/>
              <a:t>03.05.2015</a:t>
            </a:fld>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Tree>
    <p:extLst>
      <p:ext uri="{BB962C8B-B14F-4D97-AF65-F5344CB8AC3E}">
        <p14:creationId xmlns:p14="http://schemas.microsoft.com/office/powerpoint/2010/main" val="297441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 y="2540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Bayreuther Börsenverein e.V.</a:t>
            </a:r>
          </a:p>
        </p:txBody>
      </p:sp>
      <p:sp>
        <p:nvSpPr>
          <p:cNvPr id="1027" name="Rectangle 3"/>
          <p:cNvSpPr>
            <a:spLocks noGrp="1" noChangeArrowheads="1"/>
          </p:cNvSpPr>
          <p:nvPr>
            <p:ph type="body" idx="1"/>
          </p:nvPr>
        </p:nvSpPr>
        <p:spPr bwMode="auto">
          <a:xfrm>
            <a:off x="914400" y="14478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Klicken Sie, um die Formate des Vorlagentextes zu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8" name="Rectangle 4"/>
          <p:cNvSpPr>
            <a:spLocks noGrp="1" noChangeArrowheads="1"/>
          </p:cNvSpPr>
          <p:nvPr>
            <p:ph type="dt" sz="half" idx="2"/>
          </p:nvPr>
        </p:nvSpPr>
        <p:spPr bwMode="auto">
          <a:xfrm>
            <a:off x="84667" y="6591300"/>
            <a:ext cx="1320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bg2"/>
                </a:solidFill>
                <a:latin typeface="+mn-lt"/>
                <a:ea typeface="+mn-ea"/>
                <a:cs typeface="Times New Roman" charset="0"/>
              </a:defRPr>
            </a:lvl1pPr>
          </a:lstStyle>
          <a:p>
            <a:fld id="{DEAFF27C-FF13-4B7B-B282-2A16F9246D00}" type="datetimeFigureOut">
              <a:rPr lang="de-DE" smtClean="0"/>
              <a:t>03.05.2015</a:t>
            </a:fld>
            <a:endParaRPr lang="de-DE"/>
          </a:p>
        </p:txBody>
      </p:sp>
      <p:sp>
        <p:nvSpPr>
          <p:cNvPr id="1029" name="Rectangle 5"/>
          <p:cNvSpPr>
            <a:spLocks noGrp="1" noChangeArrowheads="1"/>
          </p:cNvSpPr>
          <p:nvPr>
            <p:ph type="ftr" sz="quarter" idx="3"/>
          </p:nvPr>
        </p:nvSpPr>
        <p:spPr bwMode="auto">
          <a:xfrm>
            <a:off x="1430867" y="6591300"/>
            <a:ext cx="6908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bg2"/>
                </a:solidFill>
                <a:latin typeface="+mn-lt"/>
                <a:ea typeface="+mn-ea"/>
                <a:cs typeface="Times New Roman" charset="0"/>
              </a:defRPr>
            </a:lvl1pPr>
          </a:lstStyle>
          <a:p>
            <a:endParaRPr lang="de-DE"/>
          </a:p>
        </p:txBody>
      </p:sp>
    </p:spTree>
    <p:extLst>
      <p:ext uri="{BB962C8B-B14F-4D97-AF65-F5344CB8AC3E}">
        <p14:creationId xmlns:p14="http://schemas.microsoft.com/office/powerpoint/2010/main" val="4117682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600">
          <a:solidFill>
            <a:schemeClr val="tx2"/>
          </a:solidFill>
          <a:latin typeface="+mj-lt"/>
          <a:ea typeface="MS PGothic" pitchFamily="34" charset="-128"/>
          <a:cs typeface="+mj-cs"/>
        </a:defRPr>
      </a:lvl1pPr>
      <a:lvl2pPr algn="l" rtl="0" eaLnBrk="1" fontAlgn="base" hangingPunct="1">
        <a:spcBef>
          <a:spcPct val="0"/>
        </a:spcBef>
        <a:spcAft>
          <a:spcPct val="0"/>
        </a:spcAft>
        <a:defRPr sz="2600">
          <a:solidFill>
            <a:schemeClr val="tx2"/>
          </a:solidFill>
          <a:latin typeface="Arial" charset="0"/>
          <a:ea typeface="MS PGothic" pitchFamily="34" charset="-128"/>
          <a:cs typeface="Times New Roman" charset="0"/>
        </a:defRPr>
      </a:lvl2pPr>
      <a:lvl3pPr algn="l" rtl="0" eaLnBrk="1" fontAlgn="base" hangingPunct="1">
        <a:spcBef>
          <a:spcPct val="0"/>
        </a:spcBef>
        <a:spcAft>
          <a:spcPct val="0"/>
        </a:spcAft>
        <a:defRPr sz="2600">
          <a:solidFill>
            <a:schemeClr val="tx2"/>
          </a:solidFill>
          <a:latin typeface="Arial" charset="0"/>
          <a:ea typeface="MS PGothic" pitchFamily="34" charset="-128"/>
          <a:cs typeface="Times New Roman" charset="0"/>
        </a:defRPr>
      </a:lvl3pPr>
      <a:lvl4pPr algn="l" rtl="0" eaLnBrk="1" fontAlgn="base" hangingPunct="1">
        <a:spcBef>
          <a:spcPct val="0"/>
        </a:spcBef>
        <a:spcAft>
          <a:spcPct val="0"/>
        </a:spcAft>
        <a:defRPr sz="2600">
          <a:solidFill>
            <a:schemeClr val="tx2"/>
          </a:solidFill>
          <a:latin typeface="Arial" charset="0"/>
          <a:ea typeface="MS PGothic" pitchFamily="34" charset="-128"/>
          <a:cs typeface="Times New Roman" charset="0"/>
        </a:defRPr>
      </a:lvl4pPr>
      <a:lvl5pPr algn="l" rtl="0" eaLnBrk="1" fontAlgn="base" hangingPunct="1">
        <a:spcBef>
          <a:spcPct val="0"/>
        </a:spcBef>
        <a:spcAft>
          <a:spcPct val="0"/>
        </a:spcAft>
        <a:defRPr sz="2600">
          <a:solidFill>
            <a:schemeClr val="tx2"/>
          </a:solidFill>
          <a:latin typeface="Arial" charset="0"/>
          <a:ea typeface="MS PGothic" pitchFamily="34" charset="-128"/>
          <a:cs typeface="Times New Roman" charset="0"/>
        </a:defRPr>
      </a:lvl5pPr>
      <a:lvl6pPr marL="457200" algn="l" rtl="0" eaLnBrk="1" fontAlgn="base" hangingPunct="1">
        <a:spcBef>
          <a:spcPct val="0"/>
        </a:spcBef>
        <a:spcAft>
          <a:spcPct val="0"/>
        </a:spcAft>
        <a:defRPr sz="2600">
          <a:solidFill>
            <a:schemeClr val="tx2"/>
          </a:solidFill>
          <a:latin typeface="Arial" charset="0"/>
          <a:cs typeface="Times New Roman" charset="0"/>
        </a:defRPr>
      </a:lvl6pPr>
      <a:lvl7pPr marL="914400" algn="l" rtl="0" eaLnBrk="1" fontAlgn="base" hangingPunct="1">
        <a:spcBef>
          <a:spcPct val="0"/>
        </a:spcBef>
        <a:spcAft>
          <a:spcPct val="0"/>
        </a:spcAft>
        <a:defRPr sz="2600">
          <a:solidFill>
            <a:schemeClr val="tx2"/>
          </a:solidFill>
          <a:latin typeface="Arial" charset="0"/>
          <a:cs typeface="Times New Roman" charset="0"/>
        </a:defRPr>
      </a:lvl7pPr>
      <a:lvl8pPr marL="1371600" algn="l" rtl="0" eaLnBrk="1" fontAlgn="base" hangingPunct="1">
        <a:spcBef>
          <a:spcPct val="0"/>
        </a:spcBef>
        <a:spcAft>
          <a:spcPct val="0"/>
        </a:spcAft>
        <a:defRPr sz="2600">
          <a:solidFill>
            <a:schemeClr val="tx2"/>
          </a:solidFill>
          <a:latin typeface="Arial" charset="0"/>
          <a:cs typeface="Times New Roman" charset="0"/>
        </a:defRPr>
      </a:lvl8pPr>
      <a:lvl9pPr marL="1828800" algn="l" rtl="0" eaLnBrk="1" fontAlgn="base" hangingPunct="1">
        <a:spcBef>
          <a:spcPct val="0"/>
        </a:spcBef>
        <a:spcAft>
          <a:spcPct val="0"/>
        </a:spcAft>
        <a:defRPr sz="2600">
          <a:solidFill>
            <a:schemeClr val="tx2"/>
          </a:solidFill>
          <a:latin typeface="Arial" charset="0"/>
          <a:cs typeface="Times New Roman" charset="0"/>
        </a:defRPr>
      </a:lvl9pPr>
    </p:titleStyle>
    <p:bodyStyle>
      <a:lvl1pPr marL="342900" indent="-342900" algn="l" rtl="0" eaLnBrk="1" fontAlgn="base" hangingPunct="1">
        <a:spcBef>
          <a:spcPct val="20000"/>
        </a:spcBef>
        <a:spcAft>
          <a:spcPct val="0"/>
        </a:spcAft>
        <a:buChar char="•"/>
        <a:defRPr sz="2600">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har char="–"/>
        <a:defRPr sz="2400">
          <a:solidFill>
            <a:schemeClr val="tx1"/>
          </a:solidFill>
          <a:latin typeface="+mn-lt"/>
          <a:ea typeface="Times New Roman" charset="0"/>
          <a:cs typeface="+mn-cs"/>
        </a:defRPr>
      </a:lvl2pPr>
      <a:lvl3pPr marL="1143000" indent="-228600" algn="l" rtl="0" eaLnBrk="1" fontAlgn="base" hangingPunct="1">
        <a:spcBef>
          <a:spcPct val="20000"/>
        </a:spcBef>
        <a:spcAft>
          <a:spcPct val="0"/>
        </a:spcAft>
        <a:buChar char="•"/>
        <a:defRPr sz="2000">
          <a:solidFill>
            <a:schemeClr val="tx1"/>
          </a:solidFill>
          <a:latin typeface="+mn-lt"/>
          <a:ea typeface="Times New Roman"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Times New Roman"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Times New Roman"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Inhaltsplatzhalter 2"/>
          <p:cNvSpPr>
            <a:spLocks noGrp="1"/>
          </p:cNvSpPr>
          <p:nvPr>
            <p:ph idx="1"/>
          </p:nvPr>
        </p:nvSpPr>
        <p:spPr/>
        <p:txBody>
          <a:bodyPr/>
          <a:lstStyle/>
          <a:p>
            <a:pPr marL="0" indent="0">
              <a:buNone/>
            </a:pPr>
            <a:r>
              <a:rPr lang="de-DE" dirty="0" smtClean="0"/>
              <a:t>Referent:</a:t>
            </a:r>
          </a:p>
          <a:p>
            <a:pPr marL="0" indent="0">
              <a:buNone/>
            </a:pPr>
            <a:r>
              <a:rPr lang="de-DE" dirty="0" smtClean="0"/>
              <a:t>Christian Eichmüller</a:t>
            </a:r>
          </a:p>
          <a:p>
            <a:pPr marL="0" indent="0">
              <a:buNone/>
            </a:pPr>
            <a:r>
              <a:rPr lang="de-DE" dirty="0" smtClean="0"/>
              <a:t>Vorstand der Organisation</a:t>
            </a:r>
            <a:endParaRPr lang="de-DE" dirty="0"/>
          </a:p>
        </p:txBody>
      </p:sp>
    </p:spTree>
    <p:extLst>
      <p:ext uri="{BB962C8B-B14F-4D97-AF65-F5344CB8AC3E}">
        <p14:creationId xmlns:p14="http://schemas.microsoft.com/office/powerpoint/2010/main" val="132906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1.3 Bilanz</a:t>
            </a:r>
            <a:endParaRPr lang="de-DE" sz="3200" dirty="0">
              <a:latin typeface="Arial" panose="020B0604020202020204" pitchFamily="34" charset="0"/>
              <a:cs typeface="Arial" panose="020B0604020202020204" pitchFamily="34" charset="0"/>
            </a:endParaRPr>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2787975768"/>
              </p:ext>
            </p:extLst>
          </p:nvPr>
        </p:nvGraphicFramePr>
        <p:xfrm>
          <a:off x="700178" y="1101006"/>
          <a:ext cx="10289875" cy="5273040"/>
        </p:xfrm>
        <a:graphic>
          <a:graphicData uri="http://schemas.openxmlformats.org/drawingml/2006/table">
            <a:tbl>
              <a:tblPr firstRow="1" bandRow="1">
                <a:tableStyleId>{93296810-A885-4BE3-A3E7-6D5BEEA58F35}</a:tableStyleId>
              </a:tblPr>
              <a:tblGrid>
                <a:gridCol w="10289875"/>
              </a:tblGrid>
              <a:tr h="305958">
                <a:tc>
                  <a:txBody>
                    <a:bodyPr/>
                    <a:lstStyle/>
                    <a:p>
                      <a:r>
                        <a:rPr lang="de-DE" sz="2000" dirty="0" smtClean="0"/>
                        <a:t>Passiva</a:t>
                      </a:r>
                      <a:endParaRPr lang="de-DE" sz="2000" dirty="0">
                        <a:latin typeface="Arial" panose="020B0604020202020204" pitchFamily="34" charset="0"/>
                        <a:cs typeface="Arial" panose="020B0604020202020204" pitchFamily="34" charset="0"/>
                      </a:endParaRPr>
                    </a:p>
                  </a:txBody>
                  <a:tcPr/>
                </a:tc>
              </a:tr>
              <a:tr h="331454">
                <a:tc>
                  <a:txBody>
                    <a:bodyPr/>
                    <a:lstStyle/>
                    <a:p>
                      <a:r>
                        <a:rPr lang="de-DE" sz="2000" dirty="0" smtClean="0"/>
                        <a:t>Verbindlichkeiten aus Lieferung und Leistung (</a:t>
                      </a:r>
                      <a:r>
                        <a:rPr lang="de-DE" sz="2000" dirty="0" err="1" smtClean="0"/>
                        <a:t>accounts</a:t>
                      </a:r>
                      <a:r>
                        <a:rPr lang="de-DE" sz="2000" dirty="0" smtClean="0"/>
                        <a:t> </a:t>
                      </a:r>
                      <a:r>
                        <a:rPr lang="de-DE" sz="2000" dirty="0" err="1" smtClean="0"/>
                        <a:t>payable</a:t>
                      </a:r>
                      <a:r>
                        <a:rPr lang="de-DE" sz="2000" dirty="0" smtClean="0"/>
                        <a:t>)</a:t>
                      </a:r>
                      <a:endParaRPr lang="de-DE" sz="2000" b="0" dirty="0">
                        <a:latin typeface="Arial" panose="020B0604020202020204" pitchFamily="34" charset="0"/>
                        <a:cs typeface="Arial" panose="020B0604020202020204" pitchFamily="34" charset="0"/>
                      </a:endParaRPr>
                    </a:p>
                  </a:txBody>
                  <a:tcPr/>
                </a:tc>
              </a:tr>
              <a:tr h="331454">
                <a:tc>
                  <a:txBody>
                    <a:bodyPr/>
                    <a:lstStyle/>
                    <a:p>
                      <a:r>
                        <a:rPr lang="de-DE" sz="2000" kern="1200" dirty="0" smtClean="0">
                          <a:effectLst/>
                        </a:rPr>
                        <a:t>Kurzfristige Finanzverbindlichkeiten (</a:t>
                      </a:r>
                      <a:r>
                        <a:rPr lang="de-DE" sz="2000" kern="1200" dirty="0" err="1" smtClean="0">
                          <a:effectLst/>
                        </a:rPr>
                        <a:t>notes</a:t>
                      </a:r>
                      <a:r>
                        <a:rPr lang="de-DE" sz="2000" kern="1200" dirty="0" smtClean="0">
                          <a:effectLst/>
                        </a:rPr>
                        <a:t> </a:t>
                      </a:r>
                      <a:r>
                        <a:rPr lang="de-DE" sz="2000" kern="1200" dirty="0" err="1" smtClean="0">
                          <a:effectLst/>
                        </a:rPr>
                        <a:t>payable</a:t>
                      </a:r>
                      <a:r>
                        <a:rPr lang="de-DE" sz="2000" kern="1200" dirty="0" smtClean="0">
                          <a:effectLst/>
                        </a:rPr>
                        <a:t>)</a:t>
                      </a:r>
                      <a:endParaRPr lang="de-DE" sz="2000" b="0" kern="1200" dirty="0" smtClean="0">
                        <a:solidFill>
                          <a:schemeClr val="dk1"/>
                        </a:solidFill>
                        <a:effectLst/>
                        <a:latin typeface="Arial" panose="020B0604020202020204" pitchFamily="34" charset="0"/>
                        <a:ea typeface="+mn-ea"/>
                        <a:cs typeface="Arial" panose="020B0604020202020204" pitchFamily="34" charset="0"/>
                      </a:endParaRPr>
                    </a:p>
                  </a:txBody>
                  <a:tcPr/>
                </a:tc>
              </a:tr>
              <a:tr h="586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dirty="0" smtClean="0"/>
                        <a:t>= Kurzfristige Fremdkapital (</a:t>
                      </a:r>
                      <a:r>
                        <a:rPr lang="de-DE" sz="2000" baseline="0" dirty="0" err="1" smtClean="0"/>
                        <a:t>current</a:t>
                      </a:r>
                      <a:r>
                        <a:rPr lang="de-DE" sz="2000" baseline="0" dirty="0" smtClean="0"/>
                        <a:t> – </a:t>
                      </a:r>
                      <a:r>
                        <a:rPr lang="de-DE" sz="2000" baseline="0" dirty="0" err="1" smtClean="0"/>
                        <a:t>liabilities</a:t>
                      </a:r>
                      <a:r>
                        <a:rPr lang="de-DE" sz="20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2000" b="0" dirty="0" smtClean="0">
                        <a:latin typeface="Arial" panose="020B0604020202020204" pitchFamily="34" charset="0"/>
                        <a:cs typeface="Arial" panose="020B0604020202020204" pitchFamily="34" charset="0"/>
                      </a:endParaRPr>
                    </a:p>
                  </a:txBody>
                  <a:tcPr/>
                </a:tc>
              </a:tr>
              <a:tr h="331454">
                <a:tc>
                  <a:txBody>
                    <a:bodyPr/>
                    <a:lstStyle/>
                    <a:p>
                      <a:r>
                        <a:rPr lang="de-DE" sz="2000" kern="1200" dirty="0" smtClean="0">
                          <a:effectLst/>
                        </a:rPr>
                        <a:t>Langfristige Finanzverbindlichkeiten </a:t>
                      </a:r>
                      <a:endParaRPr lang="de-DE" sz="2000" b="0" dirty="0">
                        <a:latin typeface="Arial" panose="020B0604020202020204" pitchFamily="34" charset="0"/>
                        <a:cs typeface="Arial" panose="020B0604020202020204" pitchFamily="34" charset="0"/>
                      </a:endParaRPr>
                    </a:p>
                  </a:txBody>
                  <a:tcPr/>
                </a:tc>
              </a:tr>
              <a:tr h="331454">
                <a:tc>
                  <a:txBody>
                    <a:bodyPr/>
                    <a:lstStyle/>
                    <a:p>
                      <a:pPr lvl="0"/>
                      <a:r>
                        <a:rPr lang="de-DE" sz="2000" kern="1200" dirty="0" smtClean="0">
                          <a:effectLst/>
                        </a:rPr>
                        <a:t>Rückstellungen (</a:t>
                      </a:r>
                      <a:r>
                        <a:rPr lang="de-DE" sz="2000" kern="1200" dirty="0" err="1" smtClean="0">
                          <a:effectLst/>
                        </a:rPr>
                        <a:t>provision</a:t>
                      </a:r>
                      <a:r>
                        <a:rPr lang="de-DE" sz="2000" kern="1200" dirty="0" smtClean="0">
                          <a:effectLst/>
                        </a:rPr>
                        <a:t>)</a:t>
                      </a:r>
                      <a:endParaRPr lang="de-DE" sz="2000" b="0" kern="1200" dirty="0">
                        <a:solidFill>
                          <a:schemeClr val="dk1"/>
                        </a:solidFill>
                        <a:effectLst/>
                        <a:latin typeface="Arial" panose="020B0604020202020204" pitchFamily="34" charset="0"/>
                        <a:ea typeface="+mn-ea"/>
                        <a:cs typeface="Arial" panose="020B0604020202020204" pitchFamily="34" charset="0"/>
                      </a:endParaRPr>
                    </a:p>
                  </a:txBody>
                  <a:tcPr/>
                </a:tc>
              </a:tr>
              <a:tr h="586419">
                <a:tc>
                  <a:txBody>
                    <a:bodyPr/>
                    <a:lstStyle/>
                    <a:p>
                      <a:r>
                        <a:rPr lang="de-DE" sz="2000" dirty="0" smtClean="0"/>
                        <a:t>= </a:t>
                      </a:r>
                      <a:r>
                        <a:rPr lang="en-US" sz="2000" kern="1200" dirty="0" err="1" smtClean="0">
                          <a:effectLst/>
                        </a:rPr>
                        <a:t>Langfristiges</a:t>
                      </a:r>
                      <a:r>
                        <a:rPr lang="en-US" sz="2000" kern="1200" dirty="0" smtClean="0">
                          <a:effectLst/>
                        </a:rPr>
                        <a:t> </a:t>
                      </a:r>
                      <a:r>
                        <a:rPr lang="en-US" sz="2000" kern="1200" dirty="0" err="1" smtClean="0">
                          <a:effectLst/>
                        </a:rPr>
                        <a:t>Fremdkapital</a:t>
                      </a:r>
                      <a:r>
                        <a:rPr lang="en-US" sz="2000" kern="1200" dirty="0" smtClean="0">
                          <a:effectLst/>
                        </a:rPr>
                        <a:t> (non</a:t>
                      </a:r>
                      <a:r>
                        <a:rPr lang="en-US" sz="2000" kern="1200" baseline="0" dirty="0" smtClean="0">
                          <a:effectLst/>
                        </a:rPr>
                        <a:t> – current liabilities) </a:t>
                      </a:r>
                      <a:endParaRPr lang="de-DE" sz="2000" kern="1200" baseline="0" dirty="0" smtClean="0">
                        <a:effectLst/>
                      </a:endParaRPr>
                    </a:p>
                    <a:p>
                      <a:endParaRPr lang="de-DE" sz="2000" b="0" dirty="0">
                        <a:latin typeface="Arial" panose="020B0604020202020204" pitchFamily="34" charset="0"/>
                        <a:cs typeface="Arial" panose="020B0604020202020204" pitchFamily="34" charset="0"/>
                      </a:endParaRPr>
                    </a:p>
                  </a:txBody>
                  <a:tcPr/>
                </a:tc>
              </a:tr>
              <a:tr h="331454">
                <a:tc>
                  <a:txBody>
                    <a:bodyPr/>
                    <a:lstStyle/>
                    <a:p>
                      <a:r>
                        <a:rPr lang="de-DE" sz="2000" dirty="0" smtClean="0"/>
                        <a:t>Gezeichnetes Kapital</a:t>
                      </a:r>
                      <a:endParaRPr lang="de-DE" sz="2000" b="0" dirty="0">
                        <a:latin typeface="Arial" panose="020B0604020202020204" pitchFamily="34" charset="0"/>
                        <a:cs typeface="Arial" panose="020B0604020202020204" pitchFamily="34" charset="0"/>
                      </a:endParaRPr>
                    </a:p>
                  </a:txBody>
                  <a:tcPr/>
                </a:tc>
              </a:tr>
              <a:tr h="331454">
                <a:tc>
                  <a:txBody>
                    <a:bodyPr/>
                    <a:lstStyle/>
                    <a:p>
                      <a:r>
                        <a:rPr lang="de-DE" sz="2000" dirty="0" smtClean="0"/>
                        <a:t>Kapitalrücklagen</a:t>
                      </a:r>
                      <a:endParaRPr lang="de-DE" sz="2000" b="0" dirty="0">
                        <a:latin typeface="Arial" panose="020B0604020202020204" pitchFamily="34" charset="0"/>
                        <a:cs typeface="Arial" panose="020B0604020202020204" pitchFamily="34" charset="0"/>
                      </a:endParaRPr>
                    </a:p>
                  </a:txBody>
                  <a:tcPr/>
                </a:tc>
              </a:tr>
              <a:tr h="331454">
                <a:tc>
                  <a:txBody>
                    <a:bodyPr/>
                    <a:lstStyle/>
                    <a:p>
                      <a:r>
                        <a:rPr lang="de-DE" sz="2000" dirty="0" smtClean="0"/>
                        <a:t>Gewinnrücklagen</a:t>
                      </a:r>
                      <a:endParaRPr lang="de-DE" sz="2000" b="0" dirty="0">
                        <a:latin typeface="Arial" panose="020B0604020202020204" pitchFamily="34" charset="0"/>
                        <a:cs typeface="Arial" panose="020B0604020202020204" pitchFamily="34" charset="0"/>
                      </a:endParaRPr>
                    </a:p>
                  </a:txBody>
                  <a:tcPr/>
                </a:tc>
              </a:tr>
              <a:tr h="586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dirty="0" smtClean="0"/>
                        <a:t>= Eigenkapital</a:t>
                      </a:r>
                    </a:p>
                    <a:p>
                      <a:endParaRPr lang="de-DE" sz="20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866794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b="1" dirty="0" err="1"/>
              <a:t>Seadrill</a:t>
            </a:r>
            <a:r>
              <a:rPr lang="de-DE" sz="3200" b="1" dirty="0"/>
              <a:t> </a:t>
            </a:r>
            <a:r>
              <a:rPr lang="de-DE" sz="3200" b="1" dirty="0" err="1"/>
              <a:t>LimitedShs</a:t>
            </a:r>
            <a:endParaRPr lang="de-DE" sz="3200" b="1" dirty="0"/>
          </a:p>
        </p:txBody>
      </p:sp>
      <p:sp>
        <p:nvSpPr>
          <p:cNvPr id="3" name="Inhaltsplatzhalter 2"/>
          <p:cNvSpPr>
            <a:spLocks noGrp="1"/>
          </p:cNvSpPr>
          <p:nvPr>
            <p:ph idx="1"/>
          </p:nvPr>
        </p:nvSpPr>
        <p:spPr/>
        <p:txBody>
          <a:bodyPr/>
          <a:lstStyle/>
          <a:p>
            <a:pPr marL="0" indent="0">
              <a:buNone/>
            </a:pPr>
            <a:r>
              <a:rPr lang="de-DE" sz="2000" b="1" i="1" dirty="0" err="1"/>
              <a:t>Seadrill</a:t>
            </a:r>
            <a:r>
              <a:rPr lang="de-DE" sz="2000" b="1" i="1" dirty="0"/>
              <a:t> Ltd. ist ein Bohrunternehmen, das für die Öl- und Gas-Industrie tätig ist. Das Hauptgeschäft besteht aus dem Betrieb von Hubinseln, Unterstützungsplattformen, Halbtauchern und Bohrschiffen für Arbeiten in flachen, mittleren und tiefen Gewässern, die sowohl unter ruhigen als auch rauen Bedingungen zum Einsatz kommen. Mit rund 69 Einheiten (sowie 21 weiteren Einheiten im Bau), die sich unter anderem im Nordatlantik, im Golf von Mexiko, vor Brasilien, West-Afrika, im Mittleren Osten und im Raum Asien-Pazifik befinden, ist das Unternehmen eines der weltweit größten Offshore-Bohrunternehmen.</a:t>
            </a:r>
          </a:p>
          <a:p>
            <a:pPr marL="0" indent="0">
              <a:buNone/>
            </a:pPr>
            <a:endParaRPr lang="de-DE" dirty="0"/>
          </a:p>
        </p:txBody>
      </p:sp>
    </p:spTree>
    <p:extLst>
      <p:ext uri="{BB962C8B-B14F-4D97-AF65-F5344CB8AC3E}">
        <p14:creationId xmlns:p14="http://schemas.microsoft.com/office/powerpoint/2010/main" val="475697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5676446"/>
          </a:xfrm>
        </p:spPr>
        <p:txBody>
          <a:bodyPr>
            <a:normAutofit/>
          </a:bodyPr>
          <a:lstStyle/>
          <a:p>
            <a:pPr algn="ctr"/>
            <a:r>
              <a:rPr lang="de-DE" sz="6000" b="1" dirty="0" smtClean="0">
                <a:latin typeface="Arial" panose="020B0604020202020204" pitchFamily="34" charset="0"/>
                <a:cs typeface="Arial" panose="020B0604020202020204" pitchFamily="34" charset="0"/>
              </a:rPr>
              <a:t>Kennzahlenanalyse</a:t>
            </a:r>
            <a:endParaRPr lang="de-DE"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298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3200" dirty="0" smtClean="0">
                <a:latin typeface="Arial" panose="020B0604020202020204" pitchFamily="34" charset="0"/>
                <a:cs typeface="Arial" panose="020B0604020202020204" pitchFamily="34" charset="0"/>
              </a:rPr>
              <a:t>2.1 </a:t>
            </a:r>
            <a:r>
              <a:rPr lang="de-DE" sz="3200" dirty="0" smtClean="0">
                <a:latin typeface="Arial" panose="020B0604020202020204" pitchFamily="34" charset="0"/>
                <a:cs typeface="Arial" panose="020B0604020202020204" pitchFamily="34" charset="0"/>
              </a:rPr>
              <a:t>Rentabilitäts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a:t>
            </a:r>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lstStyle/>
          <a:p>
            <a:pPr marL="0" indent="0">
              <a:buNone/>
            </a:pPr>
            <a:r>
              <a:rPr lang="de-DE" sz="3600" b="1" dirty="0" smtClean="0">
                <a:latin typeface="Arial" panose="020B0604020202020204" pitchFamily="34" charset="0"/>
                <a:cs typeface="Arial" panose="020B0604020202020204" pitchFamily="34" charset="0"/>
              </a:rPr>
              <a:t>Wichtig!</a:t>
            </a:r>
          </a:p>
          <a:p>
            <a:pPr marL="0" indent="0">
              <a:buNone/>
            </a:pPr>
            <a:r>
              <a:rPr lang="de-DE" i="1" dirty="0">
                <a:latin typeface="Arial" panose="020B0604020202020204" pitchFamily="34" charset="0"/>
                <a:cs typeface="Arial" panose="020B0604020202020204" pitchFamily="34" charset="0"/>
              </a:rPr>
              <a:t>Je größer der Gewinn und je geringer die dazu notwendige Kapitalbasis, desto rentabler wirtschaftet ein Unternehmen</a:t>
            </a:r>
          </a:p>
        </p:txBody>
      </p:sp>
    </p:spTree>
    <p:extLst>
      <p:ext uri="{BB962C8B-B14F-4D97-AF65-F5344CB8AC3E}">
        <p14:creationId xmlns:p14="http://schemas.microsoft.com/office/powerpoint/2010/main" val="1947140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2.1 </a:t>
            </a:r>
            <a:r>
              <a:rPr lang="de-DE" sz="3200" dirty="0" smtClean="0">
                <a:latin typeface="Arial" panose="020B0604020202020204" pitchFamily="34" charset="0"/>
                <a:cs typeface="Arial" panose="020B0604020202020204" pitchFamily="34" charset="0"/>
              </a:rPr>
              <a:t>Rentabilitätskennzahlen</a:t>
            </a:r>
            <a:endParaRPr lang="de-DE"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Eigenkapitalrendite</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𝐽𝑎h𝑟𝑒𝑠</m:t>
                        </m:r>
                        <m:r>
                          <a:rPr lang="de-DE" sz="3600" b="0" i="1" smtClean="0">
                            <a:latin typeface="Cambria Math" panose="02040503050406030204" pitchFamily="18" charset="0"/>
                            <a:cs typeface="Arial" panose="020B0604020202020204" pitchFamily="34" charset="0"/>
                          </a:rPr>
                          <m:t>ü</m:t>
                        </m:r>
                        <m:r>
                          <a:rPr lang="de-DE" sz="3600" b="0" i="1" smtClean="0">
                            <a:latin typeface="Cambria Math" panose="02040503050406030204" pitchFamily="18" charset="0"/>
                            <a:cs typeface="Arial" panose="020B0604020202020204" pitchFamily="34" charset="0"/>
                          </a:rPr>
                          <m:t>𝑏𝑒𝑟𝑠𝑐h𝑢𝑠𝑠</m:t>
                        </m:r>
                      </m:num>
                      <m:den>
                        <m:r>
                          <a:rPr lang="de-DE" sz="3600" b="0" i="1" smtClean="0">
                            <a:latin typeface="Cambria Math" panose="02040503050406030204" pitchFamily="18" charset="0"/>
                            <a:cs typeface="Arial" panose="020B0604020202020204" pitchFamily="34" charset="0"/>
                          </a:rPr>
                          <m:t>𝑑𝑢𝑟𝑐h𝑠𝑐h𝑛𝑖𝑡𝑡𝑙𝑖𝑐h𝑒𝑠</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𝐸𝑖𝑔𝑒𝑛𝑘𝑎𝑝𝑖𝑡𝑎𝑙</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𝑖𝑛</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𝑒𝑖𝑛𝑒𝑚</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𝐺𝑒𝑠𝑐h</m:t>
                        </m:r>
                        <m:r>
                          <a:rPr lang="de-DE" sz="3600" b="0" i="1" smtClean="0">
                            <a:latin typeface="Cambria Math" panose="02040503050406030204" pitchFamily="18" charset="0"/>
                            <a:cs typeface="Arial" panose="020B0604020202020204" pitchFamily="34" charset="0"/>
                          </a:rPr>
                          <m:t>ä</m:t>
                        </m:r>
                        <m:r>
                          <a:rPr lang="de-DE" sz="3600" b="0" i="1" smtClean="0">
                            <a:latin typeface="Cambria Math" panose="02040503050406030204" pitchFamily="18" charset="0"/>
                            <a:cs typeface="Arial" panose="020B0604020202020204" pitchFamily="34" charset="0"/>
                          </a:rPr>
                          <m:t>𝑓𝑡𝑠𝑗𝑎h𝑟</m:t>
                        </m:r>
                      </m:den>
                    </m:f>
                  </m:oMath>
                </a14:m>
                <a:endParaRPr lang="de-DE" sz="3600" dirty="0" smtClean="0">
                  <a:latin typeface="Arial" panose="020B0604020202020204" pitchFamily="34" charset="0"/>
                  <a:cs typeface="Arial" panose="020B0604020202020204" pitchFamily="34" charset="0"/>
                </a:endParaRPr>
              </a:p>
              <a:p>
                <a:pPr marL="0" indent="0">
                  <a:buNone/>
                </a:pPr>
                <a:endParaRPr lang="de-DE" sz="3600" dirty="0">
                  <a:latin typeface="Arial" panose="020B0604020202020204" pitchFamily="34" charset="0"/>
                  <a:cs typeface="Arial" panose="020B0604020202020204" pitchFamily="34" charset="0"/>
                </a:endParaRPr>
              </a:p>
              <a:p>
                <a:pPr marL="0" indent="0">
                  <a:buNone/>
                </a:pPr>
                <a:endParaRPr lang="de-DE" sz="20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670520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2.1 Rentabilitätskennzahlen</a:t>
            </a:r>
            <a:endParaRPr lang="de-DE" sz="32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914400" y="1447799"/>
                <a:ext cx="10363200" cy="4322379"/>
              </a:xfrm>
            </p:spPr>
            <p:txBody>
              <a:bodyPr/>
              <a:lstStyle/>
              <a:p>
                <a:pPr marL="0" indent="0">
                  <a:buNone/>
                </a:pPr>
                <a:r>
                  <a:rPr lang="de-DE" u="sng" dirty="0" smtClean="0"/>
                  <a:t>Seadrill</a:t>
                </a:r>
                <a:r>
                  <a:rPr lang="de-DE" u="sng" dirty="0"/>
                  <a:t> </a:t>
                </a:r>
                <a:r>
                  <a:rPr lang="de-DE" u="sng" dirty="0" err="1" smtClean="0"/>
                  <a:t>LimitedShs</a:t>
                </a:r>
                <a:endParaRPr lang="de-DE" u="sng" dirty="0" smtClean="0"/>
              </a:p>
              <a:p>
                <a:pPr marL="0" indent="0">
                  <a:buNone/>
                </a:pPr>
                <a:r>
                  <a:rPr lang="de-DE" b="1" dirty="0" smtClean="0"/>
                  <a:t>Eigenkapitalrendite</a:t>
                </a:r>
                <a:endParaRPr lang="de-DE" b="1" dirty="0"/>
              </a:p>
              <a:p>
                <a:pPr marL="0" indent="0">
                  <a:buNone/>
                </a:pPr>
                <a:r>
                  <a:rPr lang="de-DE" b="1" dirty="0" smtClean="0"/>
                  <a:t> </a:t>
                </a:r>
                <a14:m>
                  <m:oMath xmlns:m="http://schemas.openxmlformats.org/officeDocument/2006/math">
                    <m:f>
                      <m:fPr>
                        <m:ctrlPr>
                          <a:rPr lang="de-DE" sz="2800" b="1" i="1" smtClean="0"/>
                        </m:ctrlPr>
                      </m:fPr>
                      <m:num>
                        <m:r>
                          <a:rPr lang="de-DE" sz="2800" b="1" i="1" smtClean="0"/>
                          <m:t>𝟏𝟔𝟏𝟕</m:t>
                        </m:r>
                      </m:num>
                      <m:den>
                        <m:r>
                          <a:rPr lang="de-DE" sz="2800" b="1" i="1" smtClean="0">
                            <a:latin typeface="Cambria Math" panose="02040503050406030204" pitchFamily="18" charset="0"/>
                          </a:rPr>
                          <m:t>(</m:t>
                        </m:r>
                        <m:r>
                          <a:rPr lang="de-DE" sz="2800" b="1" i="1" smtClean="0">
                            <a:latin typeface="Cambria Math" panose="02040503050406030204" pitchFamily="18" charset="0"/>
                          </a:rPr>
                          <m:t>𝟗𝟕𝟔𝟒</m:t>
                        </m:r>
                        <m:r>
                          <a:rPr lang="de-DE" sz="2800" b="1" i="1" smtClean="0">
                            <a:latin typeface="Cambria Math" panose="02040503050406030204" pitchFamily="18" charset="0"/>
                          </a:rPr>
                          <m:t>+</m:t>
                        </m:r>
                        <m:r>
                          <a:rPr lang="de-DE" sz="2800" b="1" i="1" smtClean="0">
                            <a:latin typeface="Cambria Math" panose="02040503050406030204" pitchFamily="18" charset="0"/>
                          </a:rPr>
                          <m:t>𝟕𝟓𝟏𝟐</m:t>
                        </m:r>
                        <m:r>
                          <a:rPr lang="de-DE" sz="2800" b="1" i="1" smtClean="0">
                            <a:latin typeface="Cambria Math" panose="02040503050406030204" pitchFamily="18" charset="0"/>
                          </a:rPr>
                          <m:t>+</m:t>
                        </m:r>
                        <m:r>
                          <a:rPr lang="de-DE" sz="2800" b="1" i="1" smtClean="0">
                            <a:latin typeface="Cambria Math" panose="02040503050406030204" pitchFamily="18" charset="0"/>
                          </a:rPr>
                          <m:t>𝟓𝟓𝟎𝟑</m:t>
                        </m:r>
                        <m:r>
                          <a:rPr lang="de-DE" sz="2800" b="1" i="1" smtClean="0">
                            <a:latin typeface="Cambria Math" panose="02040503050406030204" pitchFamily="18" charset="0"/>
                          </a:rPr>
                          <m:t>)/</m:t>
                        </m:r>
                        <m:r>
                          <a:rPr lang="de-DE" sz="2800" b="1" i="1" smtClean="0">
                            <a:latin typeface="Cambria Math" panose="02040503050406030204" pitchFamily="18" charset="0"/>
                          </a:rPr>
                          <m:t>𝟑</m:t>
                        </m:r>
                      </m:den>
                    </m:f>
                    <m:r>
                      <a:rPr lang="de-DE" sz="2800" b="0" i="0" smtClean="0">
                        <a:latin typeface="Cambria Math" panose="02040503050406030204" pitchFamily="18" charset="0"/>
                      </a:rPr>
                      <m:t>=</m:t>
                    </m:r>
                  </m:oMath>
                </a14:m>
                <a:r>
                  <a:rPr lang="de-DE" sz="2800" b="1" dirty="0" smtClean="0"/>
                  <a:t> </a:t>
                </a:r>
                <a:r>
                  <a:rPr lang="de-DE" sz="2800" dirty="0" smtClean="0"/>
                  <a:t>0,212 = 21,2% (2014)</a:t>
                </a:r>
              </a:p>
              <a:p>
                <a:pPr marL="0" indent="0">
                  <a:buNone/>
                </a:pPr>
                <a:endParaRPr lang="de-DE" sz="1800" dirty="0" smtClean="0"/>
              </a:p>
              <a:p>
                <a:pPr marL="0" indent="0">
                  <a:buNone/>
                </a:pPr>
                <a14:m>
                  <m:oMath xmlns:m="http://schemas.openxmlformats.org/officeDocument/2006/math">
                    <m:f>
                      <m:fPr>
                        <m:ctrlPr>
                          <a:rPr lang="de-DE" sz="2800" i="1" smtClean="0">
                            <a:latin typeface="Cambria Math" panose="02040503050406030204" pitchFamily="18" charset="0"/>
                          </a:rPr>
                        </m:ctrlPr>
                      </m:fPr>
                      <m:num>
                        <m:r>
                          <a:rPr lang="de-DE" sz="2800" b="1" i="1" smtClean="0">
                            <a:latin typeface="Cambria Math" panose="02040503050406030204" pitchFamily="18" charset="0"/>
                          </a:rPr>
                          <m:t>𝟏𝟓𝟑𝟎</m:t>
                        </m:r>
                      </m:num>
                      <m:den>
                        <m:r>
                          <a:rPr lang="de-DE" sz="2800" b="1" i="1">
                            <a:latin typeface="Cambria Math" panose="02040503050406030204" pitchFamily="18" charset="0"/>
                          </a:rPr>
                          <m:t>(</m:t>
                        </m:r>
                        <m:r>
                          <a:rPr lang="de-DE" sz="2800" b="1" i="1">
                            <a:latin typeface="Cambria Math" panose="02040503050406030204" pitchFamily="18" charset="0"/>
                          </a:rPr>
                          <m:t>𝟗𝟕𝟔𝟒</m:t>
                        </m:r>
                        <m:r>
                          <a:rPr lang="de-DE" sz="2800" b="1" i="1">
                            <a:latin typeface="Cambria Math" panose="02040503050406030204" pitchFamily="18" charset="0"/>
                          </a:rPr>
                          <m:t>+</m:t>
                        </m:r>
                        <m:r>
                          <a:rPr lang="de-DE" sz="2800" b="1" i="1">
                            <a:latin typeface="Cambria Math" panose="02040503050406030204" pitchFamily="18" charset="0"/>
                          </a:rPr>
                          <m:t>𝟕𝟓𝟏𝟐</m:t>
                        </m:r>
                        <m:r>
                          <a:rPr lang="de-DE" sz="2800" b="1" i="1">
                            <a:latin typeface="Cambria Math" panose="02040503050406030204" pitchFamily="18" charset="0"/>
                          </a:rPr>
                          <m:t>+</m:t>
                        </m:r>
                        <m:r>
                          <a:rPr lang="de-DE" sz="2800" b="1" i="1">
                            <a:latin typeface="Cambria Math" panose="02040503050406030204" pitchFamily="18" charset="0"/>
                          </a:rPr>
                          <m:t>𝟓𝟓𝟎𝟑</m:t>
                        </m:r>
                        <m:r>
                          <a:rPr lang="de-DE" sz="2800" b="0" i="1" smtClean="0">
                            <a:latin typeface="Cambria Math" panose="02040503050406030204" pitchFamily="18" charset="0"/>
                          </a:rPr>
                          <m:t>)/3</m:t>
                        </m:r>
                      </m:den>
                    </m:f>
                    <m:r>
                      <a:rPr lang="de-DE" sz="2800" b="0" i="0" smtClean="0">
                        <a:latin typeface="Cambria Math" panose="02040503050406030204" pitchFamily="18" charset="0"/>
                      </a:rPr>
                      <m:t>= </m:t>
                    </m:r>
                  </m:oMath>
                </a14:m>
                <a:r>
                  <a:rPr lang="de-DE" sz="2800" dirty="0" smtClean="0"/>
                  <a:t>0,201 = 20,1% (2013)	</a:t>
                </a:r>
              </a:p>
              <a:p>
                <a:pPr marL="0" indent="0">
                  <a:buNone/>
                </a:pPr>
                <a:endParaRPr lang="de-DE" sz="2800" dirty="0" smtClean="0"/>
              </a:p>
              <a:p>
                <a:pPr marL="0" indent="0">
                  <a:buNone/>
                </a:pPr>
                <a14:m>
                  <m:oMath xmlns:m="http://schemas.openxmlformats.org/officeDocument/2006/math">
                    <m:f>
                      <m:fPr>
                        <m:ctrlPr>
                          <a:rPr lang="de-DE" sz="2800" i="1" smtClean="0">
                            <a:latin typeface="Cambria Math" panose="02040503050406030204" pitchFamily="18" charset="0"/>
                          </a:rPr>
                        </m:ctrlPr>
                      </m:fPr>
                      <m:num>
                        <m:r>
                          <a:rPr lang="de-DE" sz="2800" b="1" i="1" smtClean="0">
                            <a:latin typeface="Cambria Math" panose="02040503050406030204" pitchFamily="18" charset="0"/>
                          </a:rPr>
                          <m:t>𝟏𝟏𝟐𝟎</m:t>
                        </m:r>
                      </m:num>
                      <m:den>
                        <m:r>
                          <a:rPr lang="de-DE" sz="2800" b="1" i="1">
                            <a:latin typeface="Cambria Math" panose="02040503050406030204" pitchFamily="18" charset="0"/>
                          </a:rPr>
                          <m:t>(</m:t>
                        </m:r>
                        <m:r>
                          <a:rPr lang="de-DE" sz="2800" b="1" i="1">
                            <a:latin typeface="Cambria Math" panose="02040503050406030204" pitchFamily="18" charset="0"/>
                          </a:rPr>
                          <m:t>𝟗𝟕𝟔𝟒</m:t>
                        </m:r>
                        <m:r>
                          <a:rPr lang="de-DE" sz="2800" b="1" i="1">
                            <a:latin typeface="Cambria Math" panose="02040503050406030204" pitchFamily="18" charset="0"/>
                          </a:rPr>
                          <m:t>+</m:t>
                        </m:r>
                        <m:r>
                          <a:rPr lang="de-DE" sz="2800" b="1" i="1">
                            <a:latin typeface="Cambria Math" panose="02040503050406030204" pitchFamily="18" charset="0"/>
                          </a:rPr>
                          <m:t>𝟕𝟓𝟏𝟐</m:t>
                        </m:r>
                        <m:r>
                          <a:rPr lang="de-DE" sz="2800" b="1" i="1">
                            <a:latin typeface="Cambria Math" panose="02040503050406030204" pitchFamily="18" charset="0"/>
                          </a:rPr>
                          <m:t>+</m:t>
                        </m:r>
                        <m:r>
                          <a:rPr lang="de-DE" sz="2800" b="1" i="1">
                            <a:latin typeface="Cambria Math" panose="02040503050406030204" pitchFamily="18" charset="0"/>
                          </a:rPr>
                          <m:t>𝟓𝟓𝟎</m:t>
                        </m:r>
                        <m:r>
                          <a:rPr lang="de-DE" sz="2800" b="0" i="1" smtClean="0">
                            <a:latin typeface="Cambria Math" panose="02040503050406030204" pitchFamily="18" charset="0"/>
                          </a:rPr>
                          <m:t>3)/3</m:t>
                        </m:r>
                      </m:den>
                    </m:f>
                  </m:oMath>
                </a14:m>
                <a:r>
                  <a:rPr lang="de-DE" sz="2800" dirty="0" smtClean="0"/>
                  <a:t>  = 0,160 = 16,0% (2012)</a:t>
                </a:r>
                <a:endParaRPr lang="de-DE" sz="2800" dirty="0"/>
              </a:p>
              <a:p>
                <a:pPr marL="0" indent="0">
                  <a:buNone/>
                </a:pPr>
                <a:endParaRPr lang="de-DE" sz="280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914400" y="1447799"/>
                <a:ext cx="10363200" cy="4322379"/>
              </a:xfrm>
              <a:blipFill rotWithShape="0">
                <a:blip r:embed="rId2"/>
                <a:stretch>
                  <a:fillRect l="-1059" t="-1268"/>
                </a:stretch>
              </a:blipFill>
            </p:spPr>
            <p:txBody>
              <a:bodyPr/>
              <a:lstStyle/>
              <a:p>
                <a:r>
                  <a:rPr lang="de-DE">
                    <a:noFill/>
                  </a:rPr>
                  <a:t> </a:t>
                </a:r>
              </a:p>
            </p:txBody>
          </p:sp>
        </mc:Fallback>
      </mc:AlternateContent>
    </p:spTree>
    <p:extLst>
      <p:ext uri="{BB962C8B-B14F-4D97-AF65-F5344CB8AC3E}">
        <p14:creationId xmlns:p14="http://schemas.microsoft.com/office/powerpoint/2010/main" val="361985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2.1 </a:t>
            </a:r>
            <a:r>
              <a:rPr lang="de-DE" sz="3200" dirty="0" smtClean="0">
                <a:latin typeface="Arial" panose="020B0604020202020204" pitchFamily="34" charset="0"/>
                <a:cs typeface="Arial" panose="020B0604020202020204" pitchFamily="34" charset="0"/>
              </a:rPr>
              <a:t>Rentabilitäts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a:t>
            </a:r>
            <a:endParaRPr lang="de-DE" sz="3200"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Gesamtkapitalrendite</a:t>
                </a:r>
              </a:p>
              <a:p>
                <a:pPr marL="0" indent="0">
                  <a:buNone/>
                </a:pPr>
                <a:endParaRPr lang="de-DE" dirty="0" smtClean="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f>
                        <m:fPr>
                          <m:ctrlPr>
                            <a:rPr lang="de-DE" i="1" smtClean="0">
                              <a:latin typeface="Cambria Math" panose="02040503050406030204" pitchFamily="18" charset="0"/>
                              <a:cs typeface="Arial" panose="020B0604020202020204" pitchFamily="34" charset="0"/>
                            </a:rPr>
                          </m:ctrlPr>
                        </m:fPr>
                        <m:num>
                          <m:r>
                            <a:rPr lang="de-DE" b="0" i="1" smtClean="0">
                              <a:latin typeface="Cambria Math" panose="02040503050406030204" pitchFamily="18" charset="0"/>
                              <a:cs typeface="Arial" panose="020B0604020202020204" pitchFamily="34" charset="0"/>
                            </a:rPr>
                            <m:t>𝐽𝑎h𝑟𝑒𝑠</m:t>
                          </m:r>
                          <m:r>
                            <a:rPr lang="de-DE" b="0" i="1" smtClean="0">
                              <a:latin typeface="Cambria Math" panose="02040503050406030204" pitchFamily="18" charset="0"/>
                              <a:cs typeface="Arial" panose="020B0604020202020204" pitchFamily="34" charset="0"/>
                            </a:rPr>
                            <m:t>ü</m:t>
                          </m:r>
                          <m:r>
                            <a:rPr lang="de-DE" b="0" i="1" smtClean="0">
                              <a:latin typeface="Cambria Math" panose="02040503050406030204" pitchFamily="18" charset="0"/>
                              <a:cs typeface="Arial" panose="020B0604020202020204" pitchFamily="34" charset="0"/>
                            </a:rPr>
                            <m:t>𝑏𝑒𝑟𝑠𝑐h𝑢𝑠𝑠</m:t>
                          </m:r>
                          <m:r>
                            <a:rPr lang="de-DE" b="0" i="1" smtClean="0">
                              <a:latin typeface="Cambria Math" panose="02040503050406030204" pitchFamily="18" charset="0"/>
                              <a:cs typeface="Arial" panose="020B0604020202020204" pitchFamily="34" charset="0"/>
                            </a:rPr>
                            <m:t>+</m:t>
                          </m:r>
                          <m:r>
                            <a:rPr lang="de-DE" b="0" i="1" smtClean="0">
                              <a:latin typeface="Cambria Math" panose="02040503050406030204" pitchFamily="18" charset="0"/>
                              <a:cs typeface="Arial" panose="020B0604020202020204" pitchFamily="34" charset="0"/>
                            </a:rPr>
                            <m:t>𝐹𝑟𝑒𝑚𝑑𝑘𝑎𝑝𝑖𝑡𝑎𝑙𝑧𝑖𝑛𝑠𝑒𝑛</m:t>
                          </m:r>
                        </m:num>
                        <m:den>
                          <m:r>
                            <a:rPr lang="de-DE" i="1" smtClean="0">
                              <a:latin typeface="Cambria Math" panose="02040503050406030204" pitchFamily="18" charset="0"/>
                              <a:ea typeface="Cambria Math" panose="02040503050406030204" pitchFamily="18" charset="0"/>
                              <a:cs typeface="Arial" panose="020B0604020202020204" pitchFamily="34" charset="0"/>
                            </a:rPr>
                            <m:t>∅</m:t>
                          </m:r>
                          <m:r>
                            <a:rPr lang="de-DE" b="0" i="1" smtClean="0">
                              <a:latin typeface="Cambria Math" panose="02040503050406030204" pitchFamily="18" charset="0"/>
                              <a:ea typeface="Cambria Math" panose="02040503050406030204" pitchFamily="18" charset="0"/>
                              <a:cs typeface="Arial" panose="020B0604020202020204" pitchFamily="34" charset="0"/>
                            </a:rPr>
                            <m:t>𝐵𝑖𝑙𝑎𝑛𝑧𝑠𝑢𝑚𝑚𝑒</m:t>
                          </m:r>
                        </m:den>
                      </m:f>
                    </m:oMath>
                  </m:oMathPara>
                </a14:m>
                <a:endParaRPr lang="de-DE"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4020069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2.1 Rentabilitätskennzahlen</a:t>
            </a:r>
            <a:endParaRPr lang="de-DE" sz="32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u="sng" dirty="0" smtClean="0"/>
                  <a:t>Seadrill</a:t>
                </a:r>
                <a:r>
                  <a:rPr lang="de-DE" u="sng" dirty="0"/>
                  <a:t> </a:t>
                </a:r>
                <a:r>
                  <a:rPr lang="de-DE" u="sng" dirty="0" err="1"/>
                  <a:t>LimitedShs</a:t>
                </a:r>
                <a:endParaRPr lang="de-DE" u="sng" dirty="0"/>
              </a:p>
              <a:p>
                <a:pPr marL="0" indent="0">
                  <a:buNone/>
                </a:pPr>
                <a:r>
                  <a:rPr lang="de-DE" b="1" dirty="0" smtClean="0"/>
                  <a:t>Gesamtkapitalrendite</a:t>
                </a:r>
              </a:p>
              <a:p>
                <a:pPr marL="0" indent="0">
                  <a:buNone/>
                </a:pPr>
                <a14:m>
                  <m:oMath xmlns:m="http://schemas.openxmlformats.org/officeDocument/2006/math">
                    <m:f>
                      <m:fPr>
                        <m:ctrlPr>
                          <a:rPr lang="de-DE" i="1" smtClean="0">
                            <a:latin typeface="Cambria Math" panose="02040503050406030204" pitchFamily="18" charset="0"/>
                          </a:rPr>
                        </m:ctrlPr>
                      </m:fPr>
                      <m:num>
                        <m:r>
                          <a:rPr lang="de-DE" b="0" i="1" smtClean="0">
                            <a:latin typeface="Cambria Math" panose="02040503050406030204" pitchFamily="18" charset="0"/>
                          </a:rPr>
                          <m:t>1716+478</m:t>
                        </m:r>
                      </m:num>
                      <m:den>
                        <m:r>
                          <a:rPr lang="de-DE" b="0" i="1" smtClean="0">
                            <a:latin typeface="Cambria Math" panose="02040503050406030204" pitchFamily="18" charset="0"/>
                          </a:rPr>
                          <m:t>(26506+26300+1932)/3</m:t>
                        </m:r>
                      </m:den>
                    </m:f>
                  </m:oMath>
                </a14:m>
                <a:r>
                  <a:rPr lang="de-DE" dirty="0" smtClean="0"/>
                  <a:t> = 0,120 = 12,2% (2014)</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1530+445</m:t>
                        </m:r>
                      </m:num>
                      <m:den>
                        <m:r>
                          <a:rPr lang="de-DE" i="1">
                            <a:latin typeface="Cambria Math" panose="02040503050406030204" pitchFamily="18" charset="0"/>
                          </a:rPr>
                          <m:t>26506+26300+1932)/3</m:t>
                        </m:r>
                      </m:den>
                    </m:f>
                  </m:oMath>
                </a14:m>
                <a:r>
                  <a:rPr lang="de-DE" dirty="0" smtClean="0"/>
                  <a:t> = 0,108 = 10,8% (2013)</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1120+340</m:t>
                        </m:r>
                      </m:num>
                      <m:den>
                        <m:r>
                          <a:rPr lang="de-DE" i="1">
                            <a:latin typeface="Cambria Math" panose="02040503050406030204" pitchFamily="18" charset="0"/>
                          </a:rPr>
                          <m:t>26506+26300+1932)/3</m:t>
                        </m:r>
                      </m:den>
                    </m:f>
                  </m:oMath>
                </a14:m>
                <a:r>
                  <a:rPr lang="de-DE" dirty="0" smtClean="0"/>
                  <a:t> = 0,080 = 8,0% (2012) </a:t>
                </a:r>
              </a:p>
              <a:p>
                <a:pPr marL="0" indent="0">
                  <a:buNone/>
                </a:pP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59" t="-1481"/>
                </a:stretch>
              </a:blipFill>
            </p:spPr>
            <p:txBody>
              <a:bodyPr/>
              <a:lstStyle/>
              <a:p>
                <a:r>
                  <a:rPr lang="de-DE">
                    <a:noFill/>
                  </a:rPr>
                  <a:t> </a:t>
                </a:r>
              </a:p>
            </p:txBody>
          </p:sp>
        </mc:Fallback>
      </mc:AlternateContent>
    </p:spTree>
    <p:extLst>
      <p:ext uri="{BB962C8B-B14F-4D97-AF65-F5344CB8AC3E}">
        <p14:creationId xmlns:p14="http://schemas.microsoft.com/office/powerpoint/2010/main" val="865309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2.1 </a:t>
            </a:r>
            <a:r>
              <a:rPr lang="de-DE" sz="3200" dirty="0" smtClean="0">
                <a:latin typeface="Arial" panose="020B0604020202020204" pitchFamily="34" charset="0"/>
                <a:cs typeface="Arial" panose="020B0604020202020204" pitchFamily="34" charset="0"/>
              </a:rPr>
              <a:t>Rentabilitäts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a:t>
            </a:r>
            <a:endParaRPr lang="de-DE"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Umsatzrendite</a:t>
                </a:r>
              </a:p>
              <a:p>
                <a:pPr marL="0" indent="0">
                  <a:buNone/>
                </a:pPr>
                <a:endParaRPr lang="de-DE" dirty="0" smtClean="0">
                  <a:latin typeface="Arial" panose="020B0604020202020204" pitchFamily="34" charset="0"/>
                  <a:cs typeface="Arial" panose="020B0604020202020204" pitchFamily="34" charset="0"/>
                </a:endParaRPr>
              </a:p>
              <a:p>
                <a:pPr marL="0" indent="0" algn="ctr">
                  <a:buNone/>
                </a:pPr>
                <a:r>
                  <a:rPr lang="de-DE" dirty="0" smtClean="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𝐽𝑎h𝑟𝑒𝑠</m:t>
                        </m:r>
                        <m:r>
                          <a:rPr lang="de-DE" sz="3600" b="0" i="1" smtClean="0">
                            <a:latin typeface="Cambria Math" panose="02040503050406030204" pitchFamily="18" charset="0"/>
                            <a:cs typeface="Arial" panose="020B0604020202020204" pitchFamily="34" charset="0"/>
                          </a:rPr>
                          <m:t>ü</m:t>
                        </m:r>
                        <m:r>
                          <a:rPr lang="de-DE" sz="3600" b="0" i="1" smtClean="0">
                            <a:latin typeface="Cambria Math" panose="02040503050406030204" pitchFamily="18" charset="0"/>
                            <a:cs typeface="Arial" panose="020B0604020202020204" pitchFamily="34" charset="0"/>
                          </a:rPr>
                          <m:t>𝑏𝑒𝑟𝑠𝑐h𝑢𝑠𝑠</m:t>
                        </m:r>
                      </m:num>
                      <m:den>
                        <m:r>
                          <a:rPr lang="de-DE" sz="3600" b="0" i="1" smtClean="0">
                            <a:latin typeface="Cambria Math" panose="02040503050406030204" pitchFamily="18" charset="0"/>
                            <a:cs typeface="Arial" panose="020B0604020202020204" pitchFamily="34" charset="0"/>
                          </a:rPr>
                          <m:t>𝑈𝑚𝑠𝑎𝑡𝑧𝑒𝑟𝑙</m:t>
                        </m:r>
                        <m:r>
                          <a:rPr lang="de-DE" sz="3600" b="0" i="1" smtClean="0">
                            <a:latin typeface="Cambria Math" panose="02040503050406030204" pitchFamily="18" charset="0"/>
                            <a:cs typeface="Arial" panose="020B0604020202020204" pitchFamily="34" charset="0"/>
                          </a:rPr>
                          <m:t>ö</m:t>
                        </m:r>
                        <m:r>
                          <a:rPr lang="de-DE" sz="3600" b="0" i="1" smtClean="0">
                            <a:latin typeface="Cambria Math" panose="02040503050406030204" pitchFamily="18" charset="0"/>
                            <a:cs typeface="Arial" panose="020B0604020202020204" pitchFamily="34" charset="0"/>
                          </a:rPr>
                          <m:t>𝑠</m:t>
                        </m:r>
                      </m:den>
                    </m:f>
                  </m:oMath>
                </a14:m>
                <a:endParaRPr lang="de-DE" sz="3600" dirty="0" smtClean="0">
                  <a:latin typeface="Arial" panose="020B0604020202020204" pitchFamily="34" charset="0"/>
                  <a:cs typeface="Arial" panose="020B0604020202020204" pitchFamily="34" charset="0"/>
                </a:endParaRPr>
              </a:p>
              <a:p>
                <a:pPr marL="0" indent="0" algn="ctr">
                  <a:buNone/>
                </a:pPr>
                <a:endParaRPr lang="de-DE" sz="3600" dirty="0">
                  <a:latin typeface="Arial" panose="020B0604020202020204" pitchFamily="34" charset="0"/>
                  <a:cs typeface="Arial" panose="020B0604020202020204" pitchFamily="34" charset="0"/>
                </a:endParaRPr>
              </a:p>
              <a:p>
                <a:pPr marL="0" indent="0">
                  <a:buNone/>
                </a:pPr>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1964862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2.1 Rentabilitätskennzahlen</a:t>
            </a:r>
            <a:endParaRPr lang="de-DE" sz="32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u="sng" dirty="0" smtClean="0"/>
                  <a:t>Seadrill</a:t>
                </a:r>
                <a:r>
                  <a:rPr lang="de-DE" u="sng" dirty="0"/>
                  <a:t> </a:t>
                </a:r>
                <a:r>
                  <a:rPr lang="de-DE" u="sng" dirty="0" err="1"/>
                  <a:t>LimitedShs</a:t>
                </a:r>
                <a:endParaRPr lang="de-DE" u="sng" dirty="0"/>
              </a:p>
              <a:p>
                <a:pPr marL="0" indent="0">
                  <a:buNone/>
                </a:pPr>
                <a:r>
                  <a:rPr lang="de-DE" b="1" dirty="0" smtClean="0"/>
                  <a:t>Umsatzrendite</a:t>
                </a:r>
              </a:p>
              <a:p>
                <a:pPr marL="0" indent="0">
                  <a:buNone/>
                </a:pPr>
                <a14:m>
                  <m:oMath xmlns:m="http://schemas.openxmlformats.org/officeDocument/2006/math">
                    <m:f>
                      <m:fPr>
                        <m:ctrlPr>
                          <a:rPr lang="de-DE" i="1" smtClean="0">
                            <a:latin typeface="Cambria Math" panose="02040503050406030204" pitchFamily="18" charset="0"/>
                          </a:rPr>
                        </m:ctrlPr>
                      </m:fPr>
                      <m:num>
                        <m:r>
                          <a:rPr lang="de-DE" b="0" i="1" smtClean="0">
                            <a:latin typeface="Cambria Math" panose="02040503050406030204" pitchFamily="18" charset="0"/>
                          </a:rPr>
                          <m:t>1617</m:t>
                        </m:r>
                      </m:num>
                      <m:den>
                        <m:r>
                          <a:rPr lang="de-DE" b="0" i="1" smtClean="0">
                            <a:latin typeface="Cambria Math" panose="02040503050406030204" pitchFamily="18" charset="0"/>
                          </a:rPr>
                          <m:t>4997</m:t>
                        </m:r>
                      </m:den>
                    </m:f>
                  </m:oMath>
                </a14:m>
                <a:r>
                  <a:rPr lang="de-DE" dirty="0" smtClean="0"/>
                  <a:t> = 0,359 = 35,9% (2014)</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1503</m:t>
                        </m:r>
                      </m:num>
                      <m:den>
                        <m:r>
                          <a:rPr lang="de-DE" b="0" i="1" smtClean="0">
                            <a:latin typeface="Cambria Math" panose="02040503050406030204" pitchFamily="18" charset="0"/>
                          </a:rPr>
                          <m:t>5282</m:t>
                        </m:r>
                      </m:den>
                    </m:f>
                  </m:oMath>
                </a14:m>
                <a:r>
                  <a:rPr lang="de-DE" dirty="0" smtClean="0"/>
                  <a:t> = 0,284 = 28,4% (2013)</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1120</m:t>
                        </m:r>
                      </m:num>
                      <m:den>
                        <m:r>
                          <a:rPr lang="de-DE" b="0" i="1" smtClean="0">
                            <a:latin typeface="Cambria Math" panose="02040503050406030204" pitchFamily="18" charset="0"/>
                          </a:rPr>
                          <m:t>4478</m:t>
                        </m:r>
                      </m:den>
                    </m:f>
                  </m:oMath>
                </a14:m>
                <a:r>
                  <a:rPr lang="de-DE" dirty="0" smtClean="0"/>
                  <a:t> = 0,250 = 25% (2012)</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59" t="-1481"/>
                </a:stretch>
              </a:blipFill>
            </p:spPr>
            <p:txBody>
              <a:bodyPr/>
              <a:lstStyle/>
              <a:p>
                <a:r>
                  <a:rPr lang="de-DE">
                    <a:noFill/>
                  </a:rPr>
                  <a:t> </a:t>
                </a:r>
              </a:p>
            </p:txBody>
          </p:sp>
        </mc:Fallback>
      </mc:AlternateContent>
    </p:spTree>
    <p:extLst>
      <p:ext uri="{BB962C8B-B14F-4D97-AF65-F5344CB8AC3E}">
        <p14:creationId xmlns:p14="http://schemas.microsoft.com/office/powerpoint/2010/main" val="3943820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77382" y="1621193"/>
            <a:ext cx="10564585" cy="3429000"/>
          </a:xfrm>
        </p:spPr>
        <p:txBody>
          <a:bodyPr>
            <a:normAutofit/>
          </a:bodyPr>
          <a:lstStyle/>
          <a:p>
            <a:r>
              <a:rPr lang="de-DE" sz="5400" b="1" dirty="0" smtClean="0">
                <a:latin typeface="Arial" panose="020B0604020202020204" pitchFamily="34" charset="0"/>
                <a:cs typeface="Arial" panose="020B0604020202020204" pitchFamily="34" charset="0"/>
              </a:rPr>
              <a:t>Fundamentale Aktienanalyse I </a:t>
            </a:r>
            <a:r>
              <a:rPr lang="de-DE" sz="5000" b="1" dirty="0" smtClean="0">
                <a:latin typeface="Arial" panose="020B0604020202020204" pitchFamily="34" charset="0"/>
                <a:cs typeface="Arial" panose="020B0604020202020204" pitchFamily="34" charset="0"/>
              </a:rPr>
              <a:t/>
            </a:r>
            <a:br>
              <a:rPr lang="de-DE" sz="5000" b="1" dirty="0" smtClean="0">
                <a:latin typeface="Arial" panose="020B0604020202020204" pitchFamily="34" charset="0"/>
                <a:cs typeface="Arial" panose="020B0604020202020204" pitchFamily="34" charset="0"/>
              </a:rPr>
            </a:br>
            <a:endParaRPr lang="de-DE" sz="5000" b="1" dirty="0">
              <a:latin typeface="Arial" panose="020B0604020202020204" pitchFamily="34" charset="0"/>
              <a:cs typeface="Arial" panose="020B0604020202020204" pitchFamily="34" charset="0"/>
            </a:endParaRPr>
          </a:p>
        </p:txBody>
      </p:sp>
      <p:sp>
        <p:nvSpPr>
          <p:cNvPr id="3" name="Untertitel 2"/>
          <p:cNvSpPr>
            <a:spLocks noGrp="1"/>
          </p:cNvSpPr>
          <p:nvPr>
            <p:ph type="subTitle" idx="1"/>
          </p:nvPr>
        </p:nvSpPr>
        <p:spPr/>
        <p:txBody>
          <a:bodyPr>
            <a:normAutofit/>
          </a:bodyPr>
          <a:lstStyle/>
          <a:p>
            <a:r>
              <a:rPr lang="de-DE" sz="3600" dirty="0" smtClean="0">
                <a:latin typeface="Arial" panose="020B0604020202020204" pitchFamily="34" charset="0"/>
                <a:cs typeface="Arial" panose="020B0604020202020204" pitchFamily="34" charset="0"/>
              </a:rPr>
              <a:t>Kennzahlen- und Unternehmensanalyse </a:t>
            </a:r>
            <a:endParaRPr lang="de-DE" sz="3600" dirty="0"/>
          </a:p>
        </p:txBody>
      </p:sp>
    </p:spTree>
    <p:extLst>
      <p:ext uri="{BB962C8B-B14F-4D97-AF65-F5344CB8AC3E}">
        <p14:creationId xmlns:p14="http://schemas.microsoft.com/office/powerpoint/2010/main" val="348809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2.1 </a:t>
            </a:r>
            <a:r>
              <a:rPr lang="de-DE" sz="3200" dirty="0" smtClean="0">
                <a:latin typeface="Arial" panose="020B0604020202020204" pitchFamily="34" charset="0"/>
                <a:cs typeface="Arial" panose="020B0604020202020204" pitchFamily="34" charset="0"/>
              </a:rPr>
              <a:t>Rentabilitäts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a:t>
            </a:r>
            <a:endParaRPr lang="de-DE"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EBIT-</a:t>
                </a:r>
                <a:r>
                  <a:rPr lang="de-DE" dirty="0" smtClean="0">
                    <a:latin typeface="Arial" panose="020B0604020202020204" pitchFamily="34" charset="0"/>
                    <a:cs typeface="Arial" panose="020B0604020202020204" pitchFamily="34" charset="0"/>
                  </a:rPr>
                  <a:t> </a:t>
                </a:r>
                <a:r>
                  <a:rPr lang="de-DE" b="1" dirty="0" smtClean="0">
                    <a:latin typeface="Arial" panose="020B0604020202020204" pitchFamily="34" charset="0"/>
                    <a:cs typeface="Arial" panose="020B0604020202020204" pitchFamily="34" charset="0"/>
                  </a:rPr>
                  <a:t>Marge </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𝐸𝐵𝐼𝑇</m:t>
                        </m:r>
                      </m:num>
                      <m:den>
                        <m:r>
                          <a:rPr lang="de-DE" sz="3600" b="0" i="1" smtClean="0">
                            <a:latin typeface="Cambria Math" panose="02040503050406030204" pitchFamily="18" charset="0"/>
                            <a:cs typeface="Arial" panose="020B0604020202020204" pitchFamily="34" charset="0"/>
                          </a:rPr>
                          <m:t>𝑈𝑚𝑠𝑎𝑡𝑧𝑒𝑟𝑙</m:t>
                        </m:r>
                        <m:r>
                          <a:rPr lang="de-DE" sz="3600" b="0" i="1" smtClean="0">
                            <a:latin typeface="Cambria Math" panose="02040503050406030204" pitchFamily="18" charset="0"/>
                            <a:cs typeface="Arial" panose="020B0604020202020204" pitchFamily="34" charset="0"/>
                          </a:rPr>
                          <m:t>ö</m:t>
                        </m:r>
                        <m:r>
                          <a:rPr lang="de-DE" sz="3600" b="0" i="1" smtClean="0">
                            <a:latin typeface="Cambria Math" panose="02040503050406030204" pitchFamily="18" charset="0"/>
                            <a:cs typeface="Arial" panose="020B0604020202020204" pitchFamily="34" charset="0"/>
                          </a:rPr>
                          <m:t>𝑠𝑒</m:t>
                        </m:r>
                      </m:den>
                    </m:f>
                  </m:oMath>
                </a14:m>
                <a:endParaRPr lang="de-DE" sz="3600" dirty="0" smtClean="0">
                  <a:latin typeface="Arial" panose="020B0604020202020204" pitchFamily="34" charset="0"/>
                  <a:cs typeface="Arial" panose="020B0604020202020204" pitchFamily="34" charset="0"/>
                </a:endParaRPr>
              </a:p>
              <a:p>
                <a:pPr marL="0" indent="0">
                  <a:buNone/>
                </a:pPr>
                <a:endParaRPr lang="de-DE" dirty="0" smtClean="0">
                  <a:latin typeface="Arial" panose="020B0604020202020204" pitchFamily="34" charset="0"/>
                  <a:cs typeface="Arial" panose="020B0604020202020204" pitchFamily="34" charset="0"/>
                </a:endParaRPr>
              </a:p>
              <a:p>
                <a:pPr marL="0" indent="0">
                  <a:buNone/>
                </a:pPr>
                <a:r>
                  <a:rPr lang="de-DE" b="1" dirty="0" smtClean="0">
                    <a:latin typeface="Arial" panose="020B0604020202020204" pitchFamily="34" charset="0"/>
                    <a:cs typeface="Arial" panose="020B0604020202020204" pitchFamily="34" charset="0"/>
                  </a:rPr>
                  <a:t>EBITDA – Marge</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𝐸𝐵𝐼𝑇𝐷𝐴</m:t>
                        </m:r>
                      </m:num>
                      <m:den>
                        <m:r>
                          <a:rPr lang="de-DE" sz="3600" b="0" i="1" smtClean="0">
                            <a:latin typeface="Cambria Math" panose="02040503050406030204" pitchFamily="18" charset="0"/>
                            <a:cs typeface="Arial" panose="020B0604020202020204" pitchFamily="34" charset="0"/>
                          </a:rPr>
                          <m:t>𝑈𝑚𝑠𝑎𝑡𝑧𝑒𝑟𝑙</m:t>
                        </m:r>
                        <m:r>
                          <a:rPr lang="de-DE" sz="3600" b="0" i="1" smtClean="0">
                            <a:latin typeface="Cambria Math" panose="02040503050406030204" pitchFamily="18" charset="0"/>
                            <a:cs typeface="Arial" panose="020B0604020202020204" pitchFamily="34" charset="0"/>
                          </a:rPr>
                          <m:t>ö</m:t>
                        </m:r>
                        <m:r>
                          <a:rPr lang="de-DE" sz="3600" b="0" i="1" smtClean="0">
                            <a:latin typeface="Cambria Math" panose="02040503050406030204" pitchFamily="18" charset="0"/>
                            <a:cs typeface="Arial" panose="020B0604020202020204" pitchFamily="34" charset="0"/>
                          </a:rPr>
                          <m:t>𝑠𝑒</m:t>
                        </m:r>
                      </m:den>
                    </m:f>
                  </m:oMath>
                </a14:m>
                <a:endParaRPr lang="de-DE" sz="3600" dirty="0" smtClean="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2199380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2.1 Rentabilitätskennzahlen</a:t>
            </a:r>
            <a:endParaRPr lang="de-DE" sz="32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u="sng" dirty="0" smtClean="0"/>
                  <a:t>Seadrill</a:t>
                </a:r>
                <a:r>
                  <a:rPr lang="de-DE" u="sng" dirty="0"/>
                  <a:t> </a:t>
                </a:r>
                <a:r>
                  <a:rPr lang="de-DE" u="sng" dirty="0" err="1"/>
                  <a:t>LimitedShs</a:t>
                </a:r>
                <a:endParaRPr lang="de-DE" u="sng" dirty="0"/>
              </a:p>
              <a:p>
                <a:pPr marL="0" indent="0">
                  <a:buNone/>
                </a:pPr>
                <a:r>
                  <a:rPr lang="de-DE" b="1" dirty="0" smtClean="0"/>
                  <a:t>EBIT – Marge</a:t>
                </a:r>
              </a:p>
              <a:p>
                <a:pPr marL="0" indent="0">
                  <a:buNone/>
                </a:pPr>
                <a14:m>
                  <m:oMath xmlns:m="http://schemas.openxmlformats.org/officeDocument/2006/math">
                    <m:f>
                      <m:fPr>
                        <m:ctrlPr>
                          <a:rPr lang="de-DE" i="1" smtClean="0">
                            <a:latin typeface="Cambria Math" panose="02040503050406030204" pitchFamily="18" charset="0"/>
                          </a:rPr>
                        </m:ctrlPr>
                      </m:fPr>
                      <m:num>
                        <m:r>
                          <a:rPr lang="de-DE" b="0" i="1" smtClean="0">
                            <a:latin typeface="Cambria Math" panose="02040503050406030204" pitchFamily="18" charset="0"/>
                          </a:rPr>
                          <m:t>1647</m:t>
                        </m:r>
                      </m:num>
                      <m:den>
                        <m:r>
                          <a:rPr lang="de-DE" b="0" i="1" smtClean="0">
                            <a:latin typeface="Cambria Math" panose="02040503050406030204" pitchFamily="18" charset="0"/>
                          </a:rPr>
                          <m:t>4997</m:t>
                        </m:r>
                      </m:den>
                    </m:f>
                  </m:oMath>
                </a14:m>
                <a:r>
                  <a:rPr lang="de-DE" dirty="0" smtClean="0"/>
                  <a:t> = 0,329 = 32,9% (2014)</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2037</m:t>
                        </m:r>
                      </m:num>
                      <m:den>
                        <m:r>
                          <a:rPr lang="de-DE" b="0" i="1" smtClean="0">
                            <a:latin typeface="Cambria Math" panose="02040503050406030204" pitchFamily="18" charset="0"/>
                          </a:rPr>
                          <m:t>5282</m:t>
                        </m:r>
                      </m:den>
                    </m:f>
                  </m:oMath>
                </a14:m>
                <a:r>
                  <a:rPr lang="de-DE" dirty="0" smtClean="0"/>
                  <a:t> = 0,385 = 38,5 % (2013)</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1791</m:t>
                        </m:r>
                      </m:num>
                      <m:den>
                        <m:r>
                          <a:rPr lang="de-DE" b="0" i="1" smtClean="0">
                            <a:latin typeface="Cambria Math" panose="02040503050406030204" pitchFamily="18" charset="0"/>
                          </a:rPr>
                          <m:t>4478</m:t>
                        </m:r>
                      </m:den>
                    </m:f>
                  </m:oMath>
                </a14:m>
                <a:r>
                  <a:rPr lang="de-DE" dirty="0" smtClean="0"/>
                  <a:t> = 0,399 = 39,9% (2012) </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59" t="-1481"/>
                </a:stretch>
              </a:blipFill>
            </p:spPr>
            <p:txBody>
              <a:bodyPr/>
              <a:lstStyle/>
              <a:p>
                <a:r>
                  <a:rPr lang="de-DE">
                    <a:noFill/>
                  </a:rPr>
                  <a:t> </a:t>
                </a:r>
              </a:p>
            </p:txBody>
          </p:sp>
        </mc:Fallback>
      </mc:AlternateContent>
    </p:spTree>
    <p:extLst>
      <p:ext uri="{BB962C8B-B14F-4D97-AF65-F5344CB8AC3E}">
        <p14:creationId xmlns:p14="http://schemas.microsoft.com/office/powerpoint/2010/main" val="3860228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2.1 </a:t>
            </a:r>
            <a:r>
              <a:rPr lang="de-DE" sz="3200" dirty="0" smtClean="0">
                <a:latin typeface="Arial" panose="020B0604020202020204" pitchFamily="34" charset="0"/>
                <a:cs typeface="Arial" panose="020B0604020202020204" pitchFamily="34" charset="0"/>
              </a:rPr>
              <a:t>Rentabilitäts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a:t>
            </a:r>
            <a:endParaRPr lang="de-DE"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Return on Investments</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𝐵𝑒𝑡𝑟𝑖𝑒𝑏𝑠𝑔𝑒𝑤𝑖𝑛𝑛</m:t>
                        </m:r>
                      </m:num>
                      <m:den>
                        <m:r>
                          <a:rPr lang="de-DE" sz="3600" b="0" i="1" smtClean="0">
                            <a:latin typeface="Cambria Math" panose="02040503050406030204" pitchFamily="18" charset="0"/>
                            <a:cs typeface="Arial" panose="020B0604020202020204" pitchFamily="34" charset="0"/>
                          </a:rPr>
                          <m:t>𝐵𝑖𝑙𝑎𝑛𝑧𝑠𝑢𝑚𝑚𝑒</m:t>
                        </m:r>
                      </m:den>
                    </m:f>
                  </m:oMath>
                </a14:m>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1470562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2.1 Rentabilitätskennzahlen</a:t>
            </a:r>
            <a:endParaRPr lang="de-DE" sz="28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u="sng" dirty="0" smtClean="0"/>
                  <a:t>Seadrill</a:t>
                </a:r>
                <a:r>
                  <a:rPr lang="de-DE" u="sng" dirty="0"/>
                  <a:t> </a:t>
                </a:r>
                <a:r>
                  <a:rPr lang="de-DE" u="sng" dirty="0" err="1"/>
                  <a:t>LimitedShs</a:t>
                </a:r>
                <a:endParaRPr lang="de-DE" u="sng" dirty="0"/>
              </a:p>
              <a:p>
                <a:pPr marL="0" indent="0">
                  <a:buNone/>
                </a:pPr>
                <a:r>
                  <a:rPr lang="de-DE" b="1" dirty="0" smtClean="0"/>
                  <a:t>Return on Investment</a:t>
                </a:r>
              </a:p>
              <a:p>
                <a:pPr marL="0" indent="0">
                  <a:buNone/>
                </a:pPr>
                <a14:m>
                  <m:oMath xmlns:m="http://schemas.openxmlformats.org/officeDocument/2006/math">
                    <m:f>
                      <m:fPr>
                        <m:ctrlPr>
                          <a:rPr lang="de-DE" i="1" smtClean="0">
                            <a:latin typeface="Cambria Math" panose="02040503050406030204" pitchFamily="18" charset="0"/>
                          </a:rPr>
                        </m:ctrlPr>
                      </m:fPr>
                      <m:num>
                        <m:r>
                          <a:rPr lang="de-DE" b="0" i="1" smtClean="0">
                            <a:latin typeface="Cambria Math" panose="02040503050406030204" pitchFamily="18" charset="0"/>
                          </a:rPr>
                          <m:t>1647</m:t>
                        </m:r>
                      </m:num>
                      <m:den>
                        <m:r>
                          <a:rPr lang="de-DE" b="0" i="1" smtClean="0">
                            <a:latin typeface="Cambria Math" panose="02040503050406030204" pitchFamily="18" charset="0"/>
                          </a:rPr>
                          <m:t>26506</m:t>
                        </m:r>
                      </m:den>
                    </m:f>
                  </m:oMath>
                </a14:m>
                <a:r>
                  <a:rPr lang="de-DE" dirty="0" smtClean="0"/>
                  <a:t> = 0,062 = 6,2% (2014)</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2037</m:t>
                        </m:r>
                      </m:num>
                      <m:den>
                        <m:r>
                          <a:rPr lang="de-DE" b="0" i="1" smtClean="0">
                            <a:latin typeface="Cambria Math" panose="02040503050406030204" pitchFamily="18" charset="0"/>
                          </a:rPr>
                          <m:t>26300</m:t>
                        </m:r>
                      </m:den>
                    </m:f>
                  </m:oMath>
                </a14:m>
                <a:r>
                  <a:rPr lang="de-DE" dirty="0" smtClean="0"/>
                  <a:t> = 0,124 = 12,4% (2013)</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1791</m:t>
                        </m:r>
                      </m:num>
                      <m:den>
                        <m:r>
                          <a:rPr lang="de-DE" b="0" i="1" smtClean="0">
                            <a:latin typeface="Cambria Math" panose="02040503050406030204" pitchFamily="18" charset="0"/>
                          </a:rPr>
                          <m:t>19632</m:t>
                        </m:r>
                      </m:den>
                    </m:f>
                  </m:oMath>
                </a14:m>
                <a:r>
                  <a:rPr lang="de-DE" dirty="0" smtClean="0"/>
                  <a:t> = 0,091 = 9,1% (2012)</a:t>
                </a:r>
              </a:p>
              <a:p>
                <a:pPr marL="0" indent="0">
                  <a:buNone/>
                </a:pP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59" t="-1481"/>
                </a:stretch>
              </a:blipFill>
            </p:spPr>
            <p:txBody>
              <a:bodyPr/>
              <a:lstStyle/>
              <a:p>
                <a:r>
                  <a:rPr lang="de-DE">
                    <a:noFill/>
                  </a:rPr>
                  <a:t> </a:t>
                </a:r>
              </a:p>
            </p:txBody>
          </p:sp>
        </mc:Fallback>
      </mc:AlternateContent>
    </p:spTree>
    <p:extLst>
      <p:ext uri="{BB962C8B-B14F-4D97-AF65-F5344CB8AC3E}">
        <p14:creationId xmlns:p14="http://schemas.microsoft.com/office/powerpoint/2010/main" val="3498214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2.1 </a:t>
            </a:r>
            <a:r>
              <a:rPr lang="de-DE" sz="3200" dirty="0" smtClean="0">
                <a:latin typeface="Arial" panose="020B0604020202020204" pitchFamily="34" charset="0"/>
                <a:cs typeface="Arial" panose="020B0604020202020204" pitchFamily="34" charset="0"/>
              </a:rPr>
              <a:t>Rentabilitäts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a:t>
            </a:r>
            <a:endParaRPr lang="de-DE" sz="32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fontScale="85000" lnSpcReduction="20000"/>
              </a:bodyPr>
              <a:lstStyle/>
              <a:p>
                <a:pPr marL="0" indent="0">
                  <a:buNone/>
                </a:pPr>
                <a:r>
                  <a:rPr lang="en-US" b="1" dirty="0" smtClean="0">
                    <a:latin typeface="Arial" panose="020B0604020202020204" pitchFamily="34" charset="0"/>
                    <a:cs typeface="Arial" panose="020B0604020202020204" pitchFamily="34" charset="0"/>
                  </a:rPr>
                  <a:t>Return on Capital Employed</a:t>
                </a:r>
              </a:p>
              <a:p>
                <a:pPr marL="0" indent="0">
                  <a:buNone/>
                </a:pPr>
                <a:endParaRPr lang="en-US" b="1" dirty="0">
                  <a:latin typeface="Arial" panose="020B0604020202020204" pitchFamily="34" charset="0"/>
                  <a:cs typeface="Arial" panose="020B0604020202020204" pitchFamily="34" charset="0"/>
                </a:endParaRPr>
              </a:p>
              <a:p>
                <a:pPr marL="0" indent="0" algn="ctr">
                  <a:buNone/>
                </a:pPr>
                <a:r>
                  <a:rPr lang="de-DE" dirty="0" smtClean="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𝐸𝐵𝐼𝑇</m:t>
                        </m:r>
                      </m:num>
                      <m:den>
                        <m:r>
                          <a:rPr lang="de-DE" sz="3600" i="1" smtClean="0">
                            <a:latin typeface="Cambria Math" panose="02040503050406030204" pitchFamily="18" charset="0"/>
                            <a:ea typeface="Cambria Math" panose="02040503050406030204" pitchFamily="18" charset="0"/>
                            <a:cs typeface="Arial" panose="020B0604020202020204" pitchFamily="34" charset="0"/>
                          </a:rPr>
                          <m:t>∅</m:t>
                        </m:r>
                        <m:r>
                          <a:rPr lang="de-DE" sz="3600" b="0" i="1" smtClean="0">
                            <a:latin typeface="Cambria Math" panose="02040503050406030204" pitchFamily="18" charset="0"/>
                            <a:ea typeface="Cambria Math" panose="02040503050406030204" pitchFamily="18" charset="0"/>
                            <a:cs typeface="Arial" panose="020B0604020202020204" pitchFamily="34" charset="0"/>
                          </a:rPr>
                          <m:t> </m:t>
                        </m:r>
                        <m:r>
                          <a:rPr lang="de-DE" sz="3600" b="0" i="1" smtClean="0">
                            <a:latin typeface="Cambria Math" panose="02040503050406030204" pitchFamily="18" charset="0"/>
                            <a:ea typeface="Cambria Math" panose="02040503050406030204" pitchFamily="18" charset="0"/>
                            <a:cs typeface="Arial" panose="020B0604020202020204" pitchFamily="34" charset="0"/>
                          </a:rPr>
                          <m:t>𝐶𝑎𝑝𝑖𝑡𝑎𝑙</m:t>
                        </m:r>
                        <m:r>
                          <a:rPr lang="de-DE" sz="3600" b="0" i="1" smtClean="0">
                            <a:latin typeface="Cambria Math" panose="02040503050406030204" pitchFamily="18" charset="0"/>
                            <a:ea typeface="Cambria Math" panose="02040503050406030204" pitchFamily="18" charset="0"/>
                            <a:cs typeface="Arial" panose="020B0604020202020204" pitchFamily="34" charset="0"/>
                          </a:rPr>
                          <m:t> </m:t>
                        </m:r>
                        <m:r>
                          <a:rPr lang="de-DE" sz="3600" b="0" i="1" smtClean="0">
                            <a:latin typeface="Cambria Math" panose="02040503050406030204" pitchFamily="18" charset="0"/>
                            <a:ea typeface="Cambria Math" panose="02040503050406030204" pitchFamily="18" charset="0"/>
                            <a:cs typeface="Arial" panose="020B0604020202020204" pitchFamily="34" charset="0"/>
                          </a:rPr>
                          <m:t>𝐸𝑚𝑝𝑙𝑜𝑦𝑒𝑑</m:t>
                        </m:r>
                      </m:den>
                    </m:f>
                  </m:oMath>
                </a14:m>
                <a:endParaRPr lang="de-DE" sz="3600" dirty="0" smtClean="0">
                  <a:latin typeface="Arial" panose="020B0604020202020204" pitchFamily="34" charset="0"/>
                  <a:cs typeface="Arial" panose="020B0604020202020204" pitchFamily="34" charset="0"/>
                </a:endParaRPr>
              </a:p>
              <a:p>
                <a:pPr marL="0" indent="0" algn="ctr">
                  <a:buNone/>
                </a:pPr>
                <a:endParaRPr lang="de-DE" sz="3600" dirty="0" smtClean="0">
                  <a:latin typeface="Arial" panose="020B0604020202020204" pitchFamily="34" charset="0"/>
                  <a:cs typeface="Arial" panose="020B0604020202020204" pitchFamily="34" charset="0"/>
                </a:endParaRPr>
              </a:p>
              <a:p>
                <a:pPr marL="0" indent="0" algn="ctr">
                  <a:buNone/>
                </a:pPr>
                <a:r>
                  <a:rPr lang="de-DE" sz="3600"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𝑜𝑝𝑒𝑟𝑎𝑡𝑖𝑣𝑒𝑟</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𝐺𝑒𝑤𝑖𝑛𝑛</m:t>
                        </m:r>
                      </m:num>
                      <m:den>
                        <m:r>
                          <a:rPr lang="de-DE" sz="3600" b="0" i="1" smtClean="0">
                            <a:latin typeface="Cambria Math" panose="02040503050406030204" pitchFamily="18" charset="0"/>
                            <a:cs typeface="Arial" panose="020B0604020202020204" pitchFamily="34" charset="0"/>
                          </a:rPr>
                          <m:t>𝐴𝑛𝑙𝑎𝑔𝑒𝑣𝑒𝑟𝑚</m:t>
                        </m:r>
                        <m:r>
                          <a:rPr lang="de-DE" sz="3600" b="0" i="1" smtClean="0">
                            <a:latin typeface="Cambria Math" panose="02040503050406030204" pitchFamily="18" charset="0"/>
                            <a:cs typeface="Arial" panose="020B0604020202020204" pitchFamily="34" charset="0"/>
                          </a:rPr>
                          <m:t>ö</m:t>
                        </m:r>
                        <m:r>
                          <a:rPr lang="de-DE" sz="3600" b="0" i="1" smtClean="0">
                            <a:latin typeface="Cambria Math" panose="02040503050406030204" pitchFamily="18" charset="0"/>
                            <a:cs typeface="Arial" panose="020B0604020202020204" pitchFamily="34" charset="0"/>
                          </a:rPr>
                          <m:t>𝑔𝑒𝑛</m:t>
                        </m:r>
                        <m:r>
                          <a:rPr lang="de-DE" sz="3600" b="0" i="1" smtClean="0">
                            <a:latin typeface="Cambria Math" panose="02040503050406030204" pitchFamily="18" charset="0"/>
                            <a:cs typeface="Arial" panose="020B0604020202020204" pitchFamily="34" charset="0"/>
                          </a:rPr>
                          <m:t>+</m:t>
                        </m:r>
                        <m:r>
                          <a:rPr lang="de-DE" sz="3600" b="0" i="1" smtClean="0">
                            <a:latin typeface="Cambria Math" panose="02040503050406030204" pitchFamily="18" charset="0"/>
                            <a:cs typeface="Arial" panose="020B0604020202020204" pitchFamily="34" charset="0"/>
                          </a:rPr>
                          <m:t>𝑈𝑚𝑙𝑎𝑢𝑓𝑣𝑒𝑟𝑚</m:t>
                        </m:r>
                        <m:r>
                          <a:rPr lang="de-DE" sz="3600" b="0" i="1" smtClean="0">
                            <a:latin typeface="Cambria Math" panose="02040503050406030204" pitchFamily="18" charset="0"/>
                            <a:cs typeface="Arial" panose="020B0604020202020204" pitchFamily="34" charset="0"/>
                          </a:rPr>
                          <m:t>ö</m:t>
                        </m:r>
                        <m:r>
                          <a:rPr lang="de-DE" sz="3600" b="0" i="1" smtClean="0">
                            <a:latin typeface="Cambria Math" panose="02040503050406030204" pitchFamily="18" charset="0"/>
                            <a:cs typeface="Arial" panose="020B0604020202020204" pitchFamily="34" charset="0"/>
                          </a:rPr>
                          <m:t>𝑔𝑒𝑛</m:t>
                        </m:r>
                        <m:r>
                          <a:rPr lang="de-DE" sz="3600" b="0" i="1" smtClean="0">
                            <a:latin typeface="Cambria Math" panose="02040503050406030204" pitchFamily="18" charset="0"/>
                            <a:cs typeface="Arial" panose="020B0604020202020204" pitchFamily="34" charset="0"/>
                          </a:rPr>
                          <m:t>−</m:t>
                        </m:r>
                        <m:r>
                          <a:rPr lang="de-DE" sz="3600" b="0" i="1" smtClean="0">
                            <a:latin typeface="Cambria Math" panose="02040503050406030204" pitchFamily="18" charset="0"/>
                            <a:cs typeface="Arial" panose="020B0604020202020204" pitchFamily="34" charset="0"/>
                          </a:rPr>
                          <m:t>𝑍𝑎h𝑙𝑢𝑛𝑔𝑠𝑚𝑖𝑡𝑡𝑒𝑙</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𝑉𝑒𝑟𝑏𝑙</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𝑎𝑢𝑠</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𝐿𝑢𝐿</m:t>
                        </m:r>
                      </m:den>
                    </m:f>
                  </m:oMath>
                </a14:m>
                <a:endParaRPr lang="de-DE" sz="3600" dirty="0" smtClean="0">
                  <a:latin typeface="Arial" panose="020B0604020202020204" pitchFamily="34" charset="0"/>
                  <a:cs typeface="Arial" panose="020B0604020202020204" pitchFamily="34" charset="0"/>
                </a:endParaRPr>
              </a:p>
              <a:p>
                <a:pPr marL="0" indent="0" algn="ctr">
                  <a:buNone/>
                </a:pPr>
                <a:endParaRPr lang="de-DE" sz="3600" dirty="0">
                  <a:latin typeface="Arial" panose="020B0604020202020204" pitchFamily="34" charset="0"/>
                  <a:cs typeface="Arial" panose="020B0604020202020204" pitchFamily="34" charset="0"/>
                </a:endParaRPr>
              </a:p>
              <a:p>
                <a:pPr marL="0" indent="0" algn="ctr">
                  <a:buNone/>
                </a:pPr>
                <a:r>
                  <a:rPr lang="de-DE" sz="3600"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𝑜𝑝𝑒𝑟𝑎𝑡𝑖𝑣𝑒𝑟</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𝐺𝑒𝑤𝑖𝑛𝑛</m:t>
                        </m:r>
                      </m:num>
                      <m:den>
                        <m:r>
                          <a:rPr lang="de-DE" sz="3600" b="0" i="1" smtClean="0">
                            <a:latin typeface="Cambria Math" panose="02040503050406030204" pitchFamily="18" charset="0"/>
                            <a:cs typeface="Arial" panose="020B0604020202020204" pitchFamily="34" charset="0"/>
                          </a:rPr>
                          <m:t>𝐸𝑖𝑔𝑒𝑛𝑘𝑎𝑝𝑖𝑡𝑎𝑙</m:t>
                        </m:r>
                        <m:r>
                          <a:rPr lang="de-DE" sz="3600" b="0" i="1" smtClean="0">
                            <a:latin typeface="Cambria Math" panose="02040503050406030204" pitchFamily="18" charset="0"/>
                            <a:cs typeface="Arial" panose="020B0604020202020204" pitchFamily="34" charset="0"/>
                          </a:rPr>
                          <m:t>+</m:t>
                        </m:r>
                        <m:r>
                          <a:rPr lang="de-DE" sz="3600" b="0" i="1" smtClean="0">
                            <a:latin typeface="Cambria Math" panose="02040503050406030204" pitchFamily="18" charset="0"/>
                            <a:cs typeface="Arial" panose="020B0604020202020204" pitchFamily="34" charset="0"/>
                          </a:rPr>
                          <m:t>𝐹𝑖𝑛𝑎𝑛𝑧𝑣𝑒𝑟𝑏𝑖𝑛𝑑𝑙𝑖𝑐h𝑘𝑒𝑖𝑡𝑒𝑛</m:t>
                        </m:r>
                      </m:den>
                    </m:f>
                  </m:oMath>
                </a14:m>
                <a:endParaRPr lang="de-DE" sz="3600" dirty="0">
                  <a:latin typeface="Arial" panose="020B0604020202020204" pitchFamily="34" charset="0"/>
                  <a:cs typeface="Arial" panose="020B0604020202020204" pitchFamily="34" charset="0"/>
                </a:endParaRP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353" t="-2519"/>
                </a:stretch>
              </a:blipFill>
            </p:spPr>
            <p:txBody>
              <a:bodyPr/>
              <a:lstStyle/>
              <a:p>
                <a:r>
                  <a:rPr lang="de-DE">
                    <a:noFill/>
                  </a:rPr>
                  <a:t> </a:t>
                </a:r>
              </a:p>
            </p:txBody>
          </p:sp>
        </mc:Fallback>
      </mc:AlternateContent>
    </p:spTree>
    <p:extLst>
      <p:ext uri="{BB962C8B-B14F-4D97-AF65-F5344CB8AC3E}">
        <p14:creationId xmlns:p14="http://schemas.microsoft.com/office/powerpoint/2010/main" val="113645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2.1 Rentabilitätskennzahlen</a:t>
            </a:r>
            <a:endParaRPr lang="de-DE" sz="32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u="sng" dirty="0" smtClean="0"/>
                  <a:t>Seadrill</a:t>
                </a:r>
                <a:r>
                  <a:rPr lang="de-DE" u="sng" dirty="0"/>
                  <a:t> </a:t>
                </a:r>
                <a:r>
                  <a:rPr lang="de-DE" u="sng" dirty="0" err="1"/>
                  <a:t>LimitedShs</a:t>
                </a:r>
                <a:endParaRPr lang="de-DE" u="sng" dirty="0"/>
              </a:p>
              <a:p>
                <a:pPr marL="0" indent="0">
                  <a:buNone/>
                </a:pPr>
                <a:r>
                  <a:rPr lang="de-DE" b="1" dirty="0" smtClean="0"/>
                  <a:t>Return on Capital </a:t>
                </a:r>
                <a:r>
                  <a:rPr lang="de-DE" b="1" dirty="0" err="1" smtClean="0"/>
                  <a:t>Employed</a:t>
                </a:r>
                <a:endParaRPr lang="de-DE" b="1" dirty="0" smtClean="0"/>
              </a:p>
              <a:p>
                <a:pPr marL="0" indent="0">
                  <a:buNone/>
                </a:pPr>
                <a14:m>
                  <m:oMath xmlns:m="http://schemas.openxmlformats.org/officeDocument/2006/math">
                    <m:f>
                      <m:fPr>
                        <m:ctrlPr>
                          <a:rPr lang="de-DE" i="1" smtClean="0">
                            <a:latin typeface="Cambria Math" panose="02040503050406030204" pitchFamily="18" charset="0"/>
                          </a:rPr>
                        </m:ctrlPr>
                      </m:fPr>
                      <m:num>
                        <m:r>
                          <a:rPr lang="de-DE" b="0" i="1" smtClean="0">
                            <a:latin typeface="Cambria Math" panose="02040503050406030204" pitchFamily="18" charset="0"/>
                          </a:rPr>
                          <m:t>4997</m:t>
                        </m:r>
                      </m:num>
                      <m:den>
                        <m:r>
                          <a:rPr lang="de-DE" b="0" i="1" smtClean="0">
                            <a:latin typeface="Cambria Math" panose="02040503050406030204" pitchFamily="18" charset="0"/>
                          </a:rPr>
                          <m:t>23091+3415 −831 −84</m:t>
                        </m:r>
                      </m:den>
                    </m:f>
                  </m:oMath>
                </a14:m>
                <a:r>
                  <a:rPr lang="de-DE" dirty="0" smtClean="0"/>
                  <a:t> = 0,195 = 19,5% (2014)</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5282</m:t>
                        </m:r>
                      </m:num>
                      <m:den>
                        <m:r>
                          <a:rPr lang="de-DE" b="0" i="1" smtClean="0">
                            <a:latin typeface="Cambria Math" panose="02040503050406030204" pitchFamily="18" charset="0"/>
                          </a:rPr>
                          <m:t>23466+2834 −744 −90</m:t>
                        </m:r>
                      </m:den>
                    </m:f>
                  </m:oMath>
                </a14:m>
                <a:r>
                  <a:rPr lang="de-DE" dirty="0" smtClean="0"/>
                  <a:t> = 0,207 = 20,7% (2013)</a:t>
                </a:r>
                <a:endParaRPr lang="de-DE" dirty="0"/>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4478</m:t>
                        </m:r>
                      </m:num>
                      <m:den>
                        <m:r>
                          <a:rPr lang="de-DE" b="0" i="1" smtClean="0">
                            <a:latin typeface="Cambria Math" panose="02040503050406030204" pitchFamily="18" charset="0"/>
                          </a:rPr>
                          <m:t>2354+17278 −318 −72</m:t>
                        </m:r>
                      </m:den>
                    </m:f>
                  </m:oMath>
                </a14:m>
                <a:r>
                  <a:rPr lang="de-DE" dirty="0" smtClean="0"/>
                  <a:t> = 0,232 = 23,2 % (2012)</a:t>
                </a:r>
                <a:endParaRPr lang="de-DE" dirty="0"/>
              </a:p>
              <a:p>
                <a:pPr marL="0" indent="0">
                  <a:buNone/>
                </a:pPr>
                <a:endParaRPr lang="de-DE" dirty="0" smtClean="0"/>
              </a:p>
              <a:p>
                <a:pPr marL="0" indent="0">
                  <a:buNone/>
                </a:pP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59" t="-1481"/>
                </a:stretch>
              </a:blipFill>
            </p:spPr>
            <p:txBody>
              <a:bodyPr/>
              <a:lstStyle/>
              <a:p>
                <a:r>
                  <a:rPr lang="de-DE">
                    <a:noFill/>
                  </a:rPr>
                  <a:t> </a:t>
                </a:r>
              </a:p>
            </p:txBody>
          </p:sp>
        </mc:Fallback>
      </mc:AlternateContent>
    </p:spTree>
    <p:extLst>
      <p:ext uri="{BB962C8B-B14F-4D97-AF65-F5344CB8AC3E}">
        <p14:creationId xmlns:p14="http://schemas.microsoft.com/office/powerpoint/2010/main" val="978510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2.2 </a:t>
            </a:r>
            <a:r>
              <a:rPr lang="de-DE" sz="3200" dirty="0" smtClean="0">
                <a:latin typeface="Arial" panose="020B0604020202020204" pitchFamily="34" charset="0"/>
                <a:cs typeface="Arial" panose="020B0604020202020204" pitchFamily="34" charset="0"/>
              </a:rPr>
              <a:t>Stabilitäts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 </a:t>
            </a:r>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normAutofit/>
          </a:bodyPr>
          <a:lstStyle/>
          <a:p>
            <a:pPr marL="0" indent="0">
              <a:buNone/>
            </a:pPr>
            <a:r>
              <a:rPr lang="de-DE" sz="3600" b="1" dirty="0" smtClean="0">
                <a:latin typeface="Arial" panose="020B0604020202020204" pitchFamily="34" charset="0"/>
                <a:cs typeface="Arial" panose="020B0604020202020204" pitchFamily="34" charset="0"/>
              </a:rPr>
              <a:t>Wichtig!!</a:t>
            </a:r>
          </a:p>
          <a:p>
            <a:pPr marL="0" indent="0">
              <a:buNone/>
            </a:pPr>
            <a:r>
              <a:rPr lang="de-DE" sz="3600" i="1" dirty="0" smtClean="0"/>
              <a:t>langfristiges </a:t>
            </a:r>
            <a:r>
              <a:rPr lang="de-DE" sz="3600" i="1" dirty="0"/>
              <a:t>erfolgreiches </a:t>
            </a:r>
            <a:r>
              <a:rPr lang="de-DE" sz="3600" i="1" dirty="0" smtClean="0"/>
              <a:t>Wirtschaften ist </a:t>
            </a:r>
            <a:r>
              <a:rPr lang="de-DE" sz="3600" i="1" dirty="0"/>
              <a:t>nur </a:t>
            </a:r>
            <a:r>
              <a:rPr lang="de-DE" sz="3600" i="1" dirty="0" smtClean="0"/>
              <a:t>durch eine </a:t>
            </a:r>
            <a:r>
              <a:rPr lang="de-DE" sz="3600" i="1" dirty="0"/>
              <a:t>solide Finanzierung und Kapitalstruktur möglich</a:t>
            </a:r>
          </a:p>
          <a:p>
            <a:pPr marL="0" indent="0">
              <a:buNone/>
            </a:pPr>
            <a:endParaRPr lang="de-DE"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671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2.2 </a:t>
            </a:r>
            <a:r>
              <a:rPr lang="de-DE" sz="3200" dirty="0" smtClean="0">
                <a:latin typeface="Arial" panose="020B0604020202020204" pitchFamily="34" charset="0"/>
                <a:cs typeface="Arial" panose="020B0604020202020204" pitchFamily="34" charset="0"/>
              </a:rPr>
              <a:t>Stabilitäts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 </a:t>
            </a:r>
            <a:endParaRPr lang="de-DE"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Eigenkapitalquote</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dirty="0" smtClean="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𝐸𝑖𝑔𝑒𝑛𝑘𝑎𝑝𝑖𝑡𝑎𝑙</m:t>
                        </m:r>
                      </m:num>
                      <m:den>
                        <m:r>
                          <a:rPr lang="de-DE" sz="3600" b="0" i="1" smtClean="0">
                            <a:latin typeface="Cambria Math" panose="02040503050406030204" pitchFamily="18" charset="0"/>
                            <a:cs typeface="Arial" panose="020B0604020202020204" pitchFamily="34" charset="0"/>
                          </a:rPr>
                          <m:t>𝐵𝑖𝑙𝑎𝑛𝑧𝑠𝑢𝑚𝑚𝑒</m:t>
                        </m:r>
                      </m:den>
                    </m:f>
                  </m:oMath>
                </a14:m>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2069233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2.2 Stabilitätskennzahlen </a:t>
            </a:r>
            <a:endParaRPr lang="de-DE" sz="32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u="sng" dirty="0" smtClean="0"/>
                  <a:t>Seadrill</a:t>
                </a:r>
                <a:r>
                  <a:rPr lang="de-DE" u="sng" dirty="0"/>
                  <a:t> </a:t>
                </a:r>
                <a:r>
                  <a:rPr lang="de-DE" u="sng" dirty="0" err="1"/>
                  <a:t>LimitedShs</a:t>
                </a:r>
                <a:endParaRPr lang="de-DE" u="sng" dirty="0"/>
              </a:p>
              <a:p>
                <a:pPr marL="0" indent="0">
                  <a:buNone/>
                </a:pPr>
                <a:r>
                  <a:rPr lang="de-DE" b="1" dirty="0" smtClean="0"/>
                  <a:t>Eigenkapitalquote</a:t>
                </a:r>
              </a:p>
              <a:p>
                <a:pPr marL="0" indent="0">
                  <a:buNone/>
                </a:pPr>
                <a14:m>
                  <m:oMath xmlns:m="http://schemas.openxmlformats.org/officeDocument/2006/math">
                    <m:f>
                      <m:fPr>
                        <m:ctrlPr>
                          <a:rPr lang="de-DE" b="1" i="1" smtClean="0">
                            <a:latin typeface="Cambria Math" panose="02040503050406030204" pitchFamily="18" charset="0"/>
                          </a:rPr>
                        </m:ctrlPr>
                      </m:fPr>
                      <m:num>
                        <m:r>
                          <a:rPr lang="de-DE" b="1" i="1" smtClean="0">
                            <a:latin typeface="Cambria Math" panose="02040503050406030204" pitchFamily="18" charset="0"/>
                          </a:rPr>
                          <m:t>𝟗𝟕𝟔𝟒</m:t>
                        </m:r>
                      </m:num>
                      <m:den>
                        <m:r>
                          <a:rPr lang="de-DE" b="1" i="1" smtClean="0">
                            <a:latin typeface="Cambria Math" panose="02040503050406030204" pitchFamily="18" charset="0"/>
                          </a:rPr>
                          <m:t>𝟐𝟔𝟓𝟎𝟔</m:t>
                        </m:r>
                      </m:den>
                    </m:f>
                  </m:oMath>
                </a14:m>
                <a:r>
                  <a:rPr lang="de-DE" b="1" dirty="0" smtClean="0"/>
                  <a:t> = 0,368 = 36,8% (2014)</a:t>
                </a:r>
              </a:p>
              <a:p>
                <a:pPr marL="0" indent="0">
                  <a:buNone/>
                </a:pPr>
                <a14:m>
                  <m:oMath xmlns:m="http://schemas.openxmlformats.org/officeDocument/2006/math">
                    <m:f>
                      <m:fPr>
                        <m:ctrlPr>
                          <a:rPr lang="de-DE" b="1" i="1">
                            <a:latin typeface="Cambria Math" panose="02040503050406030204" pitchFamily="18" charset="0"/>
                          </a:rPr>
                        </m:ctrlPr>
                      </m:fPr>
                      <m:num>
                        <m:r>
                          <a:rPr lang="de-DE" b="1" i="1" smtClean="0">
                            <a:latin typeface="Cambria Math" panose="02040503050406030204" pitchFamily="18" charset="0"/>
                          </a:rPr>
                          <m:t>𝟕𝟓𝟏𝟐</m:t>
                        </m:r>
                      </m:num>
                      <m:den>
                        <m:r>
                          <a:rPr lang="de-DE" b="1" i="1" smtClean="0">
                            <a:latin typeface="Cambria Math" panose="02040503050406030204" pitchFamily="18" charset="0"/>
                          </a:rPr>
                          <m:t>𝟐𝟔𝟑𝟎𝟎</m:t>
                        </m:r>
                      </m:den>
                    </m:f>
                  </m:oMath>
                </a14:m>
                <a:r>
                  <a:rPr lang="de-DE" b="1" dirty="0" smtClean="0"/>
                  <a:t> = 0,285 = 28,5% (2013)</a:t>
                </a:r>
              </a:p>
              <a:p>
                <a:pPr marL="0" indent="0">
                  <a:buNone/>
                </a:pPr>
                <a14:m>
                  <m:oMath xmlns:m="http://schemas.openxmlformats.org/officeDocument/2006/math">
                    <m:f>
                      <m:fPr>
                        <m:ctrlPr>
                          <a:rPr lang="de-DE" b="1" i="1">
                            <a:latin typeface="Cambria Math" panose="02040503050406030204" pitchFamily="18" charset="0"/>
                          </a:rPr>
                        </m:ctrlPr>
                      </m:fPr>
                      <m:num>
                        <m:r>
                          <a:rPr lang="de-DE" b="1" i="1" smtClean="0">
                            <a:latin typeface="Cambria Math" panose="02040503050406030204" pitchFamily="18" charset="0"/>
                          </a:rPr>
                          <m:t>𝟓𝟓𝟎𝟑</m:t>
                        </m:r>
                      </m:num>
                      <m:den>
                        <m:r>
                          <a:rPr lang="de-DE" b="1" i="1" smtClean="0">
                            <a:latin typeface="Cambria Math" panose="02040503050406030204" pitchFamily="18" charset="0"/>
                          </a:rPr>
                          <m:t>𝟏𝟗𝟔𝟑𝟐</m:t>
                        </m:r>
                      </m:den>
                    </m:f>
                  </m:oMath>
                </a14:m>
                <a:r>
                  <a:rPr lang="de-DE" b="1" dirty="0" smtClean="0"/>
                  <a:t> = 0,280 = 28,0% (2012)</a:t>
                </a:r>
                <a:endParaRPr lang="de-DE" b="1"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59" t="-1481"/>
                </a:stretch>
              </a:blipFill>
            </p:spPr>
            <p:txBody>
              <a:bodyPr/>
              <a:lstStyle/>
              <a:p>
                <a:r>
                  <a:rPr lang="de-DE">
                    <a:noFill/>
                  </a:rPr>
                  <a:t> </a:t>
                </a:r>
              </a:p>
            </p:txBody>
          </p:sp>
        </mc:Fallback>
      </mc:AlternateContent>
    </p:spTree>
    <p:extLst>
      <p:ext uri="{BB962C8B-B14F-4D97-AF65-F5344CB8AC3E}">
        <p14:creationId xmlns:p14="http://schemas.microsoft.com/office/powerpoint/2010/main" val="30491114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2.2 </a:t>
            </a:r>
            <a:r>
              <a:rPr lang="de-DE" sz="3200" dirty="0" smtClean="0">
                <a:latin typeface="Arial" panose="020B0604020202020204" pitchFamily="34" charset="0"/>
                <a:cs typeface="Arial" panose="020B0604020202020204" pitchFamily="34" charset="0"/>
              </a:rPr>
              <a:t>Stabilitäts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 </a:t>
            </a:r>
            <a:endParaRPr lang="de-DE" sz="3200"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Fremdkapitalquote</a:t>
                </a:r>
              </a:p>
              <a:p>
                <a:endParaRPr lang="de-DE" dirty="0">
                  <a:latin typeface="Arial" panose="020B0604020202020204" pitchFamily="34" charset="0"/>
                  <a:cs typeface="Arial" panose="020B0604020202020204" pitchFamily="34" charset="0"/>
                </a:endParaRPr>
              </a:p>
              <a:p>
                <a:pPr marL="0" indent="0" algn="ctr">
                  <a:buNone/>
                </a:pPr>
                <a:r>
                  <a:rPr lang="de-DE" sz="3600" dirty="0" smtClean="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𝐹𝑟𝑒𝑚𝑑𝑘𝑎𝑝𝑖𝑡𝑎𝑙</m:t>
                        </m:r>
                      </m:num>
                      <m:den>
                        <m:r>
                          <a:rPr lang="de-DE" sz="3600" b="0" i="1" smtClean="0">
                            <a:latin typeface="Cambria Math" panose="02040503050406030204" pitchFamily="18" charset="0"/>
                            <a:cs typeface="Arial" panose="020B0604020202020204" pitchFamily="34" charset="0"/>
                          </a:rPr>
                          <m:t>𝐵𝑖𝑙𝑎𝑛𝑧𝑠𝑢𝑚𝑚𝑒</m:t>
                        </m:r>
                      </m:den>
                    </m:f>
                  </m:oMath>
                </a14:m>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1611154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4000" dirty="0" smtClean="0">
                <a:latin typeface="Arial" panose="020B0604020202020204" pitchFamily="34" charset="0"/>
                <a:cs typeface="Arial" panose="020B0604020202020204" pitchFamily="34" charset="0"/>
              </a:rPr>
              <a:t>Kennzahlen- und Unternehmensanalyse</a:t>
            </a:r>
            <a:endParaRPr lang="de-DE" sz="4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noAutofit/>
          </a:bodyPr>
          <a:lstStyle/>
          <a:p>
            <a:pPr marL="0" indent="0">
              <a:buNone/>
            </a:pPr>
            <a:r>
              <a:rPr lang="de-DE" sz="2800" b="1" dirty="0" smtClean="0">
                <a:latin typeface="Arial" panose="020B0604020202020204" pitchFamily="34" charset="0"/>
                <a:cs typeface="Arial" panose="020B0604020202020204" pitchFamily="34" charset="0"/>
              </a:rPr>
              <a:t>Gliederung</a:t>
            </a:r>
            <a:endParaRPr lang="de-DE" sz="2800" b="1" dirty="0" smtClean="0">
              <a:latin typeface="Arial" panose="020B0604020202020204" pitchFamily="34" charset="0"/>
              <a:cs typeface="Arial" panose="020B0604020202020204" pitchFamily="34" charset="0"/>
            </a:endParaRPr>
          </a:p>
          <a:p>
            <a:pPr marL="514350" indent="-514350">
              <a:buFont typeface="+mj-lt"/>
              <a:buAutoNum type="arabicPeriod"/>
            </a:pPr>
            <a:r>
              <a:rPr lang="de-DE" sz="2400" dirty="0" smtClean="0">
                <a:latin typeface="Arial" panose="020B0604020202020204" pitchFamily="34" charset="0"/>
                <a:cs typeface="Arial" panose="020B0604020202020204" pitchFamily="34" charset="0"/>
              </a:rPr>
              <a:t>Inhalt des Geschäftsbericht</a:t>
            </a:r>
            <a:endParaRPr lang="de-DE" sz="2400" dirty="0" smtClean="0">
              <a:latin typeface="Arial" panose="020B0604020202020204" pitchFamily="34" charset="0"/>
              <a:cs typeface="Arial" panose="020B0604020202020204" pitchFamily="34" charset="0"/>
            </a:endParaRPr>
          </a:p>
          <a:p>
            <a:pPr marL="541338" indent="0">
              <a:buNone/>
            </a:pPr>
            <a:r>
              <a:rPr lang="de-DE" sz="2400" dirty="0" smtClean="0">
                <a:latin typeface="Arial" panose="020B0604020202020204" pitchFamily="34" charset="0"/>
                <a:cs typeface="Arial" panose="020B0604020202020204" pitchFamily="34" charset="0"/>
              </a:rPr>
              <a:t>1.1 Gewinn und Verlust Rechnung</a:t>
            </a:r>
          </a:p>
          <a:p>
            <a:pPr marL="541338" indent="0">
              <a:buNone/>
            </a:pPr>
            <a:r>
              <a:rPr lang="de-DE" sz="2400" dirty="0" smtClean="0">
                <a:latin typeface="Arial" panose="020B0604020202020204" pitchFamily="34" charset="0"/>
                <a:cs typeface="Arial" panose="020B0604020202020204" pitchFamily="34" charset="0"/>
              </a:rPr>
              <a:t>1.2 Cashflow Rechnung</a:t>
            </a:r>
          </a:p>
          <a:p>
            <a:pPr marL="541338" indent="0">
              <a:buNone/>
            </a:pPr>
            <a:r>
              <a:rPr lang="de-DE" sz="2400" dirty="0" smtClean="0">
                <a:latin typeface="Arial" panose="020B0604020202020204" pitchFamily="34" charset="0"/>
                <a:cs typeface="Arial" panose="020B0604020202020204" pitchFamily="34" charset="0"/>
              </a:rPr>
              <a:t>1.3 Bilanz</a:t>
            </a:r>
          </a:p>
          <a:p>
            <a:pPr marL="514350" indent="-514350">
              <a:buFont typeface="+mj-lt"/>
              <a:buAutoNum type="arabicPeriod" startAt="2"/>
            </a:pPr>
            <a:r>
              <a:rPr lang="de-DE" sz="2400" dirty="0" smtClean="0">
                <a:latin typeface="Arial" panose="020B0604020202020204" pitchFamily="34" charset="0"/>
                <a:cs typeface="Arial" panose="020B0604020202020204" pitchFamily="34" charset="0"/>
              </a:rPr>
              <a:t>Kennzahlenanalyse</a:t>
            </a:r>
          </a:p>
          <a:p>
            <a:pPr marL="541338" indent="0">
              <a:buNone/>
            </a:pPr>
            <a:r>
              <a:rPr lang="de-DE" sz="2400" dirty="0" smtClean="0">
                <a:latin typeface="Arial" panose="020B0604020202020204" pitchFamily="34" charset="0"/>
                <a:cs typeface="Arial" panose="020B0604020202020204" pitchFamily="34" charset="0"/>
              </a:rPr>
              <a:t>2.1 Rentabilitätskennzahlen</a:t>
            </a:r>
            <a:endParaRPr lang="de-DE" sz="2400" dirty="0" smtClean="0">
              <a:latin typeface="Arial" panose="020B0604020202020204" pitchFamily="34" charset="0"/>
              <a:cs typeface="Arial" panose="020B0604020202020204" pitchFamily="34" charset="0"/>
            </a:endParaRPr>
          </a:p>
          <a:p>
            <a:pPr marL="541338" indent="0">
              <a:buNone/>
            </a:pPr>
            <a:r>
              <a:rPr lang="de-DE" sz="2400" dirty="0" smtClean="0">
                <a:latin typeface="Arial" panose="020B0604020202020204" pitchFamily="34" charset="0"/>
                <a:cs typeface="Arial" panose="020B0604020202020204" pitchFamily="34" charset="0"/>
              </a:rPr>
              <a:t>2.2 </a:t>
            </a:r>
            <a:r>
              <a:rPr lang="de-DE" sz="2400" dirty="0" smtClean="0">
                <a:latin typeface="Arial" panose="020B0604020202020204" pitchFamily="34" charset="0"/>
                <a:cs typeface="Arial" panose="020B0604020202020204" pitchFamily="34" charset="0"/>
              </a:rPr>
              <a:t>Stabilitäts</a:t>
            </a:r>
            <a:r>
              <a:rPr lang="de-DE" sz="2400" dirty="0">
                <a:latin typeface="Arial" panose="020B0604020202020204" pitchFamily="34" charset="0"/>
                <a:cs typeface="Arial" panose="020B0604020202020204" pitchFamily="34" charset="0"/>
              </a:rPr>
              <a:t>k</a:t>
            </a:r>
            <a:r>
              <a:rPr lang="de-DE" sz="2400" dirty="0" smtClean="0">
                <a:latin typeface="Arial" panose="020B0604020202020204" pitchFamily="34" charset="0"/>
                <a:cs typeface="Arial" panose="020B0604020202020204" pitchFamily="34" charset="0"/>
              </a:rPr>
              <a:t>ennzahlen</a:t>
            </a:r>
            <a:endParaRPr lang="de-DE" sz="2400" dirty="0" smtClean="0">
              <a:latin typeface="Arial" panose="020B0604020202020204" pitchFamily="34" charset="0"/>
              <a:cs typeface="Arial" panose="020B0604020202020204" pitchFamily="34" charset="0"/>
            </a:endParaRPr>
          </a:p>
          <a:p>
            <a:pPr marL="541338" indent="0">
              <a:buNone/>
            </a:pPr>
            <a:r>
              <a:rPr lang="de-DE" sz="2400" dirty="0" smtClean="0">
                <a:latin typeface="Arial" panose="020B0604020202020204" pitchFamily="34" charset="0"/>
                <a:cs typeface="Arial" panose="020B0604020202020204" pitchFamily="34" charset="0"/>
              </a:rPr>
              <a:t>2.3 Working Capital Management Kennzahlen</a:t>
            </a:r>
          </a:p>
        </p:txBody>
      </p:sp>
    </p:spTree>
    <p:extLst>
      <p:ext uri="{BB962C8B-B14F-4D97-AF65-F5344CB8AC3E}">
        <p14:creationId xmlns:p14="http://schemas.microsoft.com/office/powerpoint/2010/main" val="2440915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2.2 </a:t>
            </a:r>
            <a:r>
              <a:rPr lang="de-DE" sz="3200" dirty="0" smtClean="0">
                <a:latin typeface="Arial" panose="020B0604020202020204" pitchFamily="34" charset="0"/>
                <a:cs typeface="Arial" panose="020B0604020202020204" pitchFamily="34" charset="0"/>
              </a:rPr>
              <a:t>Stabilitäts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 </a:t>
            </a:r>
            <a:endParaRPr lang="de-DE"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Gearing</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sz="3600"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𝐹𝑖𝑛𝑎𝑛𝑧𝑣𝑒𝑟𝑏𝑖𝑛𝑑𝑙𝑖𝑐h𝑘𝑒𝑖𝑡𝑒𝑛</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𝑙𝑖𝑞𝑢𝑖𝑑𝑒</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𝑀𝑖𝑡𝑡𝑒𝑙</m:t>
                        </m:r>
                      </m:num>
                      <m:den>
                        <m:r>
                          <a:rPr lang="de-DE" sz="3600" b="0" i="1" smtClean="0">
                            <a:latin typeface="Cambria Math" panose="02040503050406030204" pitchFamily="18" charset="0"/>
                            <a:cs typeface="Arial" panose="020B0604020202020204" pitchFamily="34" charset="0"/>
                          </a:rPr>
                          <m:t>𝐸𝑖𝑔𝑒𝑛𝑘𝑎𝑝𝑖𝑡𝑎𝑙</m:t>
                        </m:r>
                      </m:den>
                    </m:f>
                  </m:oMath>
                </a14:m>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2114986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2.2 Stabilitätskennzahlen </a:t>
            </a:r>
            <a:endParaRPr lang="de-DE" sz="32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u="sng" dirty="0" smtClean="0"/>
                  <a:t>Seadrill</a:t>
                </a:r>
                <a:r>
                  <a:rPr lang="de-DE" u="sng" dirty="0"/>
                  <a:t> </a:t>
                </a:r>
                <a:r>
                  <a:rPr lang="de-DE" u="sng" dirty="0" err="1"/>
                  <a:t>LimitedShs</a:t>
                </a:r>
                <a:endParaRPr lang="de-DE" u="sng" dirty="0"/>
              </a:p>
              <a:p>
                <a:pPr marL="0" indent="0">
                  <a:buNone/>
                </a:pPr>
                <a:r>
                  <a:rPr lang="de-DE" b="1" dirty="0" err="1" smtClean="0">
                    <a:latin typeface="Arial" panose="020B0604020202020204" pitchFamily="34" charset="0"/>
                    <a:cs typeface="Arial" panose="020B0604020202020204" pitchFamily="34" charset="0"/>
                  </a:rPr>
                  <a:t>Gearing</a:t>
                </a:r>
                <a:endParaRPr lang="de-DE" b="1" dirty="0" smtClean="0">
                  <a:latin typeface="Arial" panose="020B0604020202020204" pitchFamily="34" charset="0"/>
                  <a:cs typeface="Arial" panose="020B0604020202020204" pitchFamily="34" charset="0"/>
                </a:endParaRPr>
              </a:p>
              <a:p>
                <a:pPr marL="0" indent="0">
                  <a:buNone/>
                </a:pPr>
                <a14:m>
                  <m:oMath xmlns:m="http://schemas.openxmlformats.org/officeDocument/2006/math">
                    <m:f>
                      <m:fPr>
                        <m:ctrlPr>
                          <a:rPr lang="de-DE" i="1" smtClean="0">
                            <a:latin typeface="Cambria Math" panose="02040503050406030204" pitchFamily="18" charset="0"/>
                          </a:rPr>
                        </m:ctrlPr>
                      </m:fPr>
                      <m:num>
                        <m:r>
                          <a:rPr lang="de-DE" b="0" i="1" smtClean="0">
                            <a:latin typeface="Cambria Math" panose="02040503050406030204" pitchFamily="18" charset="0"/>
                          </a:rPr>
                          <m:t>10311 −831</m:t>
                        </m:r>
                      </m:num>
                      <m:den>
                        <m:r>
                          <a:rPr lang="de-DE" b="0" i="1" smtClean="0">
                            <a:latin typeface="Cambria Math" panose="02040503050406030204" pitchFamily="18" charset="0"/>
                          </a:rPr>
                          <m:t>9764</m:t>
                        </m:r>
                      </m:den>
                    </m:f>
                  </m:oMath>
                </a14:m>
                <a:r>
                  <a:rPr lang="de-DE" dirty="0" smtClean="0"/>
                  <a:t> = 0,970 = 97% (2014)</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11900 −744</m:t>
                        </m:r>
                      </m:num>
                      <m:den>
                        <m:r>
                          <a:rPr lang="de-DE" b="0" i="1" smtClean="0">
                            <a:latin typeface="Cambria Math" panose="02040503050406030204" pitchFamily="18" charset="0"/>
                          </a:rPr>
                          <m:t>7512</m:t>
                        </m:r>
                      </m:den>
                    </m:f>
                  </m:oMath>
                </a14:m>
                <a:r>
                  <a:rPr lang="de-DE" dirty="0" smtClean="0"/>
                  <a:t> = 1,485 = 148,5% (2013)</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8695 −318</m:t>
                        </m:r>
                      </m:num>
                      <m:den>
                        <m:r>
                          <a:rPr lang="de-DE" b="0" i="1" smtClean="0">
                            <a:latin typeface="Cambria Math" panose="02040503050406030204" pitchFamily="18" charset="0"/>
                          </a:rPr>
                          <m:t>5503</m:t>
                        </m:r>
                      </m:den>
                    </m:f>
                  </m:oMath>
                </a14:m>
                <a:r>
                  <a:rPr lang="de-DE" dirty="0" smtClean="0"/>
                  <a:t> = 1,522 = 152,2% (2012)</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59" t="-1481"/>
                </a:stretch>
              </a:blipFill>
            </p:spPr>
            <p:txBody>
              <a:bodyPr/>
              <a:lstStyle/>
              <a:p>
                <a:r>
                  <a:rPr lang="de-DE">
                    <a:noFill/>
                  </a:rPr>
                  <a:t> </a:t>
                </a:r>
              </a:p>
            </p:txBody>
          </p:sp>
        </mc:Fallback>
      </mc:AlternateContent>
    </p:spTree>
    <p:extLst>
      <p:ext uri="{BB962C8B-B14F-4D97-AF65-F5344CB8AC3E}">
        <p14:creationId xmlns:p14="http://schemas.microsoft.com/office/powerpoint/2010/main" val="508333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2.2 </a:t>
            </a:r>
            <a:r>
              <a:rPr lang="de-DE" sz="3200" dirty="0" smtClean="0">
                <a:latin typeface="Arial" panose="020B0604020202020204" pitchFamily="34" charset="0"/>
                <a:cs typeface="Arial" panose="020B0604020202020204" pitchFamily="34" charset="0"/>
              </a:rPr>
              <a:t>Stabilitäts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 </a:t>
            </a:r>
            <a:endParaRPr lang="de-DE"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Dynamischer Verschuldungsgrad</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sz="3600"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𝐹𝑖𝑛𝑎𝑛𝑧𝑣𝑒𝑟𝑏𝑖𝑛𝑑𝑙𝑖𝑐h𝑘𝑒𝑖𝑡𝑒𝑛</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𝑙𝑖𝑞𝑢𝑖𝑑𝑒</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𝑀𝑖𝑡𝑡𝑒𝑙</m:t>
                        </m:r>
                      </m:num>
                      <m:den>
                        <m:r>
                          <a:rPr lang="de-DE" sz="3600" b="0" i="1" smtClean="0">
                            <a:latin typeface="Cambria Math" panose="02040503050406030204" pitchFamily="18" charset="0"/>
                            <a:cs typeface="Arial" panose="020B0604020202020204" pitchFamily="34" charset="0"/>
                          </a:rPr>
                          <m:t>𝐹𝑟𝑒𝑒</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𝐶𝑎𝑠h𝑓𝑙𝑜𝑤</m:t>
                        </m:r>
                      </m:den>
                    </m:f>
                  </m:oMath>
                </a14:m>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824587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2.2 </a:t>
            </a:r>
            <a:r>
              <a:rPr lang="de-DE" sz="3200" dirty="0" smtClean="0">
                <a:latin typeface="Arial" panose="020B0604020202020204" pitchFamily="34" charset="0"/>
                <a:cs typeface="Arial" panose="020B0604020202020204" pitchFamily="34" charset="0"/>
              </a:rPr>
              <a:t>Stabilitäts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 </a:t>
            </a:r>
            <a:endParaRPr lang="de-DE"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Sachinvestitionsquote</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sz="3600"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𝑆𝑎𝑐h𝑖𝑛𝑣𝑒𝑠𝑡𝑖𝑡𝑖𝑜𝑛</m:t>
                        </m:r>
                      </m:num>
                      <m:den>
                        <m:r>
                          <a:rPr lang="de-DE" sz="3600" b="0" i="1" smtClean="0">
                            <a:latin typeface="Cambria Math" panose="02040503050406030204" pitchFamily="18" charset="0"/>
                            <a:cs typeface="Arial" panose="020B0604020202020204" pitchFamily="34" charset="0"/>
                          </a:rPr>
                          <m:t>𝑜𝑝𝑒𝑟𝑎𝑡𝑖𝑣𝑒𝑟</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𝐶𝑎𝑠h𝑓𝑙𝑜𝑤</m:t>
                        </m:r>
                      </m:den>
                    </m:f>
                  </m:oMath>
                </a14:m>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72590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2.2 Stabilitätskennzahlen </a:t>
            </a:r>
            <a:endParaRPr lang="de-DE" sz="3200"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r>
                  <a:rPr lang="de-DE" u="sng" dirty="0" smtClean="0"/>
                  <a:t>Seadrill</a:t>
                </a:r>
                <a:r>
                  <a:rPr lang="de-DE" u="sng" dirty="0"/>
                  <a:t> </a:t>
                </a:r>
                <a:r>
                  <a:rPr lang="de-DE" u="sng" dirty="0" err="1"/>
                  <a:t>LimitedShs</a:t>
                </a:r>
                <a:endParaRPr lang="de-DE" u="sng" dirty="0"/>
              </a:p>
              <a:p>
                <a:pPr marL="0" indent="0">
                  <a:buNone/>
                </a:pPr>
                <a:r>
                  <a:rPr lang="de-DE" b="1" dirty="0" smtClean="0">
                    <a:latin typeface="Arial" panose="020B0604020202020204" pitchFamily="34" charset="0"/>
                    <a:cs typeface="Arial" panose="020B0604020202020204" pitchFamily="34" charset="0"/>
                  </a:rPr>
                  <a:t>Sachinvestitionsquote</a:t>
                </a:r>
              </a:p>
              <a:p>
                <a:pPr marL="0" indent="0">
                  <a:buNone/>
                </a:pPr>
                <a14:m>
                  <m:oMath xmlns:m="http://schemas.openxmlformats.org/officeDocument/2006/math">
                    <m:f>
                      <m:fPr>
                        <m:ctrlPr>
                          <a:rPr lang="de-DE" i="1" smtClean="0">
                            <a:latin typeface="Cambria Math" panose="02040503050406030204" pitchFamily="18" charset="0"/>
                          </a:rPr>
                        </m:ctrlPr>
                      </m:fPr>
                      <m:num>
                        <m:r>
                          <a:rPr lang="de-DE" b="0" i="1" smtClean="0">
                            <a:latin typeface="Cambria Math" panose="02040503050406030204" pitchFamily="18" charset="0"/>
                          </a:rPr>
                          <m:t>2873</m:t>
                        </m:r>
                      </m:num>
                      <m:den>
                        <m:r>
                          <a:rPr lang="de-DE" b="0" i="1" smtClean="0">
                            <a:latin typeface="Cambria Math" panose="02040503050406030204" pitchFamily="18" charset="0"/>
                          </a:rPr>
                          <m:t>4087</m:t>
                        </m:r>
                      </m:den>
                    </m:f>
                  </m:oMath>
                </a14:m>
                <a:r>
                  <a:rPr lang="de-DE" dirty="0" smtClean="0"/>
                  <a:t> = 0,703 = 70,3% (2014)</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4273</m:t>
                        </m:r>
                      </m:num>
                      <m:den>
                        <m:r>
                          <a:rPr lang="de-DE" b="0" i="1" smtClean="0">
                            <a:latin typeface="Cambria Math" panose="02040503050406030204" pitchFamily="18" charset="0"/>
                          </a:rPr>
                          <m:t>2786 </m:t>
                        </m:r>
                      </m:den>
                    </m:f>
                  </m:oMath>
                </a14:m>
                <a:r>
                  <a:rPr lang="de-DE" dirty="0" smtClean="0"/>
                  <a:t> = 1,533 = 153,3% (2013)</a:t>
                </a:r>
              </a:p>
              <a:p>
                <a:pPr marL="0" indent="0">
                  <a:buNone/>
                </a:pPr>
                <a14:m>
                  <m:oMath xmlns:m="http://schemas.openxmlformats.org/officeDocument/2006/math">
                    <m:f>
                      <m:fPr>
                        <m:ctrlPr>
                          <a:rPr lang="de-DE" i="1">
                            <a:latin typeface="Cambria Math" panose="02040503050406030204" pitchFamily="18" charset="0"/>
                          </a:rPr>
                        </m:ctrlPr>
                      </m:fPr>
                      <m:num>
                        <m:r>
                          <a:rPr lang="de-DE" b="0" i="1" smtClean="0">
                            <a:latin typeface="Cambria Math" panose="02040503050406030204" pitchFamily="18" charset="0"/>
                          </a:rPr>
                          <m:t>1557</m:t>
                        </m:r>
                      </m:num>
                      <m:den>
                        <m:r>
                          <a:rPr lang="de-DE" b="0" i="1" smtClean="0">
                            <a:latin typeface="Cambria Math" panose="02040503050406030204" pitchFamily="18" charset="0"/>
                          </a:rPr>
                          <m:t>1206</m:t>
                        </m:r>
                      </m:den>
                    </m:f>
                  </m:oMath>
                </a14:m>
                <a:r>
                  <a:rPr lang="de-DE" dirty="0" smtClean="0"/>
                  <a:t> = 1,291 = 129,1% (2012)</a:t>
                </a:r>
              </a:p>
              <a:p>
                <a:pPr marL="0" indent="0">
                  <a:buNone/>
                </a:pP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59" t="-1481"/>
                </a:stretch>
              </a:blipFill>
            </p:spPr>
            <p:txBody>
              <a:bodyPr/>
              <a:lstStyle/>
              <a:p>
                <a:r>
                  <a:rPr lang="de-DE">
                    <a:noFill/>
                  </a:rPr>
                  <a:t> </a:t>
                </a:r>
              </a:p>
            </p:txBody>
          </p:sp>
        </mc:Fallback>
      </mc:AlternateContent>
    </p:spTree>
    <p:extLst>
      <p:ext uri="{BB962C8B-B14F-4D97-AF65-F5344CB8AC3E}">
        <p14:creationId xmlns:p14="http://schemas.microsoft.com/office/powerpoint/2010/main" val="1571742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2.2 </a:t>
            </a:r>
            <a:r>
              <a:rPr lang="de-DE" sz="3200" dirty="0" smtClean="0">
                <a:latin typeface="Arial" panose="020B0604020202020204" pitchFamily="34" charset="0"/>
                <a:cs typeface="Arial" panose="020B0604020202020204" pitchFamily="34" charset="0"/>
              </a:rPr>
              <a:t>Stabilitäts</a:t>
            </a:r>
            <a:r>
              <a:rPr lang="de-DE" sz="3200" dirty="0">
                <a:latin typeface="Arial" panose="020B0604020202020204" pitchFamily="34" charset="0"/>
                <a:cs typeface="Arial" panose="020B0604020202020204" pitchFamily="34" charset="0"/>
              </a:rPr>
              <a:t>k</a:t>
            </a:r>
            <a:r>
              <a:rPr lang="de-DE" sz="3200" dirty="0" smtClean="0">
                <a:latin typeface="Arial" panose="020B0604020202020204" pitchFamily="34" charset="0"/>
                <a:cs typeface="Arial" panose="020B0604020202020204" pitchFamily="34" charset="0"/>
              </a:rPr>
              <a:t>ennzahlen </a:t>
            </a:r>
            <a:endParaRPr lang="de-DE"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Anlagedeckungsgrad I</a:t>
                </a:r>
                <a:endParaRPr lang="de-DE" b="1" dirty="0">
                  <a:latin typeface="Arial" panose="020B0604020202020204" pitchFamily="34" charset="0"/>
                  <a:cs typeface="Arial" panose="020B0604020202020204" pitchFamily="34" charset="0"/>
                </a:endParaRPr>
              </a:p>
              <a:p>
                <a:pPr marL="0" indent="0" algn="ctr">
                  <a:buNone/>
                </a:pPr>
                <a:r>
                  <a:rPr lang="de-DE"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𝐸𝑖𝑔𝑒𝑛𝑘𝑎𝑝𝑖𝑡𝑎𝑙</m:t>
                        </m:r>
                      </m:num>
                      <m:den>
                        <m:r>
                          <a:rPr lang="de-DE" sz="3600" b="0" i="1" smtClean="0">
                            <a:latin typeface="Cambria Math" panose="02040503050406030204" pitchFamily="18" charset="0"/>
                            <a:cs typeface="Arial" panose="020B0604020202020204" pitchFamily="34" charset="0"/>
                          </a:rPr>
                          <m:t>𝐴𝑛𝑙𝑎𝑔𝑒𝑣𝑒𝑟𝑚</m:t>
                        </m:r>
                        <m:r>
                          <a:rPr lang="de-DE" sz="3600" b="0" i="1" smtClean="0">
                            <a:latin typeface="Cambria Math" panose="02040503050406030204" pitchFamily="18" charset="0"/>
                            <a:cs typeface="Arial" panose="020B0604020202020204" pitchFamily="34" charset="0"/>
                          </a:rPr>
                          <m:t>ö</m:t>
                        </m:r>
                        <m:r>
                          <a:rPr lang="de-DE" sz="3600" b="0" i="1" smtClean="0">
                            <a:latin typeface="Cambria Math" panose="02040503050406030204" pitchFamily="18" charset="0"/>
                            <a:cs typeface="Arial" panose="020B0604020202020204" pitchFamily="34" charset="0"/>
                          </a:rPr>
                          <m:t>𝑔𝑒𝑛</m:t>
                        </m:r>
                      </m:den>
                    </m:f>
                  </m:oMath>
                </a14:m>
                <a:endParaRPr lang="de-DE" sz="3600" dirty="0" smtClean="0">
                  <a:latin typeface="Arial" panose="020B0604020202020204" pitchFamily="34" charset="0"/>
                  <a:cs typeface="Arial" panose="020B0604020202020204" pitchFamily="34" charset="0"/>
                </a:endParaRPr>
              </a:p>
              <a:p>
                <a:pPr marL="0" indent="0" algn="ctr">
                  <a:buNone/>
                </a:pPr>
                <a:endParaRPr lang="de-DE" dirty="0">
                  <a:latin typeface="Arial" panose="020B0604020202020204" pitchFamily="34" charset="0"/>
                  <a:cs typeface="Arial" panose="020B0604020202020204" pitchFamily="34" charset="0"/>
                </a:endParaRPr>
              </a:p>
              <a:p>
                <a:pPr marL="0" indent="0">
                  <a:buNone/>
                </a:pPr>
                <a:r>
                  <a:rPr lang="de-DE" b="1" dirty="0" smtClean="0">
                    <a:latin typeface="Arial" panose="020B0604020202020204" pitchFamily="34" charset="0"/>
                    <a:cs typeface="Arial" panose="020B0604020202020204" pitchFamily="34" charset="0"/>
                  </a:rPr>
                  <a:t>Anlagedeckungsgrad II</a:t>
                </a:r>
              </a:p>
              <a:p>
                <a:pPr marL="0" indent="0">
                  <a:buNone/>
                </a:pPr>
                <a:endParaRPr lang="de-DE" b="1" dirty="0" smtClean="0">
                  <a:latin typeface="Arial" panose="020B0604020202020204" pitchFamily="34" charset="0"/>
                  <a:cs typeface="Arial" panose="020B0604020202020204" pitchFamily="34" charset="0"/>
                </a:endParaRPr>
              </a:p>
              <a:p>
                <a:pPr marL="0" indent="0" algn="ctr">
                  <a:buNone/>
                </a:pPr>
                <a:r>
                  <a:rPr lang="de-DE"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𝐸𝑖𝑔𝑒𝑛𝑘𝑎𝑝𝑖𝑡𝑎𝑙</m:t>
                        </m:r>
                        <m:r>
                          <a:rPr lang="de-DE" sz="3600" b="0" i="1" smtClean="0">
                            <a:latin typeface="Cambria Math" panose="02040503050406030204" pitchFamily="18" charset="0"/>
                            <a:cs typeface="Arial" panose="020B0604020202020204" pitchFamily="34" charset="0"/>
                          </a:rPr>
                          <m:t>+</m:t>
                        </m:r>
                        <m:r>
                          <a:rPr lang="de-DE" sz="3600" b="0" i="1" smtClean="0">
                            <a:latin typeface="Cambria Math" panose="02040503050406030204" pitchFamily="18" charset="0"/>
                            <a:cs typeface="Arial" panose="020B0604020202020204" pitchFamily="34" charset="0"/>
                          </a:rPr>
                          <m:t>𝑙𝑎𝑛𝑔𝑓𝑟𝑖𝑠𝑡𝑖𝑔𝑒</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𝑉𝑒𝑟𝑏𝑖𝑛𝑑𝑙𝑖𝑐h𝑘𝑒𝑖𝑡𝑒𝑛</m:t>
                        </m:r>
                      </m:num>
                      <m:den>
                        <m:r>
                          <a:rPr lang="de-DE" sz="3600" b="0" i="1" smtClean="0">
                            <a:latin typeface="Cambria Math" panose="02040503050406030204" pitchFamily="18" charset="0"/>
                            <a:cs typeface="Arial" panose="020B0604020202020204" pitchFamily="34" charset="0"/>
                          </a:rPr>
                          <m:t>𝐴𝑛𝑙𝑎𝑔𝑒𝑣𝑒𝑟𝑚</m:t>
                        </m:r>
                        <m:r>
                          <a:rPr lang="de-DE" sz="3600" b="0" i="1" smtClean="0">
                            <a:latin typeface="Cambria Math" panose="02040503050406030204" pitchFamily="18" charset="0"/>
                            <a:cs typeface="Arial" panose="020B0604020202020204" pitchFamily="34" charset="0"/>
                          </a:rPr>
                          <m:t>ö</m:t>
                        </m:r>
                        <m:r>
                          <a:rPr lang="de-DE" sz="3600" b="0" i="1" smtClean="0">
                            <a:latin typeface="Cambria Math" panose="02040503050406030204" pitchFamily="18" charset="0"/>
                            <a:cs typeface="Arial" panose="020B0604020202020204" pitchFamily="34" charset="0"/>
                          </a:rPr>
                          <m:t>𝑔𝑒𝑛</m:t>
                        </m:r>
                      </m:den>
                    </m:f>
                  </m:oMath>
                </a14:m>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3579890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2.2 Stabilitätskennzahlen </a:t>
            </a:r>
            <a:endParaRPr lang="de-DE" sz="3200" dirty="0"/>
          </a:p>
        </p:txBody>
      </p:sp>
      <p:sp>
        <p:nvSpPr>
          <p:cNvPr id="3" name="Inhaltsplatzhalter 2"/>
          <p:cNvSpPr>
            <a:spLocks noGrp="1"/>
          </p:cNvSpPr>
          <p:nvPr>
            <p:ph idx="1"/>
          </p:nvPr>
        </p:nvSpPr>
        <p:spPr/>
        <p:txBody>
          <a:bodyPr/>
          <a:lstStyle/>
          <a:p>
            <a:pPr marL="0" indent="0">
              <a:buNone/>
            </a:pPr>
            <a:r>
              <a:rPr lang="de-DE" u="sng" dirty="0" err="1"/>
              <a:t>Seadrill</a:t>
            </a:r>
            <a:r>
              <a:rPr lang="de-DE" u="sng" dirty="0"/>
              <a:t> </a:t>
            </a:r>
            <a:r>
              <a:rPr lang="de-DE" u="sng" dirty="0" err="1"/>
              <a:t>LimitedShs</a:t>
            </a:r>
            <a:endParaRPr lang="de-DE" u="sng" dirty="0"/>
          </a:p>
          <a:p>
            <a:pPr marL="0" indent="0">
              <a:buNone/>
            </a:pPr>
            <a:endParaRPr lang="de-DE" dirty="0"/>
          </a:p>
        </p:txBody>
      </p:sp>
    </p:spTree>
    <p:extLst>
      <p:ext uri="{BB962C8B-B14F-4D97-AF65-F5344CB8AC3E}">
        <p14:creationId xmlns:p14="http://schemas.microsoft.com/office/powerpoint/2010/main" val="3006879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2.3 Working Capital Management Kennzahlen</a:t>
            </a:r>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lstStyle/>
          <a:p>
            <a:pPr marL="0" indent="0">
              <a:buNone/>
            </a:pPr>
            <a:r>
              <a:rPr lang="de-DE" sz="3600" b="1" dirty="0" smtClean="0">
                <a:latin typeface="Arial" panose="020B0604020202020204" pitchFamily="34" charset="0"/>
                <a:cs typeface="Arial" panose="020B0604020202020204" pitchFamily="34" charset="0"/>
              </a:rPr>
              <a:t>Wichtig!!</a:t>
            </a:r>
          </a:p>
          <a:p>
            <a:pPr marL="0" indent="0">
              <a:buNone/>
            </a:pPr>
            <a:r>
              <a:rPr lang="de-DE" i="1" dirty="0" smtClean="0">
                <a:latin typeface="Arial" panose="020B0604020202020204" pitchFamily="34" charset="0"/>
                <a:cs typeface="Arial" panose="020B0604020202020204" pitchFamily="34" charset="0"/>
              </a:rPr>
              <a:t>Beschreibt das optimale Verhältnis zwischen Umlaufvermögen und kurzfristigen Krediten</a:t>
            </a:r>
            <a:endParaRPr lang="de-DE"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549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3600" dirty="0" smtClean="0">
                <a:latin typeface="Arial" panose="020B0604020202020204" pitchFamily="34" charset="0"/>
                <a:cs typeface="Arial" panose="020B0604020202020204" pitchFamily="34" charset="0"/>
              </a:rPr>
              <a:t>2.3 Working Capital Management Kennzahlen</a:t>
            </a:r>
            <a:endParaRPr lang="de-DE" sz="3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Liquidität 1. Grades</a:t>
                </a:r>
              </a:p>
              <a:p>
                <a:pPr marL="0" indent="0">
                  <a:buNone/>
                </a:pPr>
                <a:r>
                  <a:rPr lang="de-DE" dirty="0" smtClean="0">
                    <a:latin typeface="Arial" panose="020B0604020202020204" pitchFamily="34" charset="0"/>
                    <a:cs typeface="Arial" panose="020B0604020202020204" pitchFamily="34" charset="0"/>
                  </a:rPr>
                  <a:t>	</a:t>
                </a:r>
                <a:endParaRPr lang="de-DE" dirty="0">
                  <a:latin typeface="Arial" panose="020B0604020202020204" pitchFamily="34" charset="0"/>
                  <a:cs typeface="Arial" panose="020B0604020202020204" pitchFamily="34" charset="0"/>
                </a:endParaRPr>
              </a:p>
              <a:p>
                <a:pPr marL="0" indent="0" algn="ctr">
                  <a:buNone/>
                </a:pPr>
                <a:r>
                  <a:rPr lang="de-DE" sz="3600"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𝐿𝑖𝑞𝑢𝑖𝑑𝑒</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𝑀𝑖𝑡𝑡𝑒𝑙</m:t>
                        </m:r>
                        <m:r>
                          <a:rPr lang="de-DE" sz="3600" b="0" i="1" smtClean="0">
                            <a:latin typeface="Cambria Math" panose="02040503050406030204" pitchFamily="18" charset="0"/>
                            <a:cs typeface="Arial" panose="020B0604020202020204" pitchFamily="34" charset="0"/>
                          </a:rPr>
                          <m:t>+</m:t>
                        </m:r>
                        <m:r>
                          <a:rPr lang="de-DE" sz="3600" b="0" i="1" smtClean="0">
                            <a:latin typeface="Cambria Math" panose="02040503050406030204" pitchFamily="18" charset="0"/>
                            <a:cs typeface="Arial" panose="020B0604020202020204" pitchFamily="34" charset="0"/>
                          </a:rPr>
                          <m:t>𝑊𝑒𝑟𝑡𝑝𝑎𝑝𝑖𝑒𝑟𝑒</m:t>
                        </m:r>
                      </m:num>
                      <m:den>
                        <m:r>
                          <a:rPr lang="de-DE" sz="3600" b="0" i="1" smtClean="0">
                            <a:latin typeface="Cambria Math" panose="02040503050406030204" pitchFamily="18" charset="0"/>
                            <a:cs typeface="Arial" panose="020B0604020202020204" pitchFamily="34" charset="0"/>
                          </a:rPr>
                          <m:t>𝑘𝑢𝑟𝑧𝑓𝑟𝑖𝑠𝑡𝑖𝑔𝑒</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𝑉𝑒𝑟𝑏𝑖𝑛𝑑𝑙𝑖𝑐h𝑘𝑒𝑖𝑡𝑒𝑛</m:t>
                        </m:r>
                      </m:den>
                    </m:f>
                  </m:oMath>
                </a14:m>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1651173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3600" dirty="0" smtClean="0">
                <a:latin typeface="Arial" panose="020B0604020202020204" pitchFamily="34" charset="0"/>
                <a:cs typeface="Arial" panose="020B0604020202020204" pitchFamily="34" charset="0"/>
              </a:rPr>
              <a:t>2.3 Working Capital Management Kennzahlen</a:t>
            </a:r>
            <a:endParaRPr lang="de-DE" sz="3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Liquidität 2. Grades</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sz="3600"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𝐿𝑖𝑞𝑢𝑖𝑑𝑒</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𝑀𝑖𝑡𝑡𝑒𝑙</m:t>
                        </m:r>
                        <m:r>
                          <a:rPr lang="de-DE" sz="3600" b="0" i="1" smtClean="0">
                            <a:latin typeface="Cambria Math" panose="02040503050406030204" pitchFamily="18" charset="0"/>
                            <a:cs typeface="Arial" panose="020B0604020202020204" pitchFamily="34" charset="0"/>
                          </a:rPr>
                          <m:t>+</m:t>
                        </m:r>
                        <m:r>
                          <a:rPr lang="de-DE" sz="3600" b="0" i="1" smtClean="0">
                            <a:latin typeface="Cambria Math" panose="02040503050406030204" pitchFamily="18" charset="0"/>
                            <a:cs typeface="Arial" panose="020B0604020202020204" pitchFamily="34" charset="0"/>
                          </a:rPr>
                          <m:t>𝑊𝑒𝑟𝑡𝑝𝑎𝑝𝑖𝑒𝑟</m:t>
                        </m:r>
                        <m:r>
                          <a:rPr lang="de-DE" sz="3600" b="0" i="1" smtClean="0">
                            <a:latin typeface="Cambria Math" panose="02040503050406030204" pitchFamily="18" charset="0"/>
                            <a:cs typeface="Arial" panose="020B0604020202020204" pitchFamily="34" charset="0"/>
                          </a:rPr>
                          <m:t>+</m:t>
                        </m:r>
                        <m:r>
                          <a:rPr lang="de-DE" sz="3600" b="0" i="1" smtClean="0">
                            <a:latin typeface="Cambria Math" panose="02040503050406030204" pitchFamily="18" charset="0"/>
                            <a:cs typeface="Arial" panose="020B0604020202020204" pitchFamily="34" charset="0"/>
                          </a:rPr>
                          <m:t>𝐹𝑜𝑟𝑑𝑒𝑟𝑢𝑛𝑔𝑒𝑛</m:t>
                        </m:r>
                      </m:num>
                      <m:den>
                        <m:r>
                          <a:rPr lang="de-DE" sz="3600" b="0" i="1" smtClean="0">
                            <a:latin typeface="Cambria Math" panose="02040503050406030204" pitchFamily="18" charset="0"/>
                            <a:cs typeface="Arial" panose="020B0604020202020204" pitchFamily="34" charset="0"/>
                          </a:rPr>
                          <m:t>𝑘𝑢𝑟𝑧𝑓𝑟𝑖𝑠𝑡𝑖𝑔𝑒</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𝑉𝑒𝑟𝑏𝑖𝑛𝑑𝑙𝑖𝑐h𝑘𝑒𝑖𝑡𝑒𝑛</m:t>
                        </m:r>
                      </m:den>
                    </m:f>
                  </m:oMath>
                </a14:m>
                <a:endParaRPr lang="de-DE" sz="3600"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3392109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3200" dirty="0" smtClean="0">
                <a:latin typeface="Arial" panose="020B0604020202020204" pitchFamily="34" charset="0"/>
                <a:cs typeface="Arial" panose="020B0604020202020204" pitchFamily="34" charset="0"/>
              </a:rPr>
              <a:t>Kennzahlen- und Unternehmensanalyse</a:t>
            </a:r>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normAutofit/>
          </a:bodyPr>
          <a:lstStyle/>
          <a:p>
            <a:pPr marL="0" indent="0">
              <a:buNone/>
            </a:pPr>
            <a:endParaRPr lang="de-DE" sz="2400" dirty="0" smtClean="0">
              <a:latin typeface="Arial" panose="020B0604020202020204" pitchFamily="34" charset="0"/>
              <a:cs typeface="Arial" panose="020B0604020202020204" pitchFamily="34" charset="0"/>
            </a:endParaRPr>
          </a:p>
          <a:p>
            <a:pPr marL="457200" indent="-457200">
              <a:buFont typeface="+mj-lt"/>
              <a:buAutoNum type="arabicPeriod" startAt="3"/>
            </a:pPr>
            <a:r>
              <a:rPr lang="de-DE" sz="2400" dirty="0" smtClean="0">
                <a:latin typeface="Arial" panose="020B0604020202020204" pitchFamily="34" charset="0"/>
                <a:cs typeface="Arial" panose="020B0604020202020204" pitchFamily="34" charset="0"/>
              </a:rPr>
              <a:t>Unternehmensanalyse</a:t>
            </a:r>
          </a:p>
          <a:p>
            <a:pPr marL="541338" indent="0">
              <a:buNone/>
            </a:pPr>
            <a:r>
              <a:rPr lang="de-DE" sz="2400" dirty="0" smtClean="0">
                <a:latin typeface="Arial" panose="020B0604020202020204" pitchFamily="34" charset="0"/>
                <a:cs typeface="Arial" panose="020B0604020202020204" pitchFamily="34" charset="0"/>
              </a:rPr>
              <a:t>3.1 Peer – Group - Analyse</a:t>
            </a:r>
          </a:p>
          <a:p>
            <a:pPr marL="541338" indent="0">
              <a:buNone/>
            </a:pPr>
            <a:r>
              <a:rPr lang="de-DE" sz="2400" dirty="0" smtClean="0">
                <a:latin typeface="Arial" panose="020B0604020202020204" pitchFamily="34" charset="0"/>
                <a:cs typeface="Arial" panose="020B0604020202020204" pitchFamily="34" charset="0"/>
              </a:rPr>
              <a:t>3.2 </a:t>
            </a:r>
            <a:r>
              <a:rPr lang="de-DE" sz="2400" dirty="0" smtClean="0">
                <a:latin typeface="Arial" panose="020B0604020202020204" pitchFamily="34" charset="0"/>
                <a:cs typeface="Arial" panose="020B0604020202020204" pitchFamily="34" charset="0"/>
              </a:rPr>
              <a:t>SWOT </a:t>
            </a:r>
            <a:r>
              <a:rPr lang="de-DE" sz="2400" dirty="0" smtClean="0">
                <a:latin typeface="Arial" panose="020B0604020202020204" pitchFamily="34" charset="0"/>
                <a:cs typeface="Arial" panose="020B0604020202020204" pitchFamily="34" charset="0"/>
              </a:rPr>
              <a:t>– Analyse </a:t>
            </a:r>
          </a:p>
          <a:p>
            <a:pPr marL="541338" indent="0">
              <a:buNone/>
            </a:pPr>
            <a:r>
              <a:rPr lang="de-DE" sz="2400" dirty="0" smtClean="0">
                <a:latin typeface="Arial" panose="020B0604020202020204" pitchFamily="34" charset="0"/>
                <a:cs typeface="Arial" panose="020B0604020202020204" pitchFamily="34" charset="0"/>
              </a:rPr>
              <a:t>3.3 BCG – Analyse </a:t>
            </a:r>
          </a:p>
          <a:p>
            <a:pPr marL="541338" indent="0">
              <a:buNone/>
            </a:pPr>
            <a:r>
              <a:rPr lang="de-DE" sz="2400" dirty="0" smtClean="0">
                <a:latin typeface="Arial" panose="020B0604020202020204" pitchFamily="34" charset="0"/>
                <a:cs typeface="Arial" panose="020B0604020202020204" pitchFamily="34" charset="0"/>
              </a:rPr>
              <a:t>3.4 Branchenstrukturanalyse (</a:t>
            </a:r>
            <a:r>
              <a:rPr lang="de-DE" sz="2400" dirty="0" err="1" smtClean="0">
                <a:latin typeface="Arial" panose="020B0604020202020204" pitchFamily="34" charset="0"/>
                <a:cs typeface="Arial" panose="020B0604020202020204" pitchFamily="34" charset="0"/>
              </a:rPr>
              <a:t>Porter‘s</a:t>
            </a:r>
            <a:r>
              <a:rPr lang="de-DE" sz="2400" dirty="0" smtClean="0">
                <a:latin typeface="Arial" panose="020B0604020202020204" pitchFamily="34" charset="0"/>
                <a:cs typeface="Arial" panose="020B0604020202020204" pitchFamily="34" charset="0"/>
              </a:rPr>
              <a:t> </a:t>
            </a:r>
            <a:r>
              <a:rPr lang="de-DE" sz="2400" dirty="0" err="1" smtClean="0">
                <a:latin typeface="Arial" panose="020B0604020202020204" pitchFamily="34" charset="0"/>
                <a:cs typeface="Arial" panose="020B0604020202020204" pitchFamily="34" charset="0"/>
              </a:rPr>
              <a:t>five</a:t>
            </a:r>
            <a:r>
              <a:rPr lang="de-DE" sz="2400" dirty="0" smtClean="0">
                <a:latin typeface="Arial" panose="020B0604020202020204" pitchFamily="34" charset="0"/>
                <a:cs typeface="Arial" panose="020B0604020202020204" pitchFamily="34" charset="0"/>
              </a:rPr>
              <a:t> Forces)</a:t>
            </a:r>
          </a:p>
          <a:p>
            <a:pPr marL="0" indent="0">
              <a:buNone/>
            </a:pPr>
            <a:r>
              <a:rPr lang="de-DE" sz="2400" dirty="0" smtClean="0">
                <a:latin typeface="Arial" panose="020B0604020202020204" pitchFamily="34" charset="0"/>
                <a:cs typeface="Arial" panose="020B0604020202020204" pitchFamily="34" charset="0"/>
              </a:rPr>
              <a:t>4. Informationsbeschaffung</a:t>
            </a:r>
          </a:p>
          <a:p>
            <a:pPr marL="0" indent="0">
              <a:buNone/>
            </a:pP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23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3600" dirty="0" smtClean="0">
                <a:latin typeface="Arial" panose="020B0604020202020204" pitchFamily="34" charset="0"/>
                <a:cs typeface="Arial" panose="020B0604020202020204" pitchFamily="34" charset="0"/>
              </a:rPr>
              <a:t>2.3 Working Capital Management Kennzahlen</a:t>
            </a:r>
            <a:endParaRPr lang="de-DE" sz="3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0" indent="0">
                  <a:buNone/>
                </a:pPr>
                <a:r>
                  <a:rPr lang="de-DE" b="1" dirty="0" smtClean="0">
                    <a:latin typeface="Arial" panose="020B0604020202020204" pitchFamily="34" charset="0"/>
                    <a:cs typeface="Arial" panose="020B0604020202020204" pitchFamily="34" charset="0"/>
                  </a:rPr>
                  <a:t>Liquidität 3. Grades (Working Capital Quote)</a:t>
                </a:r>
              </a:p>
              <a:p>
                <a:pPr marL="0" indent="0">
                  <a:buNone/>
                </a:pPr>
                <a:endParaRPr lang="de-DE" dirty="0">
                  <a:latin typeface="Arial" panose="020B0604020202020204" pitchFamily="34" charset="0"/>
                  <a:cs typeface="Arial" panose="020B0604020202020204" pitchFamily="34" charset="0"/>
                </a:endParaRPr>
              </a:p>
              <a:p>
                <a:pPr marL="0" indent="0" algn="ctr">
                  <a:buNone/>
                </a:pPr>
                <a:r>
                  <a:rPr lang="de-DE" sz="3600" dirty="0" smtClean="0">
                    <a:latin typeface="Arial" panose="020B0604020202020204" pitchFamily="34" charset="0"/>
                    <a:cs typeface="Arial" panose="020B0604020202020204" pitchFamily="34" charset="0"/>
                  </a:rPr>
                  <a:t>=  </a:t>
                </a:r>
                <a14:m>
                  <m:oMath xmlns:m="http://schemas.openxmlformats.org/officeDocument/2006/math">
                    <m:f>
                      <m:fPr>
                        <m:ctrlPr>
                          <a:rPr lang="de-DE" sz="3600" i="1" smtClean="0">
                            <a:latin typeface="Cambria Math" panose="02040503050406030204" pitchFamily="18" charset="0"/>
                            <a:cs typeface="Arial" panose="020B0604020202020204" pitchFamily="34" charset="0"/>
                          </a:rPr>
                        </m:ctrlPr>
                      </m:fPr>
                      <m:num>
                        <m:r>
                          <a:rPr lang="de-DE" sz="3600" b="0" i="1" smtClean="0">
                            <a:latin typeface="Cambria Math" panose="02040503050406030204" pitchFamily="18" charset="0"/>
                            <a:cs typeface="Arial" panose="020B0604020202020204" pitchFamily="34" charset="0"/>
                          </a:rPr>
                          <m:t>𝑈𝑚𝑙𝑎𝑢𝑓𝑣𝑒𝑟𝑚</m:t>
                        </m:r>
                        <m:r>
                          <a:rPr lang="de-DE" sz="3600" b="0" i="1" smtClean="0">
                            <a:latin typeface="Cambria Math" panose="02040503050406030204" pitchFamily="18" charset="0"/>
                            <a:cs typeface="Arial" panose="020B0604020202020204" pitchFamily="34" charset="0"/>
                          </a:rPr>
                          <m:t>ö</m:t>
                        </m:r>
                        <m:r>
                          <a:rPr lang="de-DE" sz="3600" b="0" i="1" smtClean="0">
                            <a:latin typeface="Cambria Math" panose="02040503050406030204" pitchFamily="18" charset="0"/>
                            <a:cs typeface="Arial" panose="020B0604020202020204" pitchFamily="34" charset="0"/>
                          </a:rPr>
                          <m:t>𝑔𝑒𝑛</m:t>
                        </m:r>
                      </m:num>
                      <m:den>
                        <m:r>
                          <a:rPr lang="de-DE" sz="3600" b="0" i="1" smtClean="0">
                            <a:latin typeface="Cambria Math" panose="02040503050406030204" pitchFamily="18" charset="0"/>
                            <a:cs typeface="Arial" panose="020B0604020202020204" pitchFamily="34" charset="0"/>
                          </a:rPr>
                          <m:t>𝑘𝑢𝑟𝑧𝑓𝑟𝑖𝑠𝑡𝑖𝑔𝑒</m:t>
                        </m:r>
                        <m:r>
                          <a:rPr lang="de-DE" sz="3600" b="0" i="1" smtClean="0">
                            <a:latin typeface="Cambria Math" panose="02040503050406030204" pitchFamily="18" charset="0"/>
                            <a:cs typeface="Arial" panose="020B0604020202020204" pitchFamily="34" charset="0"/>
                          </a:rPr>
                          <m:t> </m:t>
                        </m:r>
                        <m:r>
                          <a:rPr lang="de-DE" sz="3600" b="0" i="1" smtClean="0">
                            <a:latin typeface="Cambria Math" panose="02040503050406030204" pitchFamily="18" charset="0"/>
                            <a:cs typeface="Arial" panose="020B0604020202020204" pitchFamily="34" charset="0"/>
                          </a:rPr>
                          <m:t>𝑉𝑒𝑟𝑏𝑖𝑛𝑑𝑙𝑖𝑐h𝑘𝑒𝑖𝑡𝑒𝑛</m:t>
                        </m:r>
                      </m:den>
                    </m:f>
                  </m:oMath>
                </a14:m>
                <a:endParaRPr lang="de-DE" sz="3600" dirty="0" smtClean="0">
                  <a:latin typeface="Arial" panose="020B0604020202020204" pitchFamily="34" charset="0"/>
                  <a:cs typeface="Arial" panose="020B0604020202020204" pitchFamily="34" charset="0"/>
                </a:endParaRPr>
              </a:p>
              <a:p>
                <a:pPr marL="0" indent="0">
                  <a:buNone/>
                </a:pPr>
                <a:endParaRPr lang="de-DE" dirty="0">
                  <a:latin typeface="Arial" panose="020B0604020202020204" pitchFamily="34" charset="0"/>
                  <a:cs typeface="Arial" panose="020B0604020202020204"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440409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3. Unternehmensanalyse</a:t>
            </a:r>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lstStyle/>
          <a:p>
            <a:pPr marL="0" indent="0">
              <a:buNone/>
            </a:pPr>
            <a:r>
              <a:rPr lang="de-DE" i="1" dirty="0" smtClean="0">
                <a:latin typeface="Arial" panose="020B0604020202020204" pitchFamily="34" charset="0"/>
                <a:cs typeface="Arial" panose="020B0604020202020204" pitchFamily="34" charset="0"/>
              </a:rPr>
              <a:t>„ Die wahre </a:t>
            </a:r>
            <a:r>
              <a:rPr lang="de-DE" i="1" dirty="0">
                <a:latin typeface="Arial" panose="020B0604020202020204" pitchFamily="34" charset="0"/>
                <a:cs typeface="Arial" panose="020B0604020202020204" pitchFamily="34" charset="0"/>
              </a:rPr>
              <a:t>Kunst der Unternehmensbewertung liegt in der Analyse des </a:t>
            </a:r>
            <a:r>
              <a:rPr lang="de-DE" i="1" dirty="0" smtClean="0">
                <a:latin typeface="Arial" panose="020B0604020202020204" pitchFamily="34" charset="0"/>
                <a:cs typeface="Arial" panose="020B0604020202020204" pitchFamily="34" charset="0"/>
              </a:rPr>
              <a:t>Geschäftsmodells“</a:t>
            </a:r>
            <a:endParaRPr lang="de-DE" i="1" dirty="0">
              <a:latin typeface="Arial" panose="020B0604020202020204" pitchFamily="34" charset="0"/>
              <a:cs typeface="Arial" panose="020B0604020202020204" pitchFamily="34" charset="0"/>
            </a:endParaRPr>
          </a:p>
          <a:p>
            <a:pPr marL="0" indent="0">
              <a:buNone/>
            </a:pPr>
            <a:endParaRPr lang="de-DE" dirty="0" smtClean="0">
              <a:latin typeface="Arial" panose="020B0604020202020204" pitchFamily="34" charset="0"/>
              <a:cs typeface="Arial" panose="020B0604020202020204" pitchFamily="34" charset="0"/>
            </a:endParaRPr>
          </a:p>
          <a:p>
            <a:pPr>
              <a:buFont typeface="Wingdings" panose="05000000000000000000" pitchFamily="2" charset="2"/>
              <a:buChar char="à"/>
            </a:pPr>
            <a:r>
              <a:rPr lang="de-DE" dirty="0" smtClean="0">
                <a:latin typeface="Arial" panose="020B0604020202020204" pitchFamily="34" charset="0"/>
                <a:cs typeface="Arial" panose="020B0604020202020204" pitchFamily="34" charset="0"/>
                <a:sym typeface="Wingdings" panose="05000000000000000000" pitchFamily="2" charset="2"/>
              </a:rPr>
              <a:t>Erlaubt Rückschlüsse auf die zukünftige Wettbewerbs-</a:t>
            </a:r>
          </a:p>
          <a:p>
            <a:pPr marL="0" indent="0">
              <a:buNone/>
            </a:pPr>
            <a:r>
              <a:rPr lang="de-DE" dirty="0">
                <a:latin typeface="Arial" panose="020B0604020202020204" pitchFamily="34" charset="0"/>
                <a:cs typeface="Arial" panose="020B0604020202020204" pitchFamily="34" charset="0"/>
                <a:sym typeface="Wingdings" panose="05000000000000000000" pitchFamily="2" charset="2"/>
              </a:rPr>
              <a:t> </a:t>
            </a:r>
            <a:r>
              <a:rPr lang="de-DE" dirty="0" smtClean="0">
                <a:latin typeface="Arial" panose="020B0604020202020204" pitchFamily="34" charset="0"/>
                <a:cs typeface="Arial" panose="020B0604020202020204" pitchFamily="34" charset="0"/>
                <a:sym typeface="Wingdings" panose="05000000000000000000" pitchFamily="2" charset="2"/>
              </a:rPr>
              <a:t>   </a:t>
            </a:r>
            <a:r>
              <a:rPr lang="de-DE" dirty="0" err="1" smtClean="0">
                <a:latin typeface="Arial" panose="020B0604020202020204" pitchFamily="34" charset="0"/>
                <a:cs typeface="Arial" panose="020B0604020202020204" pitchFamily="34" charset="0"/>
                <a:sym typeface="Wingdings" panose="05000000000000000000" pitchFamily="2" charset="2"/>
              </a:rPr>
              <a:t>fähigkeit</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9574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3.1 Geschäftsmodellbestimmung</a:t>
            </a:r>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noAutofit/>
          </a:bodyPr>
          <a:lstStyle/>
          <a:p>
            <a:pPr marL="342900" lvl="0" indent="-342900">
              <a:buFont typeface="+mj-lt"/>
              <a:buAutoNum type="arabicPeriod"/>
            </a:pPr>
            <a:r>
              <a:rPr lang="de-DE" sz="2000" dirty="0" smtClean="0">
                <a:latin typeface="Arial" panose="020B0604020202020204" pitchFamily="34" charset="0"/>
                <a:cs typeface="Arial" panose="020B0604020202020204" pitchFamily="34" charset="0"/>
              </a:rPr>
              <a:t>Kurzlebige </a:t>
            </a:r>
            <a:r>
              <a:rPr lang="de-DE" sz="2000" dirty="0">
                <a:latin typeface="Arial" panose="020B0604020202020204" pitchFamily="34" charset="0"/>
                <a:cs typeface="Arial" panose="020B0604020202020204" pitchFamily="34" charset="0"/>
              </a:rPr>
              <a:t>Produkte mit bekannten Markennamen</a:t>
            </a:r>
          </a:p>
          <a:p>
            <a:pPr>
              <a:buFont typeface="Symbol" panose="05050102010706020507" pitchFamily="18" charset="2"/>
              <a:buChar char="-"/>
            </a:pPr>
            <a:r>
              <a:rPr lang="en-US" sz="2000" dirty="0" err="1" smtClean="0">
                <a:latin typeface="Arial" panose="020B0604020202020204" pitchFamily="34" charset="0"/>
                <a:cs typeface="Arial" panose="020B0604020202020204" pitchFamily="34" charset="0"/>
              </a:rPr>
              <a:t>z.B</a:t>
            </a:r>
            <a:r>
              <a:rPr lang="en-US" sz="2000" dirty="0">
                <a:latin typeface="Arial" panose="020B0604020202020204" pitchFamily="34" charset="0"/>
                <a:cs typeface="Arial" panose="020B0604020202020204" pitchFamily="34" charset="0"/>
              </a:rPr>
              <a:t>. Gillette, </a:t>
            </a:r>
            <a:r>
              <a:rPr lang="en-US" sz="2000" dirty="0" err="1">
                <a:latin typeface="Arial" panose="020B0604020202020204" pitchFamily="34" charset="0"/>
                <a:cs typeface="Arial" panose="020B0604020202020204" pitchFamily="34" charset="0"/>
              </a:rPr>
              <a:t>Wrigleys</a:t>
            </a:r>
            <a:r>
              <a:rPr lang="en-US" sz="2000" dirty="0">
                <a:latin typeface="Arial" panose="020B0604020202020204" pitchFamily="34" charset="0"/>
                <a:cs typeface="Arial" panose="020B0604020202020204" pitchFamily="34" charset="0"/>
              </a:rPr>
              <a:t>, Coca- Cola, </a:t>
            </a:r>
            <a:r>
              <a:rPr lang="en-US" sz="2000" dirty="0" err="1">
                <a:latin typeface="Arial" panose="020B0604020202020204" pitchFamily="34" charset="0"/>
                <a:cs typeface="Arial" panose="020B0604020202020204" pitchFamily="34" charset="0"/>
              </a:rPr>
              <a:t>ect</a:t>
            </a:r>
            <a:r>
              <a:rPr lang="en-US" sz="2000" dirty="0">
                <a:latin typeface="Arial" panose="020B0604020202020204" pitchFamily="34" charset="0"/>
                <a:cs typeface="Arial" panose="020B0604020202020204" pitchFamily="34" charset="0"/>
              </a:rPr>
              <a:t>.</a:t>
            </a:r>
            <a:endParaRPr lang="de-DE"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endParaRPr lang="de-DE" sz="2000" dirty="0">
              <a:latin typeface="Arial" panose="020B0604020202020204" pitchFamily="34" charset="0"/>
              <a:cs typeface="Arial" panose="020B0604020202020204" pitchFamily="34" charset="0"/>
            </a:endParaRPr>
          </a:p>
          <a:p>
            <a:pPr marL="342900" lvl="0" indent="-342900">
              <a:buFont typeface="+mj-lt"/>
              <a:buAutoNum type="arabicPeriod" startAt="2"/>
            </a:pPr>
            <a:r>
              <a:rPr lang="de-DE" sz="2000" dirty="0">
                <a:latin typeface="Arial" panose="020B0604020202020204" pitchFamily="34" charset="0"/>
                <a:cs typeface="Arial" panose="020B0604020202020204" pitchFamily="34" charset="0"/>
              </a:rPr>
              <a:t>Anbieter von Produkten, die immer gekauft werden (müssen)</a:t>
            </a:r>
          </a:p>
          <a:p>
            <a:pPr>
              <a:buFont typeface="Symbol" panose="05050102010706020507" pitchFamily="18" charset="2"/>
              <a:buChar char="-"/>
            </a:pPr>
            <a:r>
              <a:rPr lang="de-DE" sz="2000" dirty="0" smtClean="0">
                <a:latin typeface="Arial" panose="020B0604020202020204" pitchFamily="34" charset="0"/>
                <a:cs typeface="Arial" panose="020B0604020202020204" pitchFamily="34" charset="0"/>
              </a:rPr>
              <a:t>z.B</a:t>
            </a:r>
            <a:r>
              <a:rPr lang="de-DE" sz="2000" dirty="0">
                <a:latin typeface="Arial" panose="020B0604020202020204" pitchFamily="34" charset="0"/>
                <a:cs typeface="Arial" panose="020B0604020202020204" pitchFamily="34" charset="0"/>
              </a:rPr>
              <a:t>. Bayer, Versorger, </a:t>
            </a:r>
            <a:r>
              <a:rPr lang="de-DE" sz="2000" dirty="0" err="1">
                <a:latin typeface="Arial" panose="020B0604020202020204" pitchFamily="34" charset="0"/>
                <a:cs typeface="Arial" panose="020B0604020202020204" pitchFamily="34" charset="0"/>
              </a:rPr>
              <a:t>Delticom</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Vetropack</a:t>
            </a:r>
            <a:r>
              <a:rPr lang="de-DE" sz="2000" dirty="0">
                <a:latin typeface="Arial" panose="020B0604020202020204" pitchFamily="34" charset="0"/>
                <a:cs typeface="Arial" panose="020B0604020202020204" pitchFamily="34" charset="0"/>
              </a:rPr>
              <a:t> Gruppe</a:t>
            </a:r>
          </a:p>
          <a:p>
            <a:pPr marL="0" indent="0">
              <a:buNone/>
            </a:pPr>
            <a:r>
              <a:rPr lang="de-DE" sz="2000" dirty="0">
                <a:latin typeface="Arial" panose="020B0604020202020204" pitchFamily="34" charset="0"/>
                <a:cs typeface="Arial" panose="020B0604020202020204" pitchFamily="34" charset="0"/>
              </a:rPr>
              <a:t> </a:t>
            </a:r>
          </a:p>
          <a:p>
            <a:pPr marL="342900" lvl="0" indent="-342900">
              <a:buFont typeface="+mj-lt"/>
              <a:buAutoNum type="arabicPeriod" startAt="3"/>
            </a:pPr>
            <a:r>
              <a:rPr lang="de-DE" sz="2000" dirty="0">
                <a:latin typeface="Arial" panose="020B0604020202020204" pitchFamily="34" charset="0"/>
                <a:cs typeface="Arial" panose="020B0604020202020204" pitchFamily="34" charset="0"/>
              </a:rPr>
              <a:t>Unternehmen, deren Produkte aufgrund von Markennamen, Image, Technik oder Qualität mit einem deutlichen Aufschlag verkauft werden</a:t>
            </a:r>
          </a:p>
          <a:p>
            <a:pPr>
              <a:buFont typeface="Symbol" panose="05050102010706020507" pitchFamily="18" charset="2"/>
              <a:buChar char="-"/>
            </a:pPr>
            <a:r>
              <a:rPr lang="de-DE" sz="2000" dirty="0" smtClean="0">
                <a:latin typeface="Arial" panose="020B0604020202020204" pitchFamily="34" charset="0"/>
                <a:cs typeface="Arial" panose="020B0604020202020204" pitchFamily="34" charset="0"/>
              </a:rPr>
              <a:t>Luxussektor</a:t>
            </a:r>
            <a:r>
              <a:rPr lang="de-DE" sz="2000" dirty="0">
                <a:latin typeface="Arial" panose="020B0604020202020204" pitchFamily="34" charset="0"/>
                <a:cs typeface="Arial" panose="020B0604020202020204" pitchFamily="34" charset="0"/>
              </a:rPr>
              <a:t>: Apple, Swatch Group</a:t>
            </a:r>
          </a:p>
          <a:p>
            <a:pPr marL="0" indent="0">
              <a:buNone/>
            </a:pPr>
            <a:r>
              <a:rPr lang="de-DE" sz="2000" dirty="0"/>
              <a:t> </a:t>
            </a:r>
          </a:p>
        </p:txBody>
      </p:sp>
    </p:spTree>
    <p:extLst>
      <p:ext uri="{BB962C8B-B14F-4D97-AF65-F5344CB8AC3E}">
        <p14:creationId xmlns:p14="http://schemas.microsoft.com/office/powerpoint/2010/main" val="3275970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3.1 Geschäftsmodellbestimmung</a:t>
            </a:r>
            <a:endParaRPr lang="de-DE" sz="3200" dirty="0"/>
          </a:p>
        </p:txBody>
      </p:sp>
      <p:sp>
        <p:nvSpPr>
          <p:cNvPr id="3" name="Inhaltsplatzhalter 2"/>
          <p:cNvSpPr>
            <a:spLocks noGrp="1"/>
          </p:cNvSpPr>
          <p:nvPr>
            <p:ph idx="1"/>
          </p:nvPr>
        </p:nvSpPr>
        <p:spPr/>
        <p:txBody>
          <a:bodyPr>
            <a:normAutofit fontScale="92500" lnSpcReduction="20000"/>
          </a:bodyPr>
          <a:lstStyle/>
          <a:p>
            <a:pPr marL="457200" lvl="0" indent="-457200">
              <a:buFont typeface="+mj-lt"/>
              <a:buAutoNum type="arabicPeriod" startAt="4"/>
            </a:pPr>
            <a:r>
              <a:rPr lang="de-DE" sz="2200" dirty="0">
                <a:latin typeface="Arial" panose="020B0604020202020204" pitchFamily="34" charset="0"/>
                <a:cs typeface="Arial" panose="020B0604020202020204" pitchFamily="34" charset="0"/>
              </a:rPr>
              <a:t>Produkte, die aufgrund von externen Einflüssen und Regulierungen nachgefragt werden</a:t>
            </a:r>
          </a:p>
          <a:p>
            <a:pPr>
              <a:buFont typeface="Symbol" panose="05050102010706020507" pitchFamily="18" charset="2"/>
              <a:buChar char="-"/>
            </a:pPr>
            <a:r>
              <a:rPr lang="de-DE" sz="2200" dirty="0" smtClean="0">
                <a:latin typeface="Arial" panose="020B0604020202020204" pitchFamily="34" charset="0"/>
                <a:cs typeface="Arial" panose="020B0604020202020204" pitchFamily="34" charset="0"/>
              </a:rPr>
              <a:t> </a:t>
            </a:r>
            <a:r>
              <a:rPr lang="de-DE" sz="2200" dirty="0">
                <a:latin typeface="Arial" panose="020B0604020202020204" pitchFamily="34" charset="0"/>
                <a:cs typeface="Arial" panose="020B0604020202020204" pitchFamily="34" charset="0"/>
              </a:rPr>
              <a:t>Rosenbauer (Löschfahrzeughersteller) wirtschaftet in einem Oligopol</a:t>
            </a:r>
          </a:p>
          <a:p>
            <a:pPr>
              <a:buFont typeface="Symbol" panose="05050102010706020507" pitchFamily="18" charset="2"/>
              <a:buChar char="-"/>
            </a:pPr>
            <a:r>
              <a:rPr lang="de-DE" sz="2200" dirty="0" smtClean="0">
                <a:latin typeface="Arial" panose="020B0604020202020204" pitchFamily="34" charset="0"/>
                <a:cs typeface="Arial" panose="020B0604020202020204" pitchFamily="34" charset="0"/>
              </a:rPr>
              <a:t> </a:t>
            </a:r>
            <a:r>
              <a:rPr lang="de-DE" sz="2200" dirty="0">
                <a:latin typeface="Arial" panose="020B0604020202020204" pitchFamily="34" charset="0"/>
                <a:cs typeface="Arial" panose="020B0604020202020204" pitchFamily="34" charset="0"/>
              </a:rPr>
              <a:t>GEICO (amerikanischer Autoversicherer)</a:t>
            </a:r>
          </a:p>
          <a:p>
            <a:pPr marL="0" indent="0">
              <a:buNone/>
            </a:pPr>
            <a:r>
              <a:rPr lang="de-DE" sz="2200" dirty="0">
                <a:latin typeface="Arial" panose="020B0604020202020204" pitchFamily="34" charset="0"/>
                <a:cs typeface="Arial" panose="020B0604020202020204" pitchFamily="34" charset="0"/>
              </a:rPr>
              <a:t> </a:t>
            </a:r>
          </a:p>
          <a:p>
            <a:pPr marL="457200" lvl="0" indent="-457200">
              <a:buFont typeface="+mj-lt"/>
              <a:buAutoNum type="arabicPeriod" startAt="5"/>
            </a:pPr>
            <a:r>
              <a:rPr lang="de-DE" sz="2200" dirty="0">
                <a:latin typeface="Arial" panose="020B0604020202020204" pitchFamily="34" charset="0"/>
                <a:cs typeface="Arial" panose="020B0604020202020204" pitchFamily="34" charset="0"/>
              </a:rPr>
              <a:t>Produkte, die über eine hohe Skalierbarkeit verfügen, d.h. deren Grenzkosten gegen null streben</a:t>
            </a:r>
          </a:p>
          <a:p>
            <a:pPr>
              <a:buFont typeface="Symbol" panose="05050102010706020507" pitchFamily="18" charset="2"/>
              <a:buChar char="-"/>
            </a:pPr>
            <a:r>
              <a:rPr lang="de-DE" sz="2200" dirty="0" smtClean="0">
                <a:latin typeface="Arial" panose="020B0604020202020204" pitchFamily="34" charset="0"/>
                <a:cs typeface="Arial" panose="020B0604020202020204" pitchFamily="34" charset="0"/>
              </a:rPr>
              <a:t> </a:t>
            </a:r>
            <a:r>
              <a:rPr lang="de-DE" sz="2200" dirty="0">
                <a:latin typeface="Arial" panose="020B0604020202020204" pitchFamily="34" charset="0"/>
                <a:cs typeface="Arial" panose="020B0604020202020204" pitchFamily="34" charset="0"/>
              </a:rPr>
              <a:t>SAP (einmal entwickelt, lässt sich Produkt ohne weitere Kosten herstellen)</a:t>
            </a:r>
          </a:p>
          <a:p>
            <a:pPr>
              <a:buFont typeface="Symbol" panose="05050102010706020507" pitchFamily="18" charset="2"/>
              <a:buChar char="-"/>
            </a:pPr>
            <a:r>
              <a:rPr lang="de-DE" sz="2200" dirty="0" smtClean="0">
                <a:latin typeface="Arial" panose="020B0604020202020204" pitchFamily="34" charset="0"/>
                <a:cs typeface="Arial" panose="020B0604020202020204" pitchFamily="34" charset="0"/>
              </a:rPr>
              <a:t> </a:t>
            </a:r>
            <a:r>
              <a:rPr lang="de-DE" sz="2200" dirty="0">
                <a:latin typeface="Arial" panose="020B0604020202020204" pitchFamily="34" charset="0"/>
                <a:cs typeface="Arial" panose="020B0604020202020204" pitchFamily="34" charset="0"/>
              </a:rPr>
              <a:t>Microsoft</a:t>
            </a:r>
          </a:p>
          <a:p>
            <a:pPr marL="457200" lvl="0" indent="-457200">
              <a:buFont typeface="+mj-lt"/>
              <a:buAutoNum type="arabicPeriod" startAt="6"/>
            </a:pPr>
            <a:r>
              <a:rPr lang="de-DE" sz="2200" dirty="0">
                <a:latin typeface="Arial" panose="020B0604020202020204" pitchFamily="34" charset="0"/>
                <a:cs typeface="Arial" panose="020B0604020202020204" pitchFamily="34" charset="0"/>
              </a:rPr>
              <a:t>Das günstigste Produkt in einem Markt</a:t>
            </a:r>
          </a:p>
          <a:p>
            <a:pPr>
              <a:buFont typeface="Symbol" panose="05050102010706020507" pitchFamily="18" charset="2"/>
              <a:buChar char="-"/>
            </a:pPr>
            <a:r>
              <a:rPr lang="de-DE" sz="2200" dirty="0" smtClean="0">
                <a:latin typeface="Arial" panose="020B0604020202020204" pitchFamily="34" charset="0"/>
                <a:cs typeface="Arial" panose="020B0604020202020204" pitchFamily="34" charset="0"/>
              </a:rPr>
              <a:t> </a:t>
            </a:r>
            <a:r>
              <a:rPr lang="de-DE" sz="2200" dirty="0">
                <a:latin typeface="Arial" panose="020B0604020202020204" pitchFamily="34" charset="0"/>
                <a:cs typeface="Arial" panose="020B0604020202020204" pitchFamily="34" charset="0"/>
              </a:rPr>
              <a:t>Amazon, Wal- Mart</a:t>
            </a:r>
          </a:p>
          <a:p>
            <a:pPr>
              <a:buFont typeface="Symbol" panose="05050102010706020507" pitchFamily="18" charset="2"/>
              <a:buChar char="-"/>
            </a:pPr>
            <a:r>
              <a:rPr lang="de-DE" sz="2200" dirty="0" smtClean="0">
                <a:latin typeface="Arial" panose="020B0604020202020204" pitchFamily="34" charset="0"/>
                <a:cs typeface="Arial" panose="020B0604020202020204" pitchFamily="34" charset="0"/>
              </a:rPr>
              <a:t> Wichtig! Gewährleistung günstiger </a:t>
            </a:r>
            <a:r>
              <a:rPr lang="de-DE" sz="2200" dirty="0">
                <a:latin typeface="Arial" panose="020B0604020202020204" pitchFamily="34" charset="0"/>
                <a:cs typeface="Arial" panose="020B0604020202020204" pitchFamily="34" charset="0"/>
              </a:rPr>
              <a:t>Preise bei gleichbleibender Qualität, sonst sinkt die Gewinnspanne ( Marge)</a:t>
            </a:r>
          </a:p>
          <a:p>
            <a:endParaRPr lang="de-DE" dirty="0"/>
          </a:p>
        </p:txBody>
      </p:sp>
    </p:spTree>
    <p:extLst>
      <p:ext uri="{BB962C8B-B14F-4D97-AF65-F5344CB8AC3E}">
        <p14:creationId xmlns:p14="http://schemas.microsoft.com/office/powerpoint/2010/main" val="199322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3.2 Peer – Group - Analyse</a:t>
            </a:r>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normAutofit/>
          </a:bodyPr>
          <a:lstStyle/>
          <a:p>
            <a:pPr marL="571500" indent="-571500">
              <a:buFont typeface="+mj-lt"/>
              <a:buAutoNum type="romanUcPeriod"/>
            </a:pPr>
            <a:r>
              <a:rPr lang="de-DE" b="1" dirty="0" smtClean="0">
                <a:latin typeface="Arial" panose="020B0604020202020204" pitchFamily="34" charset="0"/>
                <a:cs typeface="Arial" panose="020B0604020202020204" pitchFamily="34" charset="0"/>
              </a:rPr>
              <a:t>Bildung einer Peer Group</a:t>
            </a:r>
          </a:p>
          <a:p>
            <a:pPr>
              <a:buFont typeface="Wingdings" panose="05000000000000000000" pitchFamily="2" charset="2"/>
              <a:buChar char="à"/>
            </a:pPr>
            <a:r>
              <a:rPr lang="de-DE" dirty="0" smtClean="0">
                <a:latin typeface="Arial" panose="020B0604020202020204" pitchFamily="34" charset="0"/>
                <a:cs typeface="Arial" panose="020B0604020202020204" pitchFamily="34" charset="0"/>
                <a:sym typeface="Wingdings" panose="05000000000000000000" pitchFamily="2" charset="2"/>
              </a:rPr>
              <a:t>Zusammenführung von Unternehmen mit gleichen Kriterien</a:t>
            </a:r>
          </a:p>
          <a:p>
            <a:pPr marL="571500" indent="-571500">
              <a:buFont typeface="+mj-lt"/>
              <a:buAutoNum type="romanUcPeriod" startAt="2"/>
            </a:pPr>
            <a:r>
              <a:rPr lang="de-DE" b="1" dirty="0" smtClean="0">
                <a:latin typeface="Arial" panose="020B0604020202020204" pitchFamily="34" charset="0"/>
                <a:cs typeface="Arial" panose="020B0604020202020204" pitchFamily="34" charset="0"/>
                <a:sym typeface="Wingdings" panose="05000000000000000000" pitchFamily="2" charset="2"/>
              </a:rPr>
              <a:t>Analysieren der Peer Group</a:t>
            </a:r>
          </a:p>
          <a:p>
            <a:pPr>
              <a:buFont typeface="Wingdings" panose="05000000000000000000" pitchFamily="2" charset="2"/>
              <a:buChar char="à"/>
            </a:pPr>
            <a:r>
              <a:rPr lang="de-DE" dirty="0" smtClean="0">
                <a:latin typeface="Arial" panose="020B0604020202020204" pitchFamily="34" charset="0"/>
                <a:cs typeface="Arial" panose="020B0604020202020204" pitchFamily="34" charset="0"/>
                <a:sym typeface="Wingdings" panose="05000000000000000000" pitchFamily="2" charset="2"/>
              </a:rPr>
              <a:t>Definieren der relevanten Vergleichskriterien (EBIT, Marktanteil)</a:t>
            </a:r>
          </a:p>
          <a:p>
            <a:pPr marL="571500" indent="-571500">
              <a:buFont typeface="+mj-lt"/>
              <a:buAutoNum type="romanUcPeriod" startAt="3"/>
            </a:pPr>
            <a:r>
              <a:rPr lang="de-DE" b="1" dirty="0" smtClean="0">
                <a:latin typeface="Arial" panose="020B0604020202020204" pitchFamily="34" charset="0"/>
                <a:cs typeface="Arial" panose="020B0604020202020204" pitchFamily="34" charset="0"/>
                <a:sym typeface="Wingdings" panose="05000000000000000000" pitchFamily="2" charset="2"/>
              </a:rPr>
              <a:t>Vergleich</a:t>
            </a:r>
          </a:p>
          <a:p>
            <a:pPr marL="0" indent="0">
              <a:buNone/>
            </a:pPr>
            <a:r>
              <a:rPr lang="de-DE" dirty="0" smtClean="0">
                <a:latin typeface="Arial" panose="020B0604020202020204" pitchFamily="34" charset="0"/>
                <a:cs typeface="Arial" panose="020B0604020202020204" pitchFamily="34" charset="0"/>
                <a:sym typeface="Wingdings" panose="05000000000000000000" pitchFamily="2" charset="2"/>
              </a:rPr>
              <a:t> Vergleichen der ausgewählten Peer-Group Kriterien mit den Unternehmenskennzahlen</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0517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3.2 Peer – Group - Analyse</a:t>
            </a:r>
            <a:endParaRPr lang="de-DE" sz="3200"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476609168"/>
              </p:ext>
            </p:extLst>
          </p:nvPr>
        </p:nvGraphicFramePr>
        <p:xfrm>
          <a:off x="866814" y="1796844"/>
          <a:ext cx="10393679" cy="3314698"/>
        </p:xfrm>
        <a:graphic>
          <a:graphicData uri="http://schemas.openxmlformats.org/drawingml/2006/table">
            <a:tbl>
              <a:tblPr firstRow="1" firstCol="1" bandRow="1">
                <a:tableStyleId>{93296810-A885-4BE3-A3E7-6D5BEEA58F35}</a:tableStyleId>
              </a:tblPr>
              <a:tblGrid>
                <a:gridCol w="3463795"/>
                <a:gridCol w="3464942"/>
                <a:gridCol w="3464942"/>
              </a:tblGrid>
              <a:tr h="467346">
                <a:tc>
                  <a:txBody>
                    <a:bodyPr/>
                    <a:lstStyle/>
                    <a:p>
                      <a:pPr>
                        <a:lnSpc>
                          <a:spcPct val="107000"/>
                        </a:lnSpc>
                        <a:spcAft>
                          <a:spcPts val="0"/>
                        </a:spcAft>
                      </a:pPr>
                      <a:r>
                        <a:rPr lang="en-US" sz="1800" dirty="0">
                          <a:effectLst/>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a:effectLst/>
                        </a:rPr>
                        <a:t>Seadrill Ltd.</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a:effectLst/>
                        </a:rPr>
                        <a:t>Peer-Group</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7346">
                <a:tc>
                  <a:txBody>
                    <a:bodyPr/>
                    <a:lstStyle/>
                    <a:p>
                      <a:pPr>
                        <a:lnSpc>
                          <a:spcPct val="107000"/>
                        </a:lnSpc>
                        <a:spcAft>
                          <a:spcPts val="0"/>
                        </a:spcAft>
                      </a:pPr>
                      <a:r>
                        <a:rPr lang="de-DE" sz="1800" dirty="0">
                          <a:effectLst/>
                        </a:rPr>
                        <a:t>EBIT-Marge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a:effectLst/>
                        </a:rPr>
                        <a:t>33%</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a:effectLst/>
                        </a:rPr>
                        <a:t>5,7%</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7346">
                <a:tc>
                  <a:txBody>
                    <a:bodyPr/>
                    <a:lstStyle/>
                    <a:p>
                      <a:pPr>
                        <a:lnSpc>
                          <a:spcPct val="107000"/>
                        </a:lnSpc>
                        <a:spcAft>
                          <a:spcPts val="0"/>
                        </a:spcAft>
                      </a:pPr>
                      <a:r>
                        <a:rPr lang="de-DE" sz="1800" dirty="0">
                          <a:effectLst/>
                        </a:rPr>
                        <a:t>Eigenkapitalrendite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dirty="0">
                          <a:effectLst/>
                        </a:rPr>
                        <a:t>9%</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a:effectLst/>
                        </a:rPr>
                        <a:t>-0,1%</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56330">
                <a:tc>
                  <a:txBody>
                    <a:bodyPr/>
                    <a:lstStyle/>
                    <a:p>
                      <a:pPr>
                        <a:lnSpc>
                          <a:spcPct val="107000"/>
                        </a:lnSpc>
                        <a:spcAft>
                          <a:spcPts val="0"/>
                        </a:spcAft>
                      </a:pPr>
                      <a:r>
                        <a:rPr lang="de-DE" sz="1800">
                          <a:effectLst/>
                        </a:rPr>
                        <a:t>Durchschnittliche Umsatzrendite</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dirty="0">
                          <a:effectLst/>
                        </a:rPr>
                        <a:t>30%</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dirty="0">
                          <a:effectLst/>
                        </a:rPr>
                        <a:t>15,6%</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56330">
                <a:tc>
                  <a:txBody>
                    <a:bodyPr/>
                    <a:lstStyle/>
                    <a:p>
                      <a:pPr>
                        <a:lnSpc>
                          <a:spcPct val="107000"/>
                        </a:lnSpc>
                        <a:spcAft>
                          <a:spcPts val="0"/>
                        </a:spcAft>
                      </a:pPr>
                      <a:r>
                        <a:rPr lang="de-DE" sz="1800">
                          <a:effectLst/>
                        </a:rPr>
                        <a:t>Marktanteil durch Bohrinseln- und Bohrschiffenbestand</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a:effectLst/>
                        </a:rPr>
                        <a:t>13%</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1800" dirty="0">
                          <a:effectLst/>
                        </a:rPr>
                        <a:t>40%</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hteck 5"/>
          <p:cNvSpPr/>
          <p:nvPr/>
        </p:nvSpPr>
        <p:spPr>
          <a:xfrm>
            <a:off x="707571" y="1118181"/>
            <a:ext cx="9585960" cy="523220"/>
          </a:xfrm>
          <a:prstGeom prst="rect">
            <a:avLst/>
          </a:prstGeom>
        </p:spPr>
        <p:txBody>
          <a:bodyPr wrap="square">
            <a:spAutoFit/>
          </a:bodyPr>
          <a:lstStyle/>
          <a:p>
            <a:pPr lvl="0" eaLnBrk="0" fontAlgn="base" hangingPunct="0">
              <a:spcBef>
                <a:spcPct val="0"/>
              </a:spcBef>
              <a:spcAft>
                <a:spcPct val="0"/>
              </a:spcAft>
            </a:pPr>
            <a:r>
              <a:rPr lang="en-US" altLang="de-DE" sz="2800" b="1" dirty="0" smtClean="0">
                <a:latin typeface="Arial" panose="020B0604020202020204" pitchFamily="34" charset="0"/>
                <a:ea typeface="Calibri" panose="020F0502020204030204" pitchFamily="34" charset="0"/>
                <a:cs typeface="Arial" panose="020B0604020202020204" pitchFamily="34" charset="0"/>
              </a:rPr>
              <a:t>Peer </a:t>
            </a:r>
            <a:r>
              <a:rPr lang="en-US" altLang="de-DE" sz="2800" b="1" dirty="0">
                <a:latin typeface="Arial" panose="020B0604020202020204" pitchFamily="34" charset="0"/>
                <a:ea typeface="Calibri" panose="020F0502020204030204" pitchFamily="34" charset="0"/>
                <a:cs typeface="Arial" panose="020B0604020202020204" pitchFamily="34" charset="0"/>
              </a:rPr>
              <a:t>Group </a:t>
            </a:r>
            <a:r>
              <a:rPr lang="en-US" altLang="de-DE" sz="2800" b="1" dirty="0" err="1" smtClean="0">
                <a:latin typeface="Arial" panose="020B0604020202020204" pitchFamily="34" charset="0"/>
                <a:ea typeface="Calibri" panose="020F0502020204030204" pitchFamily="34" charset="0"/>
                <a:cs typeface="Arial" panose="020B0604020202020204" pitchFamily="34" charset="0"/>
              </a:rPr>
              <a:t>Unternehmen</a:t>
            </a:r>
            <a:r>
              <a:rPr lang="en-US" altLang="de-DE" sz="2800" b="1" dirty="0" smtClean="0">
                <a:latin typeface="Arial" panose="020B0604020202020204" pitchFamily="34" charset="0"/>
                <a:ea typeface="Calibri" panose="020F0502020204030204" pitchFamily="34" charset="0"/>
                <a:cs typeface="Arial" panose="020B0604020202020204" pitchFamily="34" charset="0"/>
              </a:rPr>
              <a:t>: </a:t>
            </a:r>
            <a:r>
              <a:rPr lang="en-US" altLang="de-DE" sz="2800" b="1" dirty="0">
                <a:latin typeface="Arial" panose="020B0604020202020204" pitchFamily="34" charset="0"/>
                <a:ea typeface="Calibri" panose="020F0502020204030204" pitchFamily="34" charset="0"/>
                <a:cs typeface="Arial" panose="020B0604020202020204" pitchFamily="34" charset="0"/>
              </a:rPr>
              <a:t>Total, Statoil, BP, Shell</a:t>
            </a:r>
            <a:endParaRPr lang="en-US" altLang="de-DE" sz="2800" b="1" dirty="0">
              <a:latin typeface="Arial" panose="020B0604020202020204" pitchFamily="34" charset="0"/>
            </a:endParaRPr>
          </a:p>
        </p:txBody>
      </p:sp>
    </p:spTree>
    <p:extLst>
      <p:ext uri="{BB962C8B-B14F-4D97-AF65-F5344CB8AC3E}">
        <p14:creationId xmlns:p14="http://schemas.microsoft.com/office/powerpoint/2010/main" val="1818416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3200" dirty="0" smtClean="0">
                <a:latin typeface="Arial" panose="020B0604020202020204" pitchFamily="34" charset="0"/>
                <a:cs typeface="Arial" panose="020B0604020202020204" pitchFamily="34" charset="0"/>
              </a:rPr>
              <a:t>3.3 </a:t>
            </a:r>
            <a:r>
              <a:rPr lang="de-DE" sz="3200" dirty="0" err="1" smtClean="0">
                <a:latin typeface="Arial" panose="020B0604020202020204" pitchFamily="34" charset="0"/>
                <a:cs typeface="Arial" panose="020B0604020202020204" pitchFamily="34" charset="0"/>
              </a:rPr>
              <a:t>Branchenstrukturanalyse:Porters</a:t>
            </a:r>
            <a:r>
              <a:rPr lang="de-DE" sz="3200" dirty="0" smtClean="0">
                <a:latin typeface="Arial" panose="020B0604020202020204" pitchFamily="34" charset="0"/>
                <a:cs typeface="Arial" panose="020B0604020202020204" pitchFamily="34" charset="0"/>
              </a:rPr>
              <a:t> </a:t>
            </a:r>
            <a:r>
              <a:rPr lang="de-DE" sz="3200" dirty="0" smtClean="0">
                <a:latin typeface="Arial" panose="020B0604020202020204" pitchFamily="34" charset="0"/>
                <a:cs typeface="Arial" panose="020B0604020202020204" pitchFamily="34" charset="0"/>
              </a:rPr>
              <a:t>5-Kräfte-Modell</a:t>
            </a:r>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lstStyle/>
          <a:p>
            <a:pPr marL="571500" indent="-571500">
              <a:buFont typeface="+mj-lt"/>
              <a:buAutoNum type="romanUcPeriod"/>
            </a:pPr>
            <a:r>
              <a:rPr lang="de-DE" dirty="0" smtClean="0">
                <a:latin typeface="Arial" panose="020B0604020202020204" pitchFamily="34" charset="0"/>
                <a:cs typeface="Arial" panose="020B0604020202020204" pitchFamily="34" charset="0"/>
              </a:rPr>
              <a:t>Rivalität unter den bestehenden Wettbewerbern</a:t>
            </a:r>
          </a:p>
          <a:p>
            <a:pPr marL="571500" indent="-571500">
              <a:buFont typeface="+mj-lt"/>
              <a:buAutoNum type="romanUcPeriod"/>
            </a:pPr>
            <a:r>
              <a:rPr lang="de-DE" dirty="0" smtClean="0">
                <a:latin typeface="Arial" panose="020B0604020202020204" pitchFamily="34" charset="0"/>
                <a:cs typeface="Arial" panose="020B0604020202020204" pitchFamily="34" charset="0"/>
              </a:rPr>
              <a:t>Bedrohung durch neue Anbieter</a:t>
            </a:r>
          </a:p>
          <a:p>
            <a:pPr marL="571500" indent="-571500">
              <a:buFont typeface="+mj-lt"/>
              <a:buAutoNum type="romanUcPeriod"/>
            </a:pPr>
            <a:r>
              <a:rPr lang="de-DE" dirty="0" smtClean="0">
                <a:latin typeface="Arial" panose="020B0604020202020204" pitchFamily="34" charset="0"/>
                <a:cs typeface="Arial" panose="020B0604020202020204" pitchFamily="34" charset="0"/>
              </a:rPr>
              <a:t>Verhandlungsstärke der Lieferanten</a:t>
            </a:r>
          </a:p>
          <a:p>
            <a:pPr marL="571500" indent="-571500">
              <a:buFont typeface="+mj-lt"/>
              <a:buAutoNum type="romanUcPeriod"/>
            </a:pPr>
            <a:r>
              <a:rPr lang="de-DE" dirty="0" smtClean="0">
                <a:latin typeface="Arial" panose="020B0604020202020204" pitchFamily="34" charset="0"/>
                <a:cs typeface="Arial" panose="020B0604020202020204" pitchFamily="34" charset="0"/>
              </a:rPr>
              <a:t>Verhandlungsstärke der Abnehmer</a:t>
            </a:r>
          </a:p>
          <a:p>
            <a:pPr marL="571500" indent="-571500">
              <a:buFont typeface="+mj-lt"/>
              <a:buAutoNum type="romanUcPeriod"/>
            </a:pPr>
            <a:r>
              <a:rPr lang="de-DE" dirty="0" smtClean="0">
                <a:latin typeface="Arial" panose="020B0604020202020204" pitchFamily="34" charset="0"/>
                <a:cs typeface="Arial" panose="020B0604020202020204" pitchFamily="34" charset="0"/>
              </a:rPr>
              <a:t>Bedrohung durch Ersatzprodukte</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1179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3.3 </a:t>
            </a:r>
            <a:r>
              <a:rPr lang="de-DE" sz="3200" dirty="0" smtClean="0">
                <a:latin typeface="Arial" panose="020B0604020202020204" pitchFamily="34" charset="0"/>
                <a:cs typeface="Arial" panose="020B0604020202020204" pitchFamily="34" charset="0"/>
              </a:rPr>
              <a:t>Branchenstrukturanalyse: Porters </a:t>
            </a:r>
            <a:r>
              <a:rPr lang="de-DE" sz="3200" dirty="0">
                <a:latin typeface="Arial" panose="020B0604020202020204" pitchFamily="34" charset="0"/>
                <a:cs typeface="Arial" panose="020B0604020202020204" pitchFamily="34" charset="0"/>
              </a:rPr>
              <a:t>5-Kräfte-Modell</a:t>
            </a:r>
            <a:endParaRPr lang="de-DE" sz="3200" dirty="0"/>
          </a:p>
        </p:txBody>
      </p:sp>
      <p:sp>
        <p:nvSpPr>
          <p:cNvPr id="3" name="Inhaltsplatzhalter 2"/>
          <p:cNvSpPr>
            <a:spLocks noGrp="1"/>
          </p:cNvSpPr>
          <p:nvPr>
            <p:ph idx="1"/>
          </p:nvPr>
        </p:nvSpPr>
        <p:spPr/>
        <p:txBody>
          <a:bodyPr>
            <a:normAutofit fontScale="70000" lnSpcReduction="20000"/>
          </a:bodyPr>
          <a:lstStyle/>
          <a:p>
            <a:pPr marL="514350" lvl="0" indent="-514350">
              <a:buFont typeface="+mj-lt"/>
              <a:buAutoNum type="arabicPeriod"/>
            </a:pPr>
            <a:r>
              <a:rPr lang="de-DE" b="1" dirty="0" smtClean="0">
                <a:latin typeface="Arial" panose="020B0604020202020204" pitchFamily="34" charset="0"/>
                <a:cs typeface="Arial" panose="020B0604020202020204" pitchFamily="34" charset="0"/>
              </a:rPr>
              <a:t>Rivalität </a:t>
            </a:r>
            <a:r>
              <a:rPr lang="de-DE" b="1" dirty="0">
                <a:latin typeface="Arial" panose="020B0604020202020204" pitchFamily="34" charset="0"/>
                <a:cs typeface="Arial" panose="020B0604020202020204" pitchFamily="34" charset="0"/>
              </a:rPr>
              <a:t>unter Wettbewerbern</a:t>
            </a:r>
          </a:p>
          <a:p>
            <a:pPr marL="0" indent="0">
              <a:buNone/>
            </a:pPr>
            <a:r>
              <a:rPr lang="de-DE" dirty="0">
                <a:latin typeface="Arial" panose="020B0604020202020204" pitchFamily="34" charset="0"/>
                <a:cs typeface="Arial" panose="020B0604020202020204" pitchFamily="34" charset="0"/>
              </a:rPr>
              <a:t>Es besteht eine sehr hohe Rivalität in der Öl- und Gasförderbranche. Dies ist zurückzuführen auf eine sehr große Anzahl von Konkurrenten, die schon alleine nur 20 große und über 100 kleinere Unternehmen beinhaltet und ebenso aufgrund der niedrigen Öl- und Gaspreise. Auch belegt dies eine durchschnittliche Branchenumsatzrendite von ca. 5%.</a:t>
            </a:r>
          </a:p>
          <a:p>
            <a:pPr marL="0" indent="0">
              <a:buNone/>
            </a:pPr>
            <a:r>
              <a:rPr lang="de-DE" dirty="0">
                <a:latin typeface="Arial" panose="020B0604020202020204" pitchFamily="34" charset="0"/>
                <a:cs typeface="Arial" panose="020B0604020202020204" pitchFamily="34" charset="0"/>
              </a:rPr>
              <a:t> </a:t>
            </a:r>
          </a:p>
          <a:p>
            <a:pPr marL="514350" lvl="0" indent="-514350">
              <a:buFont typeface="+mj-lt"/>
              <a:buAutoNum type="arabicPeriod" startAt="2"/>
            </a:pPr>
            <a:r>
              <a:rPr lang="de-DE" b="1" dirty="0">
                <a:latin typeface="Arial" panose="020B0604020202020204" pitchFamily="34" charset="0"/>
                <a:cs typeface="Arial" panose="020B0604020202020204" pitchFamily="34" charset="0"/>
              </a:rPr>
              <a:t>Bedrohung durch neue Anbieter</a:t>
            </a:r>
          </a:p>
          <a:p>
            <a:pPr marL="0" indent="0">
              <a:buNone/>
            </a:pPr>
            <a:r>
              <a:rPr lang="de-DE" dirty="0">
                <a:latin typeface="Arial" panose="020B0604020202020204" pitchFamily="34" charset="0"/>
                <a:cs typeface="Arial" panose="020B0604020202020204" pitchFamily="34" charset="0"/>
              </a:rPr>
              <a:t>Aufgrund der extrem hohen (ca. 50-100 Millionen Dollar) Anschaffungskosten zum Kauf einer Bohrinsel oder Bohrschiff und ebenso aufgrund einer sehr starken Konkurrenz mit niedriger Umsatzrendite, sind die Markteintrittsbarrieren gut gegeben</a:t>
            </a:r>
          </a:p>
          <a:p>
            <a:pPr marL="0" indent="0">
              <a:buNone/>
            </a:pPr>
            <a:r>
              <a:rPr lang="de-DE" dirty="0">
                <a:latin typeface="Arial" panose="020B0604020202020204" pitchFamily="34" charset="0"/>
                <a:cs typeface="Arial" panose="020B0604020202020204" pitchFamily="34" charset="0"/>
              </a:rPr>
              <a:t> </a:t>
            </a:r>
          </a:p>
          <a:p>
            <a:pPr marL="514350" lvl="0" indent="-514350">
              <a:buFont typeface="+mj-lt"/>
              <a:buAutoNum type="arabicPeriod" startAt="3"/>
            </a:pPr>
            <a:r>
              <a:rPr lang="de-DE" b="1" dirty="0">
                <a:latin typeface="Arial" panose="020B0604020202020204" pitchFamily="34" charset="0"/>
                <a:cs typeface="Arial" panose="020B0604020202020204" pitchFamily="34" charset="0"/>
              </a:rPr>
              <a:t>Verhandlungsstärke der Lieferanten</a:t>
            </a:r>
          </a:p>
          <a:p>
            <a:pPr marL="0" indent="0">
              <a:buNone/>
            </a:pPr>
            <a:r>
              <a:rPr lang="de-DE" dirty="0">
                <a:latin typeface="Arial" panose="020B0604020202020204" pitchFamily="34" charset="0"/>
                <a:cs typeface="Arial" panose="020B0604020202020204" pitchFamily="34" charset="0"/>
              </a:rPr>
              <a:t>Es bestehen einige große zueinander konkurrierende Unternehmen, die Bohrschiffe und Bohrinsel herstellen. Dadurch ist </a:t>
            </a:r>
            <a:r>
              <a:rPr lang="de-DE" dirty="0" err="1">
                <a:latin typeface="Arial" panose="020B0604020202020204" pitchFamily="34" charset="0"/>
                <a:cs typeface="Arial" panose="020B0604020202020204" pitchFamily="34" charset="0"/>
              </a:rPr>
              <a:t>Seadrill</a:t>
            </a:r>
            <a:r>
              <a:rPr lang="de-DE" dirty="0">
                <a:latin typeface="Arial" panose="020B0604020202020204" pitchFamily="34" charset="0"/>
                <a:cs typeface="Arial" panose="020B0604020202020204" pitchFamily="34" charset="0"/>
              </a:rPr>
              <a:t> eine gewisse Verhandlungsstärke gegeben</a:t>
            </a:r>
          </a:p>
          <a:p>
            <a:pPr marL="0" indent="0">
              <a:buNone/>
            </a:pPr>
            <a:r>
              <a:rPr lang="de-DE" dirty="0"/>
              <a:t> </a:t>
            </a:r>
          </a:p>
          <a:p>
            <a:endParaRPr lang="de-DE" dirty="0"/>
          </a:p>
        </p:txBody>
      </p:sp>
    </p:spTree>
    <p:extLst>
      <p:ext uri="{BB962C8B-B14F-4D97-AF65-F5344CB8AC3E}">
        <p14:creationId xmlns:p14="http://schemas.microsoft.com/office/powerpoint/2010/main" val="987319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3.3 </a:t>
            </a:r>
            <a:r>
              <a:rPr lang="de-DE" sz="3200" dirty="0" smtClean="0">
                <a:latin typeface="Arial" panose="020B0604020202020204" pitchFamily="34" charset="0"/>
                <a:cs typeface="Arial" panose="020B0604020202020204" pitchFamily="34" charset="0"/>
              </a:rPr>
              <a:t>Branchenstrukturanalyse: Porters </a:t>
            </a:r>
            <a:r>
              <a:rPr lang="de-DE" sz="3200" dirty="0">
                <a:latin typeface="Arial" panose="020B0604020202020204" pitchFamily="34" charset="0"/>
                <a:cs typeface="Arial" panose="020B0604020202020204" pitchFamily="34" charset="0"/>
              </a:rPr>
              <a:t>5-Kräfte-Modell</a:t>
            </a:r>
            <a:endParaRPr lang="de-DE" sz="3200" dirty="0"/>
          </a:p>
        </p:txBody>
      </p:sp>
      <p:sp>
        <p:nvSpPr>
          <p:cNvPr id="3" name="Inhaltsplatzhalter 2"/>
          <p:cNvSpPr>
            <a:spLocks noGrp="1"/>
          </p:cNvSpPr>
          <p:nvPr>
            <p:ph idx="1"/>
          </p:nvPr>
        </p:nvSpPr>
        <p:spPr/>
        <p:txBody>
          <a:bodyPr>
            <a:normAutofit/>
          </a:bodyPr>
          <a:lstStyle/>
          <a:p>
            <a:pPr marL="342900" lvl="0" indent="-342900">
              <a:buFont typeface="+mj-lt"/>
              <a:buAutoNum type="arabicPeriod" startAt="4"/>
            </a:pPr>
            <a:r>
              <a:rPr lang="de-DE" sz="1800" b="1" dirty="0">
                <a:latin typeface="Arial" panose="020B0604020202020204" pitchFamily="34" charset="0"/>
                <a:cs typeface="Arial" panose="020B0604020202020204" pitchFamily="34" charset="0"/>
              </a:rPr>
              <a:t>Verhandlungsstärke der Abnehmer</a:t>
            </a:r>
          </a:p>
          <a:p>
            <a:pPr marL="0" indent="0">
              <a:buNone/>
            </a:pPr>
            <a:r>
              <a:rPr lang="de-DE" sz="1800" dirty="0">
                <a:latin typeface="Arial" panose="020B0604020202020204" pitchFamily="34" charset="0"/>
                <a:cs typeface="Arial" panose="020B0604020202020204" pitchFamily="34" charset="0"/>
              </a:rPr>
              <a:t>Es gibt nur fünf Hauptabnehmer (</a:t>
            </a:r>
            <a:r>
              <a:rPr lang="de-DE" sz="1800" dirty="0" err="1">
                <a:latin typeface="Arial" panose="020B0604020202020204" pitchFamily="34" charset="0"/>
                <a:cs typeface="Arial" panose="020B0604020202020204" pitchFamily="34" charset="0"/>
              </a:rPr>
              <a:t>Petrobras</a:t>
            </a:r>
            <a:r>
              <a:rPr lang="de-DE" sz="1800" dirty="0">
                <a:latin typeface="Arial" panose="020B0604020202020204" pitchFamily="34" charset="0"/>
                <a:cs typeface="Arial" panose="020B0604020202020204" pitchFamily="34" charset="0"/>
              </a:rPr>
              <a:t>; Total; </a:t>
            </a:r>
            <a:r>
              <a:rPr lang="de-DE" sz="1800" dirty="0" err="1">
                <a:latin typeface="Arial" panose="020B0604020202020204" pitchFamily="34" charset="0"/>
                <a:cs typeface="Arial" panose="020B0604020202020204" pitchFamily="34" charset="0"/>
              </a:rPr>
              <a:t>Statoil</a:t>
            </a:r>
            <a:r>
              <a:rPr lang="de-DE" sz="1800" dirty="0">
                <a:latin typeface="Arial" panose="020B0604020202020204" pitchFamily="34" charset="0"/>
                <a:cs typeface="Arial" panose="020B0604020202020204" pitchFamily="34" charset="0"/>
              </a:rPr>
              <a:t>; Exxon; BP), die 65% des Umsatzerlöses von </a:t>
            </a:r>
            <a:r>
              <a:rPr lang="de-DE" sz="1800" dirty="0" err="1">
                <a:latin typeface="Arial" panose="020B0604020202020204" pitchFamily="34" charset="0"/>
                <a:cs typeface="Arial" panose="020B0604020202020204" pitchFamily="34" charset="0"/>
              </a:rPr>
              <a:t>Seadrill</a:t>
            </a:r>
            <a:r>
              <a:rPr lang="de-DE" sz="1800" dirty="0">
                <a:latin typeface="Arial" panose="020B0604020202020204" pitchFamily="34" charset="0"/>
                <a:cs typeface="Arial" panose="020B0604020202020204" pitchFamily="34" charset="0"/>
              </a:rPr>
              <a:t> ausmachen. Dies stellt eine hohe Abhängigkeit des Unternehmens zu seinen Abnehmern da. Jedoch sind die Abnehmer, genauso wie </a:t>
            </a:r>
            <a:r>
              <a:rPr lang="de-DE" sz="1800" dirty="0" err="1">
                <a:latin typeface="Arial" panose="020B0604020202020204" pitchFamily="34" charset="0"/>
                <a:cs typeface="Arial" panose="020B0604020202020204" pitchFamily="34" charset="0"/>
              </a:rPr>
              <a:t>wie</a:t>
            </a:r>
            <a:r>
              <a:rPr lang="de-DE" sz="1800" dirty="0">
                <a:latin typeface="Arial" panose="020B0604020202020204" pitchFamily="34" charset="0"/>
                <a:cs typeface="Arial" panose="020B0604020202020204" pitchFamily="34" charset="0"/>
              </a:rPr>
              <a:t> alle anderen Unternehmen in der Öl- und Gasförderbranche gebunden, sodass Dumping-Preise nur unter starken Verlusten möglich sind. </a:t>
            </a:r>
          </a:p>
          <a:p>
            <a:pPr marL="0" indent="0">
              <a:buNone/>
            </a:pPr>
            <a:r>
              <a:rPr lang="de-DE" sz="1800" dirty="0">
                <a:latin typeface="Arial" panose="020B0604020202020204" pitchFamily="34" charset="0"/>
                <a:cs typeface="Arial" panose="020B0604020202020204" pitchFamily="34" charset="0"/>
              </a:rPr>
              <a:t> </a:t>
            </a:r>
          </a:p>
          <a:p>
            <a:pPr marL="342900" lvl="0" indent="-342900">
              <a:buFont typeface="+mj-lt"/>
              <a:buAutoNum type="arabicPeriod" startAt="5"/>
            </a:pPr>
            <a:r>
              <a:rPr lang="de-DE" sz="1800" b="1" dirty="0">
                <a:latin typeface="Arial" panose="020B0604020202020204" pitchFamily="34" charset="0"/>
                <a:cs typeface="Arial" panose="020B0604020202020204" pitchFamily="34" charset="0"/>
              </a:rPr>
              <a:t>Bedrohung durch Ersatzprodukte</a:t>
            </a:r>
          </a:p>
          <a:p>
            <a:pPr marL="0" indent="0">
              <a:buNone/>
            </a:pPr>
            <a:r>
              <a:rPr lang="de-DE" sz="1800" dirty="0">
                <a:latin typeface="Arial" panose="020B0604020202020204" pitchFamily="34" charset="0"/>
                <a:cs typeface="Arial" panose="020B0604020202020204" pitchFamily="34" charset="0"/>
              </a:rPr>
              <a:t>Das theoretische Ersatzprodukt wäre erneuerbare Energie. Da jedoch die Technologie und Rentabilität für die Förderung von erneuerbarer Energie noch nicht weit genug voran gekommen ist, wird in den nächsten 10 Jahren die Nachfrage nach Öl und Gas konstant bleiben</a:t>
            </a:r>
          </a:p>
          <a:p>
            <a:pPr marL="0" indent="0">
              <a:buNone/>
            </a:pPr>
            <a:endParaRPr lang="de-DE" dirty="0"/>
          </a:p>
        </p:txBody>
      </p:sp>
    </p:spTree>
    <p:extLst>
      <p:ext uri="{BB962C8B-B14F-4D97-AF65-F5344CB8AC3E}">
        <p14:creationId xmlns:p14="http://schemas.microsoft.com/office/powerpoint/2010/main" val="1094963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3.4 </a:t>
            </a:r>
            <a:r>
              <a:rPr lang="de-DE" sz="3200" dirty="0" smtClean="0">
                <a:latin typeface="Arial" panose="020B0604020202020204" pitchFamily="34" charset="0"/>
                <a:cs typeface="Arial" panose="020B0604020202020204" pitchFamily="34" charset="0"/>
              </a:rPr>
              <a:t>SWOT </a:t>
            </a:r>
            <a:r>
              <a:rPr lang="de-DE" sz="3200" dirty="0" smtClean="0">
                <a:latin typeface="Arial" panose="020B0604020202020204" pitchFamily="34" charset="0"/>
                <a:cs typeface="Arial" panose="020B0604020202020204" pitchFamily="34" charset="0"/>
              </a:rPr>
              <a:t>– Analyse </a:t>
            </a:r>
            <a:endParaRPr lang="de-DE" sz="3200" dirty="0">
              <a:latin typeface="Arial" panose="020B0604020202020204" pitchFamily="34" charset="0"/>
              <a:cs typeface="Arial" panose="020B0604020202020204" pitchFamily="34" charset="0"/>
            </a:endParaRP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225125111"/>
              </p:ext>
            </p:extLst>
          </p:nvPr>
        </p:nvGraphicFramePr>
        <p:xfrm>
          <a:off x="914400" y="1447800"/>
          <a:ext cx="10363200" cy="3477836"/>
        </p:xfrm>
        <a:graphic>
          <a:graphicData uri="http://schemas.openxmlformats.org/drawingml/2006/table">
            <a:tbl>
              <a:tblPr firstRow="1" bandRow="1">
                <a:tableStyleId>{93296810-A885-4BE3-A3E7-6D5BEEA58F35}</a:tableStyleId>
              </a:tblPr>
              <a:tblGrid>
                <a:gridCol w="1507277"/>
                <a:gridCol w="4344820"/>
                <a:gridCol w="4511103"/>
              </a:tblGrid>
              <a:tr h="623662">
                <a:tc>
                  <a:txBody>
                    <a:bodyPr/>
                    <a:lstStyle/>
                    <a:p>
                      <a:endParaRPr lang="de-DE" dirty="0"/>
                    </a:p>
                  </a:txBody>
                  <a:tcPr marL="90115" marR="90115"/>
                </a:tc>
                <a:tc>
                  <a:txBody>
                    <a:bodyPr/>
                    <a:lstStyle/>
                    <a:p>
                      <a:r>
                        <a:rPr lang="de-DE" dirty="0" smtClean="0"/>
                        <a:t>Stärken</a:t>
                      </a:r>
                      <a:endParaRPr lang="de-DE" dirty="0"/>
                    </a:p>
                  </a:txBody>
                  <a:tcPr marL="90115" marR="90115"/>
                </a:tc>
                <a:tc>
                  <a:txBody>
                    <a:bodyPr/>
                    <a:lstStyle/>
                    <a:p>
                      <a:r>
                        <a:rPr lang="de-DE" dirty="0" smtClean="0"/>
                        <a:t>Schwächen</a:t>
                      </a:r>
                      <a:endParaRPr lang="de-DE" dirty="0"/>
                    </a:p>
                  </a:txBody>
                  <a:tcPr marL="90115" marR="90115"/>
                </a:tc>
              </a:tr>
              <a:tr h="1427087">
                <a:tc>
                  <a:txBody>
                    <a:bodyPr/>
                    <a:lstStyle/>
                    <a:p>
                      <a:r>
                        <a:rPr lang="de-DE" sz="2000" dirty="0" smtClean="0"/>
                        <a:t>Chancen</a:t>
                      </a:r>
                      <a:endParaRPr lang="de-DE" sz="2000" dirty="0">
                        <a:latin typeface="Arial" panose="020B0604020202020204" pitchFamily="34" charset="0"/>
                        <a:cs typeface="Arial" panose="020B0604020202020204" pitchFamily="34" charset="0"/>
                      </a:endParaRPr>
                    </a:p>
                  </a:txBody>
                  <a:tcPr marL="90115" marR="90115"/>
                </a:tc>
                <a:tc>
                  <a:txBody>
                    <a:bodyPr/>
                    <a:lstStyle/>
                    <a:p>
                      <a:r>
                        <a:rPr lang="de-DE" sz="2000" dirty="0" smtClean="0"/>
                        <a:t>Bestmögliche</a:t>
                      </a:r>
                      <a:r>
                        <a:rPr lang="de-DE" sz="2000" baseline="0" dirty="0" smtClean="0"/>
                        <a:t> Nutzen von internen Stärken, um externe Chance zu verwirklichen</a:t>
                      </a:r>
                      <a:endParaRPr lang="de-DE" sz="2000" dirty="0">
                        <a:latin typeface="Arial" panose="020B0604020202020204" pitchFamily="34" charset="0"/>
                        <a:cs typeface="Arial" panose="020B0604020202020204" pitchFamily="34" charset="0"/>
                      </a:endParaRPr>
                    </a:p>
                  </a:txBody>
                  <a:tcPr marL="90115" marR="90115"/>
                </a:tc>
                <a:tc>
                  <a:txBody>
                    <a:bodyPr/>
                    <a:lstStyle/>
                    <a:p>
                      <a:r>
                        <a:rPr lang="de-DE" sz="2000" dirty="0" smtClean="0"/>
                        <a:t>Bestmöglicher</a:t>
                      </a:r>
                      <a:r>
                        <a:rPr lang="de-DE" sz="2000" baseline="0" dirty="0" smtClean="0"/>
                        <a:t> Weg aus internen Schwächen neue Chancen zu generieren</a:t>
                      </a:r>
                      <a:endParaRPr lang="de-DE" sz="2000" dirty="0">
                        <a:latin typeface="Arial" panose="020B0604020202020204" pitchFamily="34" charset="0"/>
                        <a:cs typeface="Arial" panose="020B0604020202020204" pitchFamily="34" charset="0"/>
                      </a:endParaRPr>
                    </a:p>
                  </a:txBody>
                  <a:tcPr marL="90115" marR="90115"/>
                </a:tc>
              </a:tr>
              <a:tr h="1427087">
                <a:tc>
                  <a:txBody>
                    <a:bodyPr/>
                    <a:lstStyle/>
                    <a:p>
                      <a:r>
                        <a:rPr lang="de-DE" sz="2000" dirty="0" smtClean="0"/>
                        <a:t>Risiken</a:t>
                      </a:r>
                      <a:endParaRPr lang="de-DE" sz="2000" dirty="0">
                        <a:latin typeface="Arial" panose="020B0604020202020204" pitchFamily="34" charset="0"/>
                        <a:cs typeface="Arial" panose="020B0604020202020204" pitchFamily="34" charset="0"/>
                      </a:endParaRPr>
                    </a:p>
                  </a:txBody>
                  <a:tcPr marL="90115" marR="90115"/>
                </a:tc>
                <a:tc>
                  <a:txBody>
                    <a:bodyPr/>
                    <a:lstStyle/>
                    <a:p>
                      <a:r>
                        <a:rPr lang="de-DE" sz="2000" dirty="0" smtClean="0"/>
                        <a:t>Bestmögliche Nutzen von internen Stärken, um externen Gefahren zu begegnen</a:t>
                      </a:r>
                      <a:endParaRPr lang="de-DE" sz="2000" dirty="0">
                        <a:latin typeface="Arial" panose="020B0604020202020204" pitchFamily="34" charset="0"/>
                        <a:cs typeface="Arial" panose="020B0604020202020204" pitchFamily="34" charset="0"/>
                      </a:endParaRPr>
                    </a:p>
                  </a:txBody>
                  <a:tcPr marL="90115" marR="90115"/>
                </a:tc>
                <a:tc>
                  <a:txBody>
                    <a:bodyPr/>
                    <a:lstStyle/>
                    <a:p>
                      <a:r>
                        <a:rPr lang="de-DE" sz="2000" dirty="0" smtClean="0"/>
                        <a:t>Identifizierung der Schwächen</a:t>
                      </a:r>
                      <a:r>
                        <a:rPr lang="de-DE" sz="2000" baseline="0" dirty="0" smtClean="0"/>
                        <a:t> des Unternehmens und Ermittlung des bestmöglichen Wegs, dagegen gewappnet zu sein</a:t>
                      </a:r>
                      <a:endParaRPr lang="de-DE" sz="2000" dirty="0">
                        <a:latin typeface="Arial" panose="020B0604020202020204" pitchFamily="34" charset="0"/>
                        <a:cs typeface="Arial" panose="020B0604020202020204" pitchFamily="34" charset="0"/>
                      </a:endParaRPr>
                    </a:p>
                  </a:txBody>
                  <a:tcPr marL="90115" marR="90115"/>
                </a:tc>
              </a:tr>
            </a:tbl>
          </a:graphicData>
        </a:graphic>
      </p:graphicFrame>
    </p:spTree>
    <p:extLst>
      <p:ext uri="{BB962C8B-B14F-4D97-AF65-F5344CB8AC3E}">
        <p14:creationId xmlns:p14="http://schemas.microsoft.com/office/powerpoint/2010/main" val="711522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3200" dirty="0" smtClean="0">
                <a:latin typeface="Arial" panose="020B0604020202020204" pitchFamily="34" charset="0"/>
                <a:cs typeface="Arial" panose="020B0604020202020204" pitchFamily="34" charset="0"/>
              </a:rPr>
              <a:t>1.1 Gewinn und Verlust Rechnung </a:t>
            </a:r>
            <a:endParaRPr lang="de-DE" sz="3200" dirty="0">
              <a:latin typeface="Arial" panose="020B0604020202020204" pitchFamily="34" charset="0"/>
              <a:cs typeface="Arial" panose="020B0604020202020204" pitchFamily="34" charset="0"/>
            </a:endParaRP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4183565404"/>
              </p:ext>
            </p:extLst>
          </p:nvPr>
        </p:nvGraphicFramePr>
        <p:xfrm>
          <a:off x="457200" y="1469571"/>
          <a:ext cx="10303327" cy="4753138"/>
        </p:xfrm>
        <a:graphic>
          <a:graphicData uri="http://schemas.openxmlformats.org/drawingml/2006/table">
            <a:tbl>
              <a:tblPr firstRow="1" firstCol="1" bandRow="1">
                <a:tableStyleId>{93296810-A885-4BE3-A3E7-6D5BEEA58F35}</a:tableStyleId>
              </a:tblPr>
              <a:tblGrid>
                <a:gridCol w="5078186"/>
                <a:gridCol w="5225141"/>
              </a:tblGrid>
              <a:tr h="471196">
                <a:tc>
                  <a:txBody>
                    <a:bodyPr/>
                    <a:lstStyle/>
                    <a:p>
                      <a:pPr>
                        <a:lnSpc>
                          <a:spcPct val="100000"/>
                        </a:lnSpc>
                        <a:spcAft>
                          <a:spcPts val="0"/>
                        </a:spcAft>
                      </a:pPr>
                      <a:r>
                        <a:rPr lang="de-DE" sz="1900" dirty="0" smtClean="0">
                          <a:effectLst/>
                          <a:latin typeface="+mn-lt"/>
                        </a:rPr>
                        <a:t>Gesamtkostenverfahren</a:t>
                      </a:r>
                      <a:endParaRPr lang="de-DE" sz="19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0"/>
                        </a:spcAft>
                      </a:pPr>
                      <a:r>
                        <a:rPr lang="de-DE" sz="1900">
                          <a:effectLst/>
                          <a:latin typeface="+mn-lt"/>
                        </a:rPr>
                        <a:t>Umsatzkostenverfahren</a:t>
                      </a:r>
                      <a:endParaRPr lang="de-DE" sz="1900">
                        <a:effectLst/>
                        <a:latin typeface="+mn-lt"/>
                        <a:ea typeface="Calibri" panose="020F0502020204030204" pitchFamily="34" charset="0"/>
                        <a:cs typeface="Arial" panose="020B0604020202020204" pitchFamily="34" charset="0"/>
                      </a:endParaRPr>
                    </a:p>
                  </a:txBody>
                  <a:tcPr marL="68580" marR="68580" marT="0" marB="0"/>
                </a:tc>
              </a:tr>
              <a:tr h="4281942">
                <a:tc>
                  <a:txBody>
                    <a:bodyPr/>
                    <a:lstStyle/>
                    <a:p>
                      <a:pPr>
                        <a:lnSpc>
                          <a:spcPct val="100000"/>
                        </a:lnSpc>
                        <a:spcAft>
                          <a:spcPts val="0"/>
                        </a:spcAft>
                      </a:pPr>
                      <a:r>
                        <a:rPr lang="de-DE" sz="1900" dirty="0">
                          <a:effectLst/>
                          <a:latin typeface="+mn-lt"/>
                        </a:rPr>
                        <a:t>Umsatzerlöse</a:t>
                      </a:r>
                    </a:p>
                    <a:p>
                      <a:pPr>
                        <a:lnSpc>
                          <a:spcPct val="100000"/>
                        </a:lnSpc>
                        <a:spcAft>
                          <a:spcPts val="0"/>
                        </a:spcAft>
                      </a:pPr>
                      <a:r>
                        <a:rPr lang="de-DE" sz="1900" dirty="0">
                          <a:effectLst/>
                          <a:latin typeface="+mn-lt"/>
                        </a:rPr>
                        <a:t>Sonstige betriebliche Erträge</a:t>
                      </a:r>
                    </a:p>
                    <a:p>
                      <a:pPr>
                        <a:lnSpc>
                          <a:spcPct val="100000"/>
                        </a:lnSpc>
                        <a:spcAft>
                          <a:spcPts val="0"/>
                        </a:spcAft>
                      </a:pPr>
                      <a:r>
                        <a:rPr lang="de-DE" sz="1900" dirty="0">
                          <a:effectLst/>
                          <a:latin typeface="+mn-lt"/>
                        </a:rPr>
                        <a:t>Materialaufwand</a:t>
                      </a:r>
                    </a:p>
                    <a:p>
                      <a:pPr>
                        <a:lnSpc>
                          <a:spcPct val="150000"/>
                        </a:lnSpc>
                        <a:spcAft>
                          <a:spcPts val="0"/>
                        </a:spcAft>
                      </a:pPr>
                      <a:r>
                        <a:rPr lang="de-DE" sz="1900" dirty="0">
                          <a:effectLst/>
                          <a:latin typeface="+mn-lt"/>
                        </a:rPr>
                        <a:t>= Rohergebnis (EBITA)</a:t>
                      </a:r>
                    </a:p>
                    <a:p>
                      <a:pPr>
                        <a:lnSpc>
                          <a:spcPct val="100000"/>
                        </a:lnSpc>
                        <a:spcAft>
                          <a:spcPts val="0"/>
                        </a:spcAft>
                      </a:pPr>
                      <a:r>
                        <a:rPr lang="de-DE" sz="1900" dirty="0">
                          <a:effectLst/>
                          <a:latin typeface="+mn-lt"/>
                        </a:rPr>
                        <a:t>Personalaufwand</a:t>
                      </a:r>
                    </a:p>
                    <a:p>
                      <a:pPr>
                        <a:lnSpc>
                          <a:spcPct val="100000"/>
                        </a:lnSpc>
                        <a:spcAft>
                          <a:spcPts val="0"/>
                        </a:spcAft>
                      </a:pPr>
                      <a:r>
                        <a:rPr lang="de-DE" sz="1900" dirty="0">
                          <a:effectLst/>
                          <a:latin typeface="+mn-lt"/>
                        </a:rPr>
                        <a:t>Abschreibungen</a:t>
                      </a:r>
                    </a:p>
                    <a:p>
                      <a:pPr>
                        <a:lnSpc>
                          <a:spcPct val="100000"/>
                        </a:lnSpc>
                        <a:spcAft>
                          <a:spcPts val="0"/>
                        </a:spcAft>
                      </a:pPr>
                      <a:r>
                        <a:rPr lang="de-DE" sz="1900" dirty="0">
                          <a:effectLst/>
                          <a:latin typeface="+mn-lt"/>
                        </a:rPr>
                        <a:t>Sonstige betriebliche Aufwendungen</a:t>
                      </a:r>
                    </a:p>
                    <a:p>
                      <a:pPr>
                        <a:lnSpc>
                          <a:spcPct val="150000"/>
                        </a:lnSpc>
                        <a:spcAft>
                          <a:spcPts val="0"/>
                        </a:spcAft>
                      </a:pPr>
                      <a:r>
                        <a:rPr lang="de-DE" sz="1900" dirty="0">
                          <a:effectLst/>
                          <a:latin typeface="+mn-lt"/>
                        </a:rPr>
                        <a:t>= Betriebsergebnis (EBIT)</a:t>
                      </a:r>
                    </a:p>
                    <a:p>
                      <a:pPr>
                        <a:lnSpc>
                          <a:spcPct val="100000"/>
                        </a:lnSpc>
                        <a:spcAft>
                          <a:spcPts val="0"/>
                        </a:spcAft>
                      </a:pPr>
                      <a:r>
                        <a:rPr lang="de-DE" sz="1900" dirty="0">
                          <a:effectLst/>
                          <a:latin typeface="+mn-lt"/>
                        </a:rPr>
                        <a:t>Finanzaufwendungen</a:t>
                      </a:r>
                    </a:p>
                    <a:p>
                      <a:pPr>
                        <a:lnSpc>
                          <a:spcPct val="150000"/>
                        </a:lnSpc>
                        <a:spcAft>
                          <a:spcPts val="0"/>
                        </a:spcAft>
                      </a:pPr>
                      <a:r>
                        <a:rPr lang="de-DE" sz="1900" dirty="0">
                          <a:effectLst/>
                          <a:latin typeface="+mn-lt"/>
                        </a:rPr>
                        <a:t>= Ergebnis vor Steuern (EBT)</a:t>
                      </a:r>
                    </a:p>
                    <a:p>
                      <a:pPr>
                        <a:lnSpc>
                          <a:spcPct val="100000"/>
                        </a:lnSpc>
                        <a:spcAft>
                          <a:spcPts val="0"/>
                        </a:spcAft>
                      </a:pPr>
                      <a:r>
                        <a:rPr lang="de-DE" sz="1900" dirty="0">
                          <a:effectLst/>
                          <a:latin typeface="+mn-lt"/>
                        </a:rPr>
                        <a:t>Steueraufwand</a:t>
                      </a:r>
                    </a:p>
                    <a:p>
                      <a:pPr>
                        <a:lnSpc>
                          <a:spcPct val="150000"/>
                        </a:lnSpc>
                        <a:spcAft>
                          <a:spcPts val="0"/>
                        </a:spcAft>
                      </a:pPr>
                      <a:r>
                        <a:rPr lang="de-DE" sz="1900" dirty="0">
                          <a:effectLst/>
                          <a:latin typeface="+mn-lt"/>
                        </a:rPr>
                        <a:t>= Ergebnis nach Steuern (EAT)</a:t>
                      </a:r>
                      <a:endParaRPr lang="de-DE" sz="19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0"/>
                        </a:spcAft>
                      </a:pPr>
                      <a:r>
                        <a:rPr lang="de-DE" sz="1900" dirty="0">
                          <a:effectLst/>
                          <a:latin typeface="+mn-lt"/>
                        </a:rPr>
                        <a:t>Umsatzerlöse</a:t>
                      </a:r>
                    </a:p>
                    <a:p>
                      <a:pPr>
                        <a:lnSpc>
                          <a:spcPct val="100000"/>
                        </a:lnSpc>
                        <a:spcAft>
                          <a:spcPts val="0"/>
                        </a:spcAft>
                      </a:pPr>
                      <a:r>
                        <a:rPr lang="de-DE" sz="1900" dirty="0">
                          <a:effectLst/>
                          <a:latin typeface="+mn-lt"/>
                        </a:rPr>
                        <a:t> </a:t>
                      </a:r>
                    </a:p>
                    <a:p>
                      <a:pPr>
                        <a:lnSpc>
                          <a:spcPct val="100000"/>
                        </a:lnSpc>
                        <a:spcAft>
                          <a:spcPts val="0"/>
                        </a:spcAft>
                      </a:pPr>
                      <a:r>
                        <a:rPr lang="de-DE" sz="1900" dirty="0">
                          <a:effectLst/>
                          <a:latin typeface="+mn-lt"/>
                        </a:rPr>
                        <a:t> </a:t>
                      </a:r>
                    </a:p>
                    <a:p>
                      <a:pPr>
                        <a:lnSpc>
                          <a:spcPct val="150000"/>
                        </a:lnSpc>
                        <a:spcAft>
                          <a:spcPts val="0"/>
                        </a:spcAft>
                      </a:pPr>
                      <a:r>
                        <a:rPr lang="de-DE" sz="1900" dirty="0">
                          <a:effectLst/>
                          <a:latin typeface="+mn-lt"/>
                        </a:rPr>
                        <a:t>=Bruttoergebnis vom Umsatz (EBITA)</a:t>
                      </a:r>
                    </a:p>
                    <a:p>
                      <a:pPr>
                        <a:lnSpc>
                          <a:spcPct val="100000"/>
                        </a:lnSpc>
                        <a:spcAft>
                          <a:spcPts val="0"/>
                        </a:spcAft>
                      </a:pPr>
                      <a:r>
                        <a:rPr lang="de-DE" sz="1900" dirty="0">
                          <a:effectLst/>
                          <a:latin typeface="+mn-lt"/>
                        </a:rPr>
                        <a:t>Vertriebskosten</a:t>
                      </a:r>
                    </a:p>
                    <a:p>
                      <a:pPr>
                        <a:lnSpc>
                          <a:spcPct val="100000"/>
                        </a:lnSpc>
                        <a:spcAft>
                          <a:spcPts val="0"/>
                        </a:spcAft>
                      </a:pPr>
                      <a:r>
                        <a:rPr lang="de-DE" sz="1900" dirty="0">
                          <a:effectLst/>
                          <a:latin typeface="+mn-lt"/>
                        </a:rPr>
                        <a:t>Verwaltungskosten</a:t>
                      </a:r>
                    </a:p>
                    <a:p>
                      <a:pPr>
                        <a:lnSpc>
                          <a:spcPct val="100000"/>
                        </a:lnSpc>
                        <a:spcAft>
                          <a:spcPts val="0"/>
                        </a:spcAft>
                      </a:pPr>
                      <a:r>
                        <a:rPr lang="de-DE" sz="1900" dirty="0">
                          <a:effectLst/>
                          <a:latin typeface="+mn-lt"/>
                        </a:rPr>
                        <a:t>Sonstige </a:t>
                      </a:r>
                      <a:r>
                        <a:rPr lang="de-DE" sz="1900" dirty="0" err="1">
                          <a:effectLst/>
                          <a:latin typeface="+mn-lt"/>
                        </a:rPr>
                        <a:t>betriebl</a:t>
                      </a:r>
                      <a:r>
                        <a:rPr lang="de-DE" sz="1900" dirty="0">
                          <a:effectLst/>
                          <a:latin typeface="+mn-lt"/>
                        </a:rPr>
                        <a:t>. Erträge &amp; Aufwendungen</a:t>
                      </a:r>
                    </a:p>
                    <a:p>
                      <a:pPr>
                        <a:lnSpc>
                          <a:spcPct val="150000"/>
                        </a:lnSpc>
                        <a:spcAft>
                          <a:spcPts val="0"/>
                        </a:spcAft>
                      </a:pPr>
                      <a:r>
                        <a:rPr lang="de-DE" sz="1900" dirty="0">
                          <a:effectLst/>
                          <a:latin typeface="+mn-lt"/>
                        </a:rPr>
                        <a:t>=Betriebsergebnis (EBIT)</a:t>
                      </a:r>
                    </a:p>
                    <a:p>
                      <a:pPr>
                        <a:lnSpc>
                          <a:spcPct val="100000"/>
                        </a:lnSpc>
                        <a:spcAft>
                          <a:spcPts val="0"/>
                        </a:spcAft>
                      </a:pPr>
                      <a:r>
                        <a:rPr lang="de-DE" sz="1900" dirty="0">
                          <a:effectLst/>
                          <a:latin typeface="+mn-lt"/>
                        </a:rPr>
                        <a:t>Finanzaufwendungen</a:t>
                      </a:r>
                    </a:p>
                    <a:p>
                      <a:pPr>
                        <a:lnSpc>
                          <a:spcPct val="150000"/>
                        </a:lnSpc>
                        <a:spcAft>
                          <a:spcPts val="0"/>
                        </a:spcAft>
                      </a:pPr>
                      <a:r>
                        <a:rPr lang="de-DE" sz="1900" dirty="0">
                          <a:effectLst/>
                          <a:latin typeface="+mn-lt"/>
                        </a:rPr>
                        <a:t>= Ergebnis vor Steuern (EBT)</a:t>
                      </a:r>
                    </a:p>
                    <a:p>
                      <a:pPr>
                        <a:lnSpc>
                          <a:spcPct val="100000"/>
                        </a:lnSpc>
                        <a:spcAft>
                          <a:spcPts val="0"/>
                        </a:spcAft>
                      </a:pPr>
                      <a:r>
                        <a:rPr lang="de-DE" sz="1900" dirty="0">
                          <a:effectLst/>
                          <a:latin typeface="+mn-lt"/>
                        </a:rPr>
                        <a:t>Steueraufwand</a:t>
                      </a:r>
                    </a:p>
                    <a:p>
                      <a:pPr>
                        <a:lnSpc>
                          <a:spcPct val="150000"/>
                        </a:lnSpc>
                        <a:spcAft>
                          <a:spcPts val="0"/>
                        </a:spcAft>
                      </a:pPr>
                      <a:r>
                        <a:rPr lang="de-DE" sz="1900" dirty="0">
                          <a:effectLst/>
                          <a:latin typeface="+mn-lt"/>
                        </a:rPr>
                        <a:t>= Ergebnis nach Steuern (EAT)</a:t>
                      </a:r>
                      <a:endParaRPr lang="de-DE" sz="1900" dirty="0">
                        <a:effectLst/>
                        <a:latin typeface="+mn-lt"/>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1969526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3.4 </a:t>
            </a:r>
            <a:r>
              <a:rPr lang="de-DE" sz="3200" dirty="0" smtClean="0">
                <a:latin typeface="Arial" panose="020B0604020202020204" pitchFamily="34" charset="0"/>
                <a:cs typeface="Arial" panose="020B0604020202020204" pitchFamily="34" charset="0"/>
              </a:rPr>
              <a:t>SWOT </a:t>
            </a:r>
            <a:r>
              <a:rPr lang="de-DE" sz="3200" dirty="0">
                <a:latin typeface="Arial" panose="020B0604020202020204" pitchFamily="34" charset="0"/>
                <a:cs typeface="Arial" panose="020B0604020202020204" pitchFamily="34" charset="0"/>
              </a:rPr>
              <a:t>– Analyse </a:t>
            </a:r>
            <a:endParaRPr lang="de-DE" sz="3200"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070336648"/>
              </p:ext>
            </p:extLst>
          </p:nvPr>
        </p:nvGraphicFramePr>
        <p:xfrm>
          <a:off x="1028699" y="1690688"/>
          <a:ext cx="9486900" cy="4154013"/>
        </p:xfrm>
        <a:graphic>
          <a:graphicData uri="http://schemas.openxmlformats.org/drawingml/2006/table">
            <a:tbl>
              <a:tblPr firstRow="1" firstCol="1" bandRow="1">
                <a:tableStyleId>{93296810-A885-4BE3-A3E7-6D5BEEA58F35}</a:tableStyleId>
              </a:tblPr>
              <a:tblGrid>
                <a:gridCol w="1330595"/>
                <a:gridCol w="3858830"/>
                <a:gridCol w="4297475"/>
              </a:tblGrid>
              <a:tr h="438374">
                <a:tc>
                  <a:txBody>
                    <a:bodyPr/>
                    <a:lstStyle/>
                    <a:p>
                      <a:pPr>
                        <a:lnSpc>
                          <a:spcPct val="107000"/>
                        </a:lnSpc>
                        <a:spcAft>
                          <a:spcPts val="0"/>
                        </a:spcAft>
                      </a:pPr>
                      <a:r>
                        <a:rPr lang="de-DE" sz="2000" dirty="0">
                          <a:effectLst/>
                        </a:rPr>
                        <a:t> </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de-DE" sz="2000" dirty="0">
                          <a:effectLst/>
                        </a:rPr>
                        <a:t>Stärken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de-DE" sz="2000">
                          <a:effectLst/>
                        </a:rPr>
                        <a:t>Schwächen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449133">
                <a:tc>
                  <a:txBody>
                    <a:bodyPr/>
                    <a:lstStyle/>
                    <a:p>
                      <a:pPr>
                        <a:lnSpc>
                          <a:spcPct val="107000"/>
                        </a:lnSpc>
                        <a:spcAft>
                          <a:spcPts val="0"/>
                        </a:spcAft>
                      </a:pPr>
                      <a:r>
                        <a:rPr lang="de-DE" sz="2000" dirty="0">
                          <a:effectLst/>
                        </a:rPr>
                        <a:t> </a:t>
                      </a:r>
                    </a:p>
                    <a:p>
                      <a:pPr>
                        <a:lnSpc>
                          <a:spcPct val="107000"/>
                        </a:lnSpc>
                        <a:spcAft>
                          <a:spcPts val="0"/>
                        </a:spcAft>
                      </a:pPr>
                      <a:r>
                        <a:rPr lang="de-DE" sz="2000" dirty="0">
                          <a:effectLst/>
                        </a:rPr>
                        <a:t>Chancen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Großer Marktanteil in der Branche und weitere Ausdehnung der eigenen Flotte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Findung einer Möglichkeit bei gegebener Nichtauslastung der Bohrinseln-Schiffe zur Fixkosten-Minimierung </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45366">
                <a:tc>
                  <a:txBody>
                    <a:bodyPr/>
                    <a:lstStyle/>
                    <a:p>
                      <a:pPr>
                        <a:lnSpc>
                          <a:spcPct val="107000"/>
                        </a:lnSpc>
                        <a:spcAft>
                          <a:spcPts val="0"/>
                        </a:spcAft>
                      </a:pPr>
                      <a:r>
                        <a:rPr lang="de-DE" sz="2000">
                          <a:effectLst/>
                        </a:rPr>
                        <a:t> </a:t>
                      </a:r>
                    </a:p>
                    <a:p>
                      <a:pPr>
                        <a:lnSpc>
                          <a:spcPct val="107000"/>
                        </a:lnSpc>
                        <a:spcAft>
                          <a:spcPts val="0"/>
                        </a:spcAft>
                      </a:pPr>
                      <a:r>
                        <a:rPr lang="de-DE" sz="2000">
                          <a:effectLst/>
                        </a:rPr>
                        <a:t> </a:t>
                      </a:r>
                    </a:p>
                    <a:p>
                      <a:pPr>
                        <a:lnSpc>
                          <a:spcPct val="107000"/>
                        </a:lnSpc>
                        <a:spcAft>
                          <a:spcPts val="0"/>
                        </a:spcAft>
                      </a:pPr>
                      <a:r>
                        <a:rPr lang="de-DE" sz="2000">
                          <a:effectLst/>
                        </a:rPr>
                        <a:t>Risiken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Aufgrund zahlreicher Akquisitionen gehört dem Unternehmen ein größere Marktanteil, es hat aber nun höhere Fremdkapitalkosten zu tragen d.h. größere Fremdkapitalabhängigkeit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Extrem große Abhängigkeit an Rohstoffpreisen (Öl und Gas Preisen), gezieltere Absicherung durch Termingeschäfte betreiben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953655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3.6 BCG – Analyse </a:t>
            </a:r>
            <a:endParaRPr lang="de-DE" sz="3200" dirty="0">
              <a:latin typeface="Arial" panose="020B0604020202020204" pitchFamily="34" charset="0"/>
              <a:cs typeface="Arial" panose="020B0604020202020204" pitchFamily="34" charset="0"/>
            </a:endParaRPr>
          </a:p>
        </p:txBody>
      </p:sp>
      <p:graphicFrame>
        <p:nvGraphicFramePr>
          <p:cNvPr id="13" name="Inhaltsplatzhalter 12"/>
          <p:cNvGraphicFramePr>
            <a:graphicFrameLocks noGrp="1"/>
          </p:cNvGraphicFramePr>
          <p:nvPr>
            <p:ph idx="1"/>
            <p:extLst>
              <p:ext uri="{D42A27DB-BD31-4B8C-83A1-F6EECF244321}">
                <p14:modId xmlns:p14="http://schemas.microsoft.com/office/powerpoint/2010/main" val="991646256"/>
              </p:ext>
            </p:extLst>
          </p:nvPr>
        </p:nvGraphicFramePr>
        <p:xfrm>
          <a:off x="2960914" y="1939923"/>
          <a:ext cx="6019800" cy="3481164"/>
        </p:xfrm>
        <a:graphic>
          <a:graphicData uri="http://schemas.openxmlformats.org/drawingml/2006/table">
            <a:tbl>
              <a:tblPr firstRow="1" bandRow="1">
                <a:tableStyleId>{638B1855-1B75-4FBE-930C-398BA8C253C6}</a:tableStyleId>
              </a:tblPr>
              <a:tblGrid>
                <a:gridCol w="3009900"/>
                <a:gridCol w="3009900"/>
              </a:tblGrid>
              <a:tr h="1740582">
                <a:tc>
                  <a:txBody>
                    <a:bodyPr/>
                    <a:lstStyle/>
                    <a:p>
                      <a:pPr algn="ctr"/>
                      <a:endParaRPr lang="de-DE" sz="2400" dirty="0" smtClean="0"/>
                    </a:p>
                    <a:p>
                      <a:pPr algn="ctr"/>
                      <a:endParaRPr lang="de-DE" sz="2400" dirty="0" smtClean="0"/>
                    </a:p>
                    <a:p>
                      <a:pPr algn="ctr"/>
                      <a:r>
                        <a:rPr lang="de-DE" sz="2400" dirty="0" err="1" smtClean="0"/>
                        <a:t>Question</a:t>
                      </a:r>
                      <a:r>
                        <a:rPr lang="de-DE" sz="2400" dirty="0" smtClean="0"/>
                        <a:t> – Mark</a:t>
                      </a:r>
                      <a:endParaRPr lang="de-DE" sz="2400" dirty="0">
                        <a:latin typeface="Arial" panose="020B0604020202020204" pitchFamily="34" charset="0"/>
                        <a:cs typeface="Arial" panose="020B0604020202020204" pitchFamily="34" charset="0"/>
                      </a:endParaRPr>
                    </a:p>
                  </a:txBody>
                  <a:tcPr/>
                </a:tc>
                <a:tc>
                  <a:txBody>
                    <a:bodyPr/>
                    <a:lstStyle/>
                    <a:p>
                      <a:pPr algn="l"/>
                      <a:endParaRPr lang="de-DE" sz="2400" dirty="0" smtClean="0"/>
                    </a:p>
                    <a:p>
                      <a:pPr algn="l"/>
                      <a:endParaRPr lang="de-DE" sz="2400" dirty="0" smtClean="0"/>
                    </a:p>
                    <a:p>
                      <a:pPr algn="ctr"/>
                      <a:r>
                        <a:rPr lang="de-DE" sz="2400" dirty="0" smtClean="0"/>
                        <a:t>Star</a:t>
                      </a:r>
                      <a:endParaRPr lang="de-DE" sz="2400" dirty="0">
                        <a:latin typeface="Arial" panose="020B0604020202020204" pitchFamily="34" charset="0"/>
                        <a:cs typeface="Arial" panose="020B0604020202020204" pitchFamily="34" charset="0"/>
                      </a:endParaRPr>
                    </a:p>
                  </a:txBody>
                  <a:tcPr/>
                </a:tc>
              </a:tr>
              <a:tr h="1740582">
                <a:tc>
                  <a:txBody>
                    <a:bodyPr/>
                    <a:lstStyle/>
                    <a:p>
                      <a:pPr algn="l"/>
                      <a:endParaRPr lang="de-DE" sz="2400" dirty="0" smtClean="0"/>
                    </a:p>
                    <a:p>
                      <a:pPr algn="l"/>
                      <a:endParaRPr lang="de-DE" sz="2400" dirty="0" smtClean="0"/>
                    </a:p>
                    <a:p>
                      <a:pPr algn="ctr"/>
                      <a:r>
                        <a:rPr lang="de-DE" sz="2400" dirty="0" smtClean="0"/>
                        <a:t>Poor – Dog</a:t>
                      </a:r>
                      <a:endParaRPr lang="de-DE" sz="2400" dirty="0">
                        <a:latin typeface="Arial" panose="020B0604020202020204" pitchFamily="34" charset="0"/>
                        <a:cs typeface="Arial" panose="020B0604020202020204" pitchFamily="34" charset="0"/>
                      </a:endParaRPr>
                    </a:p>
                  </a:txBody>
                  <a:tcPr/>
                </a:tc>
                <a:tc>
                  <a:txBody>
                    <a:bodyPr/>
                    <a:lstStyle/>
                    <a:p>
                      <a:pPr algn="l"/>
                      <a:endParaRPr lang="de-DE" sz="2400" dirty="0" smtClean="0"/>
                    </a:p>
                    <a:p>
                      <a:pPr algn="l"/>
                      <a:endParaRPr lang="de-DE" sz="2400" dirty="0" smtClean="0"/>
                    </a:p>
                    <a:p>
                      <a:pPr algn="ctr"/>
                      <a:r>
                        <a:rPr lang="de-DE" sz="2400" dirty="0" smtClean="0"/>
                        <a:t>Cash- </a:t>
                      </a:r>
                      <a:r>
                        <a:rPr lang="de-DE" sz="2400" dirty="0" err="1" smtClean="0"/>
                        <a:t>Cow</a:t>
                      </a:r>
                      <a:endParaRPr lang="de-DE" sz="2400" dirty="0">
                        <a:latin typeface="Arial" panose="020B0604020202020204" pitchFamily="34" charset="0"/>
                        <a:cs typeface="Arial" panose="020B0604020202020204" pitchFamily="34" charset="0"/>
                      </a:endParaRPr>
                    </a:p>
                  </a:txBody>
                  <a:tcPr/>
                </a:tc>
              </a:tr>
            </a:tbl>
          </a:graphicData>
        </a:graphic>
      </p:graphicFrame>
      <p:graphicFrame>
        <p:nvGraphicFramePr>
          <p:cNvPr id="14" name="Tabelle 13"/>
          <p:cNvGraphicFramePr>
            <a:graphicFrameLocks noGrp="1"/>
          </p:cNvGraphicFramePr>
          <p:nvPr>
            <p:extLst>
              <p:ext uri="{D42A27DB-BD31-4B8C-83A1-F6EECF244321}">
                <p14:modId xmlns:p14="http://schemas.microsoft.com/office/powerpoint/2010/main" val="2103131003"/>
              </p:ext>
            </p:extLst>
          </p:nvPr>
        </p:nvGraphicFramePr>
        <p:xfrm>
          <a:off x="604158" y="1943100"/>
          <a:ext cx="1845128" cy="3494314"/>
        </p:xfrm>
        <a:graphic>
          <a:graphicData uri="http://schemas.openxmlformats.org/drawingml/2006/table">
            <a:tbl>
              <a:tblPr firstRow="1" bandRow="1">
                <a:tableStyleId>{93296810-A885-4BE3-A3E7-6D5BEEA58F35}</a:tableStyleId>
              </a:tblPr>
              <a:tblGrid>
                <a:gridCol w="1845128"/>
              </a:tblGrid>
              <a:tr h="3494314">
                <a:tc>
                  <a:txBody>
                    <a:bodyPr/>
                    <a:lstStyle/>
                    <a:p>
                      <a:endParaRPr lang="de-DE" dirty="0" smtClean="0"/>
                    </a:p>
                    <a:p>
                      <a:endParaRPr lang="de-DE" dirty="0" smtClean="0"/>
                    </a:p>
                    <a:p>
                      <a:endParaRPr lang="de-DE" dirty="0" smtClean="0"/>
                    </a:p>
                    <a:p>
                      <a:endParaRPr lang="de-DE" dirty="0" smtClean="0"/>
                    </a:p>
                    <a:p>
                      <a:endParaRPr lang="de-DE" dirty="0" smtClean="0"/>
                    </a:p>
                    <a:p>
                      <a:pPr algn="ctr"/>
                      <a:r>
                        <a:rPr lang="de-DE" sz="2400" dirty="0" smtClean="0"/>
                        <a:t>Wachstum</a:t>
                      </a:r>
                      <a:endParaRPr lang="de-DE" sz="2400" dirty="0">
                        <a:latin typeface="Arial" panose="020B0604020202020204" pitchFamily="34" charset="0"/>
                        <a:cs typeface="Arial" panose="020B0604020202020204" pitchFamily="34" charset="0"/>
                      </a:endParaRPr>
                    </a:p>
                  </a:txBody>
                  <a:tcPr/>
                </a:tc>
              </a:tr>
            </a:tbl>
          </a:graphicData>
        </a:graphic>
      </p:graphicFrame>
      <p:graphicFrame>
        <p:nvGraphicFramePr>
          <p:cNvPr id="15" name="Tabelle 14"/>
          <p:cNvGraphicFramePr>
            <a:graphicFrameLocks noGrp="1"/>
          </p:cNvGraphicFramePr>
          <p:nvPr>
            <p:extLst>
              <p:ext uri="{D42A27DB-BD31-4B8C-83A1-F6EECF244321}">
                <p14:modId xmlns:p14="http://schemas.microsoft.com/office/powerpoint/2010/main" val="196258833"/>
              </p:ext>
            </p:extLst>
          </p:nvPr>
        </p:nvGraphicFramePr>
        <p:xfrm>
          <a:off x="2726872" y="5920273"/>
          <a:ext cx="6253842" cy="567992"/>
        </p:xfrm>
        <a:graphic>
          <a:graphicData uri="http://schemas.openxmlformats.org/drawingml/2006/table">
            <a:tbl>
              <a:tblPr firstRow="1" bandRow="1">
                <a:tableStyleId>{93296810-A885-4BE3-A3E7-6D5BEEA58F35}</a:tableStyleId>
              </a:tblPr>
              <a:tblGrid>
                <a:gridCol w="6253842"/>
              </a:tblGrid>
              <a:tr h="567992">
                <a:tc>
                  <a:txBody>
                    <a:bodyPr/>
                    <a:lstStyle/>
                    <a:p>
                      <a:pPr algn="ctr"/>
                      <a:r>
                        <a:rPr lang="de-DE" sz="2400" dirty="0" smtClean="0"/>
                        <a:t>Marktanteil</a:t>
                      </a:r>
                      <a:endParaRPr lang="de-DE" sz="2400" dirty="0">
                        <a:latin typeface="Arial" panose="020B0604020202020204" pitchFamily="34" charset="0"/>
                        <a:cs typeface="Arial" panose="020B0604020202020204" pitchFamily="34" charset="0"/>
                      </a:endParaRPr>
                    </a:p>
                  </a:txBody>
                  <a:tcPr/>
                </a:tc>
              </a:tr>
            </a:tbl>
          </a:graphicData>
        </a:graphic>
      </p:graphicFrame>
      <p:cxnSp>
        <p:nvCxnSpPr>
          <p:cNvPr id="21" name="Gerade Verbindung mit Pfeil 20"/>
          <p:cNvCxnSpPr/>
          <p:nvPr/>
        </p:nvCxnSpPr>
        <p:spPr>
          <a:xfrm flipV="1">
            <a:off x="2726871" y="1943101"/>
            <a:ext cx="0" cy="3494313"/>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p:cNvCxnSpPr/>
          <p:nvPr/>
        </p:nvCxnSpPr>
        <p:spPr>
          <a:xfrm flipV="1">
            <a:off x="2726871" y="5666014"/>
            <a:ext cx="6253843" cy="1632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4951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4. Informationsbeschaffung</a:t>
            </a:r>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lstStyle/>
          <a:p>
            <a:pPr marL="571500" indent="-571500">
              <a:buFont typeface="+mj-lt"/>
              <a:buAutoNum type="romanUcPeriod"/>
            </a:pPr>
            <a:r>
              <a:rPr lang="de-DE" dirty="0" smtClean="0">
                <a:latin typeface="Arial" panose="020B0604020202020204" pitchFamily="34" charset="0"/>
                <a:cs typeface="Arial" panose="020B0604020202020204" pitchFamily="34" charset="0"/>
              </a:rPr>
              <a:t>„Investors Relations“ – Website vieler Unternehmen</a:t>
            </a:r>
          </a:p>
          <a:p>
            <a:pPr marL="571500" indent="-571500">
              <a:buFont typeface="+mj-lt"/>
              <a:buAutoNum type="romanUcPeriod"/>
            </a:pPr>
            <a:r>
              <a:rPr lang="de-DE" dirty="0" smtClean="0">
                <a:latin typeface="Arial" panose="020B0604020202020204" pitchFamily="34" charset="0"/>
                <a:cs typeface="Arial" panose="020B0604020202020204" pitchFamily="34" charset="0"/>
              </a:rPr>
              <a:t>Entsprechender Branchenverband</a:t>
            </a:r>
          </a:p>
          <a:p>
            <a:pPr marL="571500" indent="-571500">
              <a:buFont typeface="+mj-lt"/>
              <a:buAutoNum type="romanUcPeriod"/>
            </a:pPr>
            <a:r>
              <a:rPr lang="de-DE" dirty="0" smtClean="0">
                <a:latin typeface="Arial" panose="020B0604020202020204" pitchFamily="34" charset="0"/>
                <a:cs typeface="Arial" panose="020B0604020202020204" pitchFamily="34" charset="0"/>
              </a:rPr>
              <a:t>Makroökonomische Daten bietet die Bundesbank (</a:t>
            </a:r>
            <a:r>
              <a:rPr lang="de-DE" dirty="0" err="1" smtClean="0">
                <a:latin typeface="Arial" panose="020B0604020202020204" pitchFamily="34" charset="0"/>
                <a:cs typeface="Arial" panose="020B0604020202020204" pitchFamily="34" charset="0"/>
              </a:rPr>
              <a:t>Detastis</a:t>
            </a:r>
            <a:r>
              <a:rPr lang="de-DE" dirty="0" smtClean="0">
                <a:latin typeface="Arial" panose="020B0604020202020204" pitchFamily="34" charset="0"/>
                <a:cs typeface="Arial" panose="020B0604020202020204" pitchFamily="34" charset="0"/>
              </a:rPr>
              <a:t>)</a:t>
            </a:r>
          </a:p>
          <a:p>
            <a:pPr marL="571500" indent="-571500">
              <a:buFont typeface="+mj-lt"/>
              <a:buAutoNum type="romanUcPeriod"/>
            </a:pPr>
            <a:r>
              <a:rPr lang="de-DE" dirty="0" smtClean="0">
                <a:latin typeface="Arial" panose="020B0604020202020204" pitchFamily="34" charset="0"/>
                <a:cs typeface="Arial" panose="020B0604020202020204" pitchFamily="34" charset="0"/>
              </a:rPr>
              <a:t>Besuch des Unternehmen vor Orts</a:t>
            </a:r>
          </a:p>
          <a:p>
            <a:pPr marL="571500" indent="-571500">
              <a:buFont typeface="+mj-lt"/>
              <a:buAutoNum type="romanUcPeriod"/>
            </a:pPr>
            <a:r>
              <a:rPr lang="de-DE" dirty="0" smtClean="0">
                <a:latin typeface="Arial" panose="020B0604020202020204" pitchFamily="34" charset="0"/>
                <a:cs typeface="Arial" panose="020B0604020202020204" pitchFamily="34" charset="0"/>
              </a:rPr>
              <a:t>Telefonischer Termin </a:t>
            </a:r>
            <a:r>
              <a:rPr lang="de-DE" smtClean="0">
                <a:latin typeface="Arial" panose="020B0604020202020204" pitchFamily="34" charset="0"/>
                <a:cs typeface="Arial" panose="020B0604020202020204" pitchFamily="34" charset="0"/>
              </a:rPr>
              <a:t>mit Vorstand</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0716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Quellen</a:t>
            </a:r>
            <a:endParaRPr lang="de-DE"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lstStyle/>
          <a:p>
            <a:r>
              <a:rPr lang="de-DE" dirty="0" smtClean="0">
                <a:latin typeface="Arial" panose="020B0604020202020204" pitchFamily="34" charset="0"/>
                <a:cs typeface="Arial" panose="020B0604020202020204" pitchFamily="34" charset="0"/>
              </a:rPr>
              <a:t>„Wertpapieranalyse“ (Benjamin Graham)</a:t>
            </a:r>
          </a:p>
          <a:p>
            <a:r>
              <a:rPr lang="de-DE" dirty="0" smtClean="0">
                <a:latin typeface="Arial" panose="020B0604020202020204" pitchFamily="34" charset="0"/>
                <a:cs typeface="Arial" panose="020B0604020202020204" pitchFamily="34" charset="0"/>
              </a:rPr>
              <a:t>„Intelligent Investieren“ (Benjamin Graham)</a:t>
            </a:r>
          </a:p>
          <a:p>
            <a:r>
              <a:rPr lang="de-DE" dirty="0" smtClean="0">
                <a:latin typeface="Arial" panose="020B0604020202020204" pitchFamily="34" charset="0"/>
                <a:cs typeface="Arial" panose="020B0604020202020204" pitchFamily="34" charset="0"/>
              </a:rPr>
              <a:t>„Die fundamentale Aktienanalyse“</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6691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sz="32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p:txBody>
          <a:bodyPr/>
          <a:lstStyle/>
          <a:p>
            <a:pPr marL="0" indent="0">
              <a:buNone/>
            </a:pPr>
            <a:endParaRPr lang="de-D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663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1.2 Cashflow Rechnung</a:t>
            </a:r>
            <a:endParaRPr lang="de-DE" sz="3200" dirty="0">
              <a:latin typeface="Arial" panose="020B0604020202020204" pitchFamily="34" charset="0"/>
              <a:cs typeface="Arial" panose="020B0604020202020204" pitchFamily="34" charset="0"/>
            </a:endParaRP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764756388"/>
              </p:ext>
            </p:extLst>
          </p:nvPr>
        </p:nvGraphicFramePr>
        <p:xfrm>
          <a:off x="1012370" y="1453245"/>
          <a:ext cx="8931729" cy="2686749"/>
        </p:xfrm>
        <a:graphic>
          <a:graphicData uri="http://schemas.openxmlformats.org/drawingml/2006/table">
            <a:tbl>
              <a:tblPr firstRow="1" firstCol="1" bandRow="1">
                <a:tableStyleId>{93296810-A885-4BE3-A3E7-6D5BEEA58F35}</a:tableStyleId>
              </a:tblPr>
              <a:tblGrid>
                <a:gridCol w="8931729"/>
              </a:tblGrid>
              <a:tr h="1907326">
                <a:tc>
                  <a:txBody>
                    <a:bodyPr/>
                    <a:lstStyle/>
                    <a:p>
                      <a:pPr>
                        <a:lnSpc>
                          <a:spcPct val="150000"/>
                        </a:lnSpc>
                        <a:spcAft>
                          <a:spcPts val="0"/>
                        </a:spcAft>
                      </a:pPr>
                      <a:r>
                        <a:rPr lang="de-DE" sz="2000" dirty="0">
                          <a:effectLst/>
                          <a:latin typeface="+mj-lt"/>
                        </a:rPr>
                        <a:t>Jahresüberschuss</a:t>
                      </a:r>
                    </a:p>
                    <a:p>
                      <a:pPr>
                        <a:lnSpc>
                          <a:spcPct val="150000"/>
                        </a:lnSpc>
                        <a:spcAft>
                          <a:spcPts val="0"/>
                        </a:spcAft>
                      </a:pPr>
                      <a:r>
                        <a:rPr lang="de-DE" sz="2000" dirty="0">
                          <a:effectLst/>
                          <a:latin typeface="+mj-lt"/>
                        </a:rPr>
                        <a:t>+ Abschreibungen</a:t>
                      </a:r>
                    </a:p>
                    <a:p>
                      <a:pPr>
                        <a:lnSpc>
                          <a:spcPct val="150000"/>
                        </a:lnSpc>
                        <a:spcAft>
                          <a:spcPts val="0"/>
                        </a:spcAft>
                      </a:pPr>
                      <a:r>
                        <a:rPr lang="de-DE" sz="2000" dirty="0">
                          <a:effectLst/>
                          <a:latin typeface="+mj-lt"/>
                        </a:rPr>
                        <a:t>+/- Veränderungen Rückstellungen</a:t>
                      </a:r>
                    </a:p>
                    <a:p>
                      <a:pPr>
                        <a:lnSpc>
                          <a:spcPct val="150000"/>
                        </a:lnSpc>
                        <a:spcAft>
                          <a:spcPts val="0"/>
                        </a:spcAft>
                      </a:pPr>
                      <a:r>
                        <a:rPr lang="de-DE" sz="2000" dirty="0">
                          <a:effectLst/>
                          <a:latin typeface="+mj-lt"/>
                        </a:rPr>
                        <a:t>+/- sonstige zahlungsunwirksame Aufwendungen/ Erträge</a:t>
                      </a:r>
                    </a:p>
                    <a:p>
                      <a:pPr>
                        <a:lnSpc>
                          <a:spcPct val="150000"/>
                        </a:lnSpc>
                        <a:spcAft>
                          <a:spcPts val="0"/>
                        </a:spcAft>
                      </a:pPr>
                      <a:r>
                        <a:rPr lang="de-DE" sz="2000" dirty="0">
                          <a:effectLst/>
                          <a:latin typeface="+mj-lt"/>
                        </a:rPr>
                        <a:t>+/- Veränderung Nettoumlaufvermögen</a:t>
                      </a:r>
                    </a:p>
                    <a:p>
                      <a:pPr>
                        <a:lnSpc>
                          <a:spcPct val="150000"/>
                        </a:lnSpc>
                        <a:spcAft>
                          <a:spcPts val="0"/>
                        </a:spcAft>
                      </a:pPr>
                      <a:r>
                        <a:rPr lang="de-DE" sz="2000" dirty="0">
                          <a:effectLst/>
                          <a:latin typeface="+mj-lt"/>
                        </a:rPr>
                        <a:t>= Cashflow aus operativer Geschäftstätigkeit</a:t>
                      </a:r>
                      <a:endParaRPr lang="de-DE" sz="2000" dirty="0">
                        <a:effectLst/>
                        <a:latin typeface="+mj-lt"/>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2878065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1.2 Cashflow Rechnung</a:t>
            </a:r>
            <a:endParaRPr lang="de-DE" sz="3200" dirty="0">
              <a:latin typeface="Arial" panose="020B0604020202020204" pitchFamily="34" charset="0"/>
              <a:cs typeface="Arial" panose="020B0604020202020204" pitchFamily="34" charset="0"/>
            </a:endParaRP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248143979"/>
              </p:ext>
            </p:extLst>
          </p:nvPr>
        </p:nvGraphicFramePr>
        <p:xfrm>
          <a:off x="914400" y="1447800"/>
          <a:ext cx="10363200" cy="2194560"/>
        </p:xfrm>
        <a:graphic>
          <a:graphicData uri="http://schemas.openxmlformats.org/drawingml/2006/table">
            <a:tbl>
              <a:tblPr firstRow="1" bandRow="1">
                <a:tableStyleId>{93296810-A885-4BE3-A3E7-6D5BEEA58F35}</a:tableStyleId>
              </a:tblPr>
              <a:tblGrid>
                <a:gridCol w="10363200"/>
              </a:tblGrid>
              <a:tr h="370840">
                <a:tc>
                  <a:txBody>
                    <a:bodyPr/>
                    <a:lstStyle/>
                    <a:p>
                      <a:pPr>
                        <a:lnSpc>
                          <a:spcPct val="150000"/>
                        </a:lnSpc>
                        <a:spcAft>
                          <a:spcPts val="0"/>
                        </a:spcAft>
                      </a:pPr>
                      <a:r>
                        <a:rPr lang="de-DE" sz="2000" dirty="0" smtClean="0">
                          <a:effectLst/>
                        </a:rPr>
                        <a:t>- Investitionen in Sachanlagen( </a:t>
                      </a:r>
                      <a:r>
                        <a:rPr lang="de-DE" sz="2000" dirty="0" err="1" smtClean="0">
                          <a:effectLst/>
                        </a:rPr>
                        <a:t>imm</a:t>
                      </a:r>
                      <a:r>
                        <a:rPr lang="de-DE" sz="2000" dirty="0" smtClean="0">
                          <a:effectLst/>
                        </a:rPr>
                        <a:t>. Vermögensgegenstände)</a:t>
                      </a:r>
                    </a:p>
                    <a:p>
                      <a:pPr>
                        <a:lnSpc>
                          <a:spcPct val="150000"/>
                        </a:lnSpc>
                        <a:spcAft>
                          <a:spcPts val="0"/>
                        </a:spcAft>
                      </a:pPr>
                      <a:r>
                        <a:rPr lang="de-DE" sz="2000" dirty="0" smtClean="0">
                          <a:effectLst/>
                        </a:rPr>
                        <a:t>- Auszahlung für Akquisitionen (Übernahme)</a:t>
                      </a:r>
                    </a:p>
                    <a:p>
                      <a:pPr>
                        <a:lnSpc>
                          <a:spcPct val="150000"/>
                        </a:lnSpc>
                        <a:spcAft>
                          <a:spcPts val="0"/>
                        </a:spcAft>
                      </a:pPr>
                      <a:r>
                        <a:rPr lang="de-DE" sz="2000" dirty="0" smtClean="0">
                          <a:effectLst/>
                        </a:rPr>
                        <a:t>+ Desinvestitionen</a:t>
                      </a:r>
                    </a:p>
                    <a:p>
                      <a:pPr>
                        <a:lnSpc>
                          <a:spcPct val="150000"/>
                        </a:lnSpc>
                        <a:spcAft>
                          <a:spcPts val="0"/>
                        </a:spcAft>
                      </a:pPr>
                      <a:r>
                        <a:rPr lang="de-DE" sz="2000" dirty="0" smtClean="0">
                          <a:effectLst/>
                        </a:rPr>
                        <a:t>= Cashflow aus Investitionstätigkeit</a:t>
                      </a:r>
                    </a:p>
                    <a:p>
                      <a:endParaRPr lang="de-DE" dirty="0"/>
                    </a:p>
                  </a:txBody>
                  <a:tcPr marL="90115" marR="90115"/>
                </a:tc>
              </a:tr>
            </a:tbl>
          </a:graphicData>
        </a:graphic>
      </p:graphicFrame>
    </p:spTree>
    <p:extLst>
      <p:ext uri="{BB962C8B-B14F-4D97-AF65-F5344CB8AC3E}">
        <p14:creationId xmlns:p14="http://schemas.microsoft.com/office/powerpoint/2010/main" val="3249312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1.2 Cashflow Rechnung</a:t>
            </a:r>
            <a:endParaRPr lang="de-DE" sz="3200" dirty="0">
              <a:latin typeface="Arial" panose="020B0604020202020204" pitchFamily="34" charset="0"/>
              <a:cs typeface="Arial" panose="020B0604020202020204" pitchFamily="34" charset="0"/>
            </a:endParaRP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35383220"/>
              </p:ext>
            </p:extLst>
          </p:nvPr>
        </p:nvGraphicFramePr>
        <p:xfrm>
          <a:off x="914400" y="1447800"/>
          <a:ext cx="10363200" cy="2320989"/>
        </p:xfrm>
        <a:graphic>
          <a:graphicData uri="http://schemas.openxmlformats.org/drawingml/2006/table">
            <a:tbl>
              <a:tblPr firstRow="1" bandRow="1">
                <a:tableStyleId>{93296810-A885-4BE3-A3E7-6D5BEEA58F35}</a:tableStyleId>
              </a:tblPr>
              <a:tblGrid>
                <a:gridCol w="10363200"/>
              </a:tblGrid>
              <a:tr h="370840">
                <a:tc>
                  <a:txBody>
                    <a:bodyPr/>
                    <a:lstStyle/>
                    <a:p>
                      <a:pPr>
                        <a:lnSpc>
                          <a:spcPct val="150000"/>
                        </a:lnSpc>
                      </a:pPr>
                      <a:r>
                        <a:rPr lang="de-DE" sz="1800" kern="1200" dirty="0" smtClean="0">
                          <a:effectLst/>
                        </a:rPr>
                        <a:t>- </a:t>
                      </a:r>
                      <a:r>
                        <a:rPr lang="de-DE" sz="2000" kern="1200" dirty="0" smtClean="0">
                          <a:effectLst/>
                        </a:rPr>
                        <a:t>Auszahlung zur Tilgung von Krediten</a:t>
                      </a:r>
                    </a:p>
                    <a:p>
                      <a:pPr>
                        <a:lnSpc>
                          <a:spcPct val="150000"/>
                        </a:lnSpc>
                      </a:pPr>
                      <a:r>
                        <a:rPr lang="de-DE" sz="2000" kern="1200" dirty="0" smtClean="0">
                          <a:effectLst/>
                        </a:rPr>
                        <a:t>+ Einzahlungen aus Aufnahme von Krediten</a:t>
                      </a:r>
                    </a:p>
                    <a:p>
                      <a:pPr>
                        <a:lnSpc>
                          <a:spcPct val="150000"/>
                        </a:lnSpc>
                      </a:pPr>
                      <a:r>
                        <a:rPr lang="de-DE" sz="2000" kern="1200" dirty="0" smtClean="0">
                          <a:effectLst/>
                        </a:rPr>
                        <a:t>- Rückkauf eigener Aktien</a:t>
                      </a:r>
                    </a:p>
                    <a:p>
                      <a:pPr>
                        <a:lnSpc>
                          <a:spcPct val="150000"/>
                        </a:lnSpc>
                      </a:pPr>
                      <a:r>
                        <a:rPr lang="de-DE" sz="2000" kern="1200" dirty="0" smtClean="0">
                          <a:effectLst/>
                        </a:rPr>
                        <a:t>- Dividendenauszahlungen</a:t>
                      </a:r>
                    </a:p>
                    <a:p>
                      <a:pPr>
                        <a:lnSpc>
                          <a:spcPct val="150000"/>
                        </a:lnSpc>
                      </a:pPr>
                      <a:r>
                        <a:rPr lang="de-DE" sz="2000" kern="1200" dirty="0" smtClean="0">
                          <a:effectLst/>
                        </a:rPr>
                        <a:t>= Cashflow aus Finanzierungstätigkeit</a:t>
                      </a:r>
                      <a:endParaRPr lang="de-DE" sz="2000" dirty="0">
                        <a:latin typeface="Arial" panose="020B0604020202020204" pitchFamily="34" charset="0"/>
                        <a:cs typeface="Arial" panose="020B0604020202020204" pitchFamily="34" charset="0"/>
                      </a:endParaRPr>
                    </a:p>
                  </a:txBody>
                  <a:tcPr marL="90115" marR="90115"/>
                </a:tc>
              </a:tr>
            </a:tbl>
          </a:graphicData>
        </a:graphic>
      </p:graphicFrame>
    </p:spTree>
    <p:extLst>
      <p:ext uri="{BB962C8B-B14F-4D97-AF65-F5344CB8AC3E}">
        <p14:creationId xmlns:p14="http://schemas.microsoft.com/office/powerpoint/2010/main" val="2807266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latin typeface="Arial" panose="020B0604020202020204" pitchFamily="34" charset="0"/>
                <a:cs typeface="Arial" panose="020B0604020202020204" pitchFamily="34" charset="0"/>
              </a:rPr>
              <a:t>1.3 Bilanz</a:t>
            </a:r>
            <a:endParaRPr lang="de-DE" sz="3200" dirty="0">
              <a:latin typeface="Arial" panose="020B0604020202020204" pitchFamily="34" charset="0"/>
              <a:cs typeface="Arial" panose="020B0604020202020204" pitchFamily="34" charset="0"/>
            </a:endParaRP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90338291"/>
              </p:ext>
            </p:extLst>
          </p:nvPr>
        </p:nvGraphicFramePr>
        <p:xfrm>
          <a:off x="914400" y="1447800"/>
          <a:ext cx="10363200" cy="4572000"/>
        </p:xfrm>
        <a:graphic>
          <a:graphicData uri="http://schemas.openxmlformats.org/drawingml/2006/table">
            <a:tbl>
              <a:tblPr firstRow="1" bandRow="1">
                <a:tableStyleId>{93296810-A885-4BE3-A3E7-6D5BEEA58F35}</a:tableStyleId>
              </a:tblPr>
              <a:tblGrid>
                <a:gridCol w="10363200"/>
              </a:tblGrid>
              <a:tr h="370840">
                <a:tc>
                  <a:txBody>
                    <a:bodyPr/>
                    <a:lstStyle/>
                    <a:p>
                      <a:r>
                        <a:rPr lang="de-DE" sz="2000" dirty="0" smtClean="0"/>
                        <a:t>Aktiva</a:t>
                      </a:r>
                      <a:endParaRPr lang="de-DE" sz="2000" dirty="0" smtClean="0">
                        <a:latin typeface="Arial" panose="020B0604020202020204" pitchFamily="34" charset="0"/>
                        <a:cs typeface="Arial" panose="020B0604020202020204" pitchFamily="34" charset="0"/>
                      </a:endParaRPr>
                    </a:p>
                  </a:txBody>
                  <a:tcPr marL="90115" marR="90115"/>
                </a:tc>
              </a:tr>
              <a:tr h="370840">
                <a:tc>
                  <a:txBody>
                    <a:bodyPr/>
                    <a:lstStyle/>
                    <a:p>
                      <a:r>
                        <a:rPr lang="de-DE" sz="2000" dirty="0" smtClean="0"/>
                        <a:t>Immaterielle Vermögenswerte</a:t>
                      </a:r>
                      <a:endParaRPr lang="de-DE" sz="2000" dirty="0">
                        <a:latin typeface="Arial" panose="020B0604020202020204" pitchFamily="34" charset="0"/>
                        <a:cs typeface="Arial" panose="020B0604020202020204" pitchFamily="34" charset="0"/>
                      </a:endParaRPr>
                    </a:p>
                  </a:txBody>
                  <a:tcPr marL="90115" marR="90115"/>
                </a:tc>
              </a:tr>
              <a:tr h="370840">
                <a:tc>
                  <a:txBody>
                    <a:bodyPr/>
                    <a:lstStyle/>
                    <a:p>
                      <a:r>
                        <a:rPr lang="de-DE" sz="2000" dirty="0" smtClean="0"/>
                        <a:t>Firmenwert (</a:t>
                      </a:r>
                      <a:r>
                        <a:rPr lang="de-DE" sz="2000" dirty="0" err="1" smtClean="0"/>
                        <a:t>goodwill</a:t>
                      </a:r>
                      <a:r>
                        <a:rPr lang="de-DE" sz="2000" dirty="0" smtClean="0"/>
                        <a:t>)</a:t>
                      </a:r>
                      <a:endParaRPr lang="de-DE" sz="2000" dirty="0">
                        <a:latin typeface="Arial" panose="020B0604020202020204" pitchFamily="34" charset="0"/>
                        <a:cs typeface="Arial" panose="020B0604020202020204" pitchFamily="34" charset="0"/>
                      </a:endParaRPr>
                    </a:p>
                  </a:txBody>
                  <a:tcPr marL="90115" marR="90115"/>
                </a:tc>
              </a:tr>
              <a:tr h="370840">
                <a:tc>
                  <a:txBody>
                    <a:bodyPr/>
                    <a:lstStyle/>
                    <a:p>
                      <a:r>
                        <a:rPr lang="de-DE" sz="2000" dirty="0" smtClean="0"/>
                        <a:t>Sachanlagen (</a:t>
                      </a:r>
                      <a:r>
                        <a:rPr lang="de-DE" sz="2000" dirty="0" err="1" smtClean="0"/>
                        <a:t>property</a:t>
                      </a:r>
                      <a:r>
                        <a:rPr lang="de-DE" sz="2000" dirty="0" smtClean="0"/>
                        <a:t>, plant &amp; </a:t>
                      </a:r>
                      <a:r>
                        <a:rPr lang="de-DE" sz="2000" dirty="0" err="1" smtClean="0"/>
                        <a:t>equipment</a:t>
                      </a:r>
                      <a:r>
                        <a:rPr lang="de-DE" sz="2000" dirty="0" smtClean="0"/>
                        <a:t>)</a:t>
                      </a:r>
                      <a:endParaRPr lang="de-DE" sz="2000" dirty="0">
                        <a:latin typeface="Arial" panose="020B0604020202020204" pitchFamily="34" charset="0"/>
                        <a:cs typeface="Arial" panose="020B0604020202020204" pitchFamily="34" charset="0"/>
                      </a:endParaRPr>
                    </a:p>
                  </a:txBody>
                  <a:tcPr marL="90115" marR="90115"/>
                </a:tc>
              </a:tr>
              <a:tr h="370840">
                <a:tc>
                  <a:txBody>
                    <a:bodyPr/>
                    <a:lstStyle/>
                    <a:p>
                      <a:r>
                        <a:rPr lang="de-DE" sz="2000" dirty="0" smtClean="0"/>
                        <a:t>Finanzanlagen</a:t>
                      </a:r>
                      <a:endParaRPr lang="de-DE" sz="2000" dirty="0" smtClean="0">
                        <a:latin typeface="Arial" panose="020B0604020202020204" pitchFamily="34" charset="0"/>
                        <a:cs typeface="Arial" panose="020B0604020202020204" pitchFamily="34" charset="0"/>
                      </a:endParaRPr>
                    </a:p>
                  </a:txBody>
                  <a:tcPr marL="90115" marR="90115"/>
                </a:tc>
              </a:tr>
              <a:tr h="370840">
                <a:tc>
                  <a:txBody>
                    <a:bodyPr/>
                    <a:lstStyle/>
                    <a:p>
                      <a:r>
                        <a:rPr lang="de-DE" sz="2000" dirty="0" smtClean="0"/>
                        <a:t>= langfristigen Vermögenswerte(non- </a:t>
                      </a:r>
                      <a:r>
                        <a:rPr lang="de-DE" sz="2000" dirty="0" err="1" smtClean="0"/>
                        <a:t>current</a:t>
                      </a:r>
                      <a:r>
                        <a:rPr lang="de-DE" sz="2000" dirty="0" smtClean="0"/>
                        <a:t> </a:t>
                      </a:r>
                      <a:r>
                        <a:rPr lang="de-DE" sz="2000" dirty="0" err="1" smtClean="0"/>
                        <a:t>assets</a:t>
                      </a:r>
                      <a:r>
                        <a:rPr lang="de-DE" sz="2000" dirty="0" smtClean="0"/>
                        <a:t>) </a:t>
                      </a:r>
                    </a:p>
                    <a:p>
                      <a:endParaRPr lang="de-DE" sz="2000" dirty="0">
                        <a:latin typeface="Arial" panose="020B0604020202020204" pitchFamily="34" charset="0"/>
                        <a:cs typeface="Arial" panose="020B0604020202020204" pitchFamily="34" charset="0"/>
                      </a:endParaRPr>
                    </a:p>
                  </a:txBody>
                  <a:tcPr marL="90115" marR="90115"/>
                </a:tc>
              </a:tr>
              <a:tr h="370840">
                <a:tc>
                  <a:txBody>
                    <a:bodyPr/>
                    <a:lstStyle/>
                    <a:p>
                      <a:r>
                        <a:rPr lang="de-DE" sz="2000" dirty="0" smtClean="0"/>
                        <a:t>Vorräte</a:t>
                      </a:r>
                      <a:endParaRPr lang="de-DE" sz="2000" dirty="0">
                        <a:latin typeface="Arial" panose="020B0604020202020204" pitchFamily="34" charset="0"/>
                        <a:cs typeface="Arial" panose="020B0604020202020204" pitchFamily="34" charset="0"/>
                      </a:endParaRPr>
                    </a:p>
                  </a:txBody>
                  <a:tcPr marL="90115" marR="90115"/>
                </a:tc>
              </a:tr>
              <a:tr h="370840">
                <a:tc>
                  <a:txBody>
                    <a:bodyPr/>
                    <a:lstStyle/>
                    <a:p>
                      <a:r>
                        <a:rPr lang="de-DE" sz="2000" dirty="0" smtClean="0"/>
                        <a:t>Forderungen aus Lieferung und Leistung (</a:t>
                      </a:r>
                      <a:r>
                        <a:rPr lang="de-DE" sz="2000" dirty="0" err="1" smtClean="0"/>
                        <a:t>accounts</a:t>
                      </a:r>
                      <a:r>
                        <a:rPr lang="de-DE" sz="2000" dirty="0" smtClean="0"/>
                        <a:t> </a:t>
                      </a:r>
                      <a:r>
                        <a:rPr lang="de-DE" sz="2000" dirty="0" err="1" smtClean="0"/>
                        <a:t>receivable</a:t>
                      </a:r>
                      <a:r>
                        <a:rPr lang="de-DE" sz="2000" dirty="0" smtClean="0"/>
                        <a:t>)</a:t>
                      </a:r>
                      <a:endParaRPr lang="de-DE" sz="2000" dirty="0" smtClean="0">
                        <a:latin typeface="Arial" panose="020B0604020202020204" pitchFamily="34" charset="0"/>
                        <a:cs typeface="Arial" panose="020B0604020202020204" pitchFamily="34" charset="0"/>
                      </a:endParaRPr>
                    </a:p>
                  </a:txBody>
                  <a:tcPr marL="90115" marR="90115"/>
                </a:tc>
              </a:tr>
              <a:tr h="370840">
                <a:tc>
                  <a:txBody>
                    <a:bodyPr/>
                    <a:lstStyle/>
                    <a:p>
                      <a:r>
                        <a:rPr lang="de-DE" sz="2000" dirty="0" smtClean="0"/>
                        <a:t>Zahlungsmittel</a:t>
                      </a:r>
                      <a:r>
                        <a:rPr lang="de-DE" sz="2000" baseline="0" dirty="0" smtClean="0"/>
                        <a:t> und </a:t>
                      </a:r>
                      <a:r>
                        <a:rPr lang="de-DE" sz="2000" baseline="0" dirty="0" err="1" smtClean="0"/>
                        <a:t>Zahlungsmittelequivalente</a:t>
                      </a:r>
                      <a:r>
                        <a:rPr lang="de-DE" sz="2000" baseline="0" dirty="0" smtClean="0"/>
                        <a:t> (cash </a:t>
                      </a:r>
                      <a:r>
                        <a:rPr lang="de-DE" sz="2000" baseline="0" dirty="0" err="1" smtClean="0"/>
                        <a:t>and</a:t>
                      </a:r>
                      <a:r>
                        <a:rPr lang="de-DE" sz="2000" baseline="0" dirty="0" smtClean="0"/>
                        <a:t> cash </a:t>
                      </a:r>
                      <a:r>
                        <a:rPr lang="de-DE" sz="2000" baseline="0" dirty="0" err="1" smtClean="0"/>
                        <a:t>equivalents</a:t>
                      </a:r>
                      <a:r>
                        <a:rPr lang="de-DE" sz="2000" baseline="0" dirty="0" smtClean="0"/>
                        <a:t>)</a:t>
                      </a:r>
                      <a:endParaRPr lang="de-DE" sz="2000" dirty="0" smtClean="0">
                        <a:latin typeface="Arial" panose="020B0604020202020204" pitchFamily="34" charset="0"/>
                        <a:cs typeface="Arial" panose="020B0604020202020204" pitchFamily="34" charset="0"/>
                      </a:endParaRPr>
                    </a:p>
                  </a:txBody>
                  <a:tcPr marL="90115" marR="90115"/>
                </a:tc>
              </a:tr>
              <a:tr h="370840">
                <a:tc>
                  <a:txBody>
                    <a:bodyPr/>
                    <a:lstStyle/>
                    <a:p>
                      <a:r>
                        <a:rPr lang="de-DE" sz="2000" dirty="0" smtClean="0"/>
                        <a:t>= kurzfristige Vermögenswerte (</a:t>
                      </a:r>
                      <a:r>
                        <a:rPr lang="de-DE" sz="2000" dirty="0" err="1" smtClean="0"/>
                        <a:t>current</a:t>
                      </a:r>
                      <a:r>
                        <a:rPr lang="de-DE" sz="2000" dirty="0" smtClean="0"/>
                        <a:t> </a:t>
                      </a:r>
                      <a:r>
                        <a:rPr lang="de-DE" sz="2000" dirty="0" err="1" smtClean="0"/>
                        <a:t>assets</a:t>
                      </a:r>
                      <a:r>
                        <a:rPr lang="de-DE" sz="2000" dirty="0" smtClean="0"/>
                        <a:t>)</a:t>
                      </a:r>
                    </a:p>
                    <a:p>
                      <a:endParaRPr lang="de-DE" sz="2000" dirty="0" smtClean="0">
                        <a:latin typeface="Arial" panose="020B0604020202020204" pitchFamily="34" charset="0"/>
                        <a:cs typeface="Arial" panose="020B0604020202020204" pitchFamily="34" charset="0"/>
                      </a:endParaRPr>
                    </a:p>
                  </a:txBody>
                  <a:tcPr marL="90115" marR="90115"/>
                </a:tc>
              </a:tr>
            </a:tbl>
          </a:graphicData>
        </a:graphic>
      </p:graphicFrame>
    </p:spTree>
    <p:extLst>
      <p:ext uri="{BB962C8B-B14F-4D97-AF65-F5344CB8AC3E}">
        <p14:creationId xmlns:p14="http://schemas.microsoft.com/office/powerpoint/2010/main" val="3930600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sign1">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Times New Roman"/>
      </a:majorFont>
      <a:minorFont>
        <a:latin typeface="Arial"/>
        <a:ea typeface=""/>
        <a:cs typeface="Times New Roma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sign1" id="{9F1E2216-C9C6-4F48-A26C-88F51F72E02F}" vid="{3D0F33BC-95FF-4497-BF0F-4CE6BB0FC3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2873</Words>
  <Application>Microsoft Office PowerPoint</Application>
  <PresentationFormat>Breitbild</PresentationFormat>
  <Paragraphs>632</Paragraphs>
  <Slides>54</Slides>
  <Notes>30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54</vt:i4>
      </vt:variant>
    </vt:vector>
  </HeadingPairs>
  <TitlesOfParts>
    <vt:vector size="62" baseType="lpstr">
      <vt:lpstr>MS PGothic</vt:lpstr>
      <vt:lpstr>Arial</vt:lpstr>
      <vt:lpstr>Calibri</vt:lpstr>
      <vt:lpstr>Cambria Math</vt:lpstr>
      <vt:lpstr>Symbol</vt:lpstr>
      <vt:lpstr>Times New Roman</vt:lpstr>
      <vt:lpstr>Wingdings</vt:lpstr>
      <vt:lpstr>Design1</vt:lpstr>
      <vt:lpstr>PowerPoint-Präsentation</vt:lpstr>
      <vt:lpstr>Fundamentale Aktienanalyse I  </vt:lpstr>
      <vt:lpstr>Kennzahlen- und Unternehmensanalyse</vt:lpstr>
      <vt:lpstr>Kennzahlen- und Unternehmensanalyse</vt:lpstr>
      <vt:lpstr>1.1 Gewinn und Verlust Rechnung </vt:lpstr>
      <vt:lpstr>1.2 Cashflow Rechnung</vt:lpstr>
      <vt:lpstr>1.2 Cashflow Rechnung</vt:lpstr>
      <vt:lpstr>1.2 Cashflow Rechnung</vt:lpstr>
      <vt:lpstr>1.3 Bilanz</vt:lpstr>
      <vt:lpstr>1.3 Bilanz</vt:lpstr>
      <vt:lpstr>Seadrill LimitedShs</vt:lpstr>
      <vt:lpstr>Kennzahlenanalyse</vt:lpstr>
      <vt:lpstr>2.1 Rentabilitätskennzahlen</vt:lpstr>
      <vt:lpstr>2.1 Rentabilitätskennzahlen</vt:lpstr>
      <vt:lpstr>2.1 Rentabilitätskennzahlen</vt:lpstr>
      <vt:lpstr>2.1 Rentabilitätskennzahlen</vt:lpstr>
      <vt:lpstr>2.1 Rentabilitätskennzahlen</vt:lpstr>
      <vt:lpstr>2.1 Rentabilitätskennzahlen</vt:lpstr>
      <vt:lpstr>2.1 Rentabilitätskennzahlen</vt:lpstr>
      <vt:lpstr>2.1 Rentabilitätskennzahlen</vt:lpstr>
      <vt:lpstr>2.1 Rentabilitätskennzahlen</vt:lpstr>
      <vt:lpstr>2.1 Rentabilitätskennzahlen</vt:lpstr>
      <vt:lpstr>2.1 Rentabilitätskennzahlen</vt:lpstr>
      <vt:lpstr>2.1 Rentabilitätskennzahlen</vt:lpstr>
      <vt:lpstr>2.1 Rentabilitätskennzahlen</vt:lpstr>
      <vt:lpstr>2.2 Stabilitätskennzahlen </vt:lpstr>
      <vt:lpstr>2.2 Stabilitätskennzahlen </vt:lpstr>
      <vt:lpstr>2.2 Stabilitätskennzahlen </vt:lpstr>
      <vt:lpstr>2.2 Stabilitätskennzahlen </vt:lpstr>
      <vt:lpstr>2.2 Stabilitätskennzahlen </vt:lpstr>
      <vt:lpstr>2.2 Stabilitätskennzahlen </vt:lpstr>
      <vt:lpstr>2.2 Stabilitätskennzahlen </vt:lpstr>
      <vt:lpstr>2.2 Stabilitätskennzahlen </vt:lpstr>
      <vt:lpstr>2.2 Stabilitätskennzahlen </vt:lpstr>
      <vt:lpstr>2.2 Stabilitätskennzahlen </vt:lpstr>
      <vt:lpstr>2.2 Stabilitätskennzahlen </vt:lpstr>
      <vt:lpstr>2.3 Working Capital Management Kennzahlen</vt:lpstr>
      <vt:lpstr>2.3 Working Capital Management Kennzahlen</vt:lpstr>
      <vt:lpstr>2.3 Working Capital Management Kennzahlen</vt:lpstr>
      <vt:lpstr>2.3 Working Capital Management Kennzahlen</vt:lpstr>
      <vt:lpstr>3. Unternehmensanalyse</vt:lpstr>
      <vt:lpstr>3.1 Geschäftsmodellbestimmung</vt:lpstr>
      <vt:lpstr>3.1 Geschäftsmodellbestimmung</vt:lpstr>
      <vt:lpstr>3.2 Peer – Group - Analyse</vt:lpstr>
      <vt:lpstr>3.2 Peer – Group - Analyse</vt:lpstr>
      <vt:lpstr>3.3 Branchenstrukturanalyse:Porters 5-Kräfte-Modell</vt:lpstr>
      <vt:lpstr>3.3 Branchenstrukturanalyse: Porters 5-Kräfte-Modell</vt:lpstr>
      <vt:lpstr>3.3 Branchenstrukturanalyse: Porters 5-Kräfte-Modell</vt:lpstr>
      <vt:lpstr>3.4 SWOT – Analyse </vt:lpstr>
      <vt:lpstr>3.4 SWOT – Analyse </vt:lpstr>
      <vt:lpstr>3.6 BCG – Analyse </vt:lpstr>
      <vt:lpstr>4. Informationsbeschaffung</vt:lpstr>
      <vt:lpstr>Quellen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Christian Benedikt Eichmueller</dc:creator>
  <cp:lastModifiedBy>Christian Eichmueller</cp:lastModifiedBy>
  <cp:revision>46</cp:revision>
  <dcterms:created xsi:type="dcterms:W3CDTF">2015-03-23T18:03:55Z</dcterms:created>
  <dcterms:modified xsi:type="dcterms:W3CDTF">2015-05-03T15:23:31Z</dcterms:modified>
</cp:coreProperties>
</file>