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828" r:id="rId2"/>
  </p:sldMasterIdLst>
  <p:notesMasterIdLst>
    <p:notesMasterId r:id="rId37"/>
  </p:notesMasterIdLst>
  <p:handoutMasterIdLst>
    <p:handoutMasterId r:id="rId38"/>
  </p:handoutMasterIdLst>
  <p:sldIdLst>
    <p:sldId id="343" r:id="rId3"/>
    <p:sldId id="257" r:id="rId4"/>
    <p:sldId id="349" r:id="rId5"/>
    <p:sldId id="348" r:id="rId6"/>
    <p:sldId id="404" r:id="rId7"/>
    <p:sldId id="405" r:id="rId8"/>
    <p:sldId id="345" r:id="rId9"/>
    <p:sldId id="357" r:id="rId10"/>
    <p:sldId id="360" r:id="rId11"/>
    <p:sldId id="361" r:id="rId12"/>
    <p:sldId id="397" r:id="rId13"/>
    <p:sldId id="398" r:id="rId14"/>
    <p:sldId id="359" r:id="rId15"/>
    <p:sldId id="399" r:id="rId16"/>
    <p:sldId id="403" r:id="rId17"/>
    <p:sldId id="400" r:id="rId18"/>
    <p:sldId id="362" r:id="rId19"/>
    <p:sldId id="363" r:id="rId20"/>
    <p:sldId id="364" r:id="rId21"/>
    <p:sldId id="365" r:id="rId22"/>
    <p:sldId id="310" r:id="rId23"/>
    <p:sldId id="366" r:id="rId24"/>
    <p:sldId id="396" r:id="rId25"/>
    <p:sldId id="367" r:id="rId26"/>
    <p:sldId id="369" r:id="rId27"/>
    <p:sldId id="401" r:id="rId28"/>
    <p:sldId id="370" r:id="rId29"/>
    <p:sldId id="402" r:id="rId30"/>
    <p:sldId id="390" r:id="rId31"/>
    <p:sldId id="392" r:id="rId32"/>
    <p:sldId id="393" r:id="rId33"/>
    <p:sldId id="406" r:id="rId34"/>
    <p:sldId id="407" r:id="rId35"/>
    <p:sldId id="408" r:id="rId36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99CC"/>
    <a:srgbClr val="00FF00"/>
    <a:srgbClr val="0066FF"/>
    <a:srgbClr val="EAEAEA"/>
    <a:srgbClr val="FF0000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29" autoAdjust="0"/>
  </p:normalViewPr>
  <p:slideViewPr>
    <p:cSldViewPr>
      <p:cViewPr varScale="1">
        <p:scale>
          <a:sx n="50" d="100"/>
          <a:sy n="50" d="100"/>
        </p:scale>
        <p:origin x="-18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defTabSz="914051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 defTabSz="914051" eaLnBrk="0" hangingPunct="0">
              <a:defRPr sz="1200"/>
            </a:lvl1pPr>
          </a:lstStyle>
          <a:p>
            <a:pPr>
              <a:defRPr/>
            </a:pPr>
            <a:fld id="{F70E9A58-4170-4175-A92B-7DDE717B4F21}" type="datetimeFigureOut">
              <a:rPr lang="de-DE"/>
              <a:pPr>
                <a:defRPr/>
              </a:pPr>
              <a:t>31.08.2012</a:t>
            </a:fld>
            <a:endParaRPr lang="de-DE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defTabSz="914051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 defTabSz="914051" eaLnBrk="0" hangingPunct="0">
              <a:defRPr sz="1200"/>
            </a:lvl1pPr>
          </a:lstStyle>
          <a:p>
            <a:pPr>
              <a:defRPr/>
            </a:pPr>
            <a:fld id="{CE6BF4E6-DCE8-4683-B631-17BB7A8EA91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79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98" tIns="47999" rIns="95998" bIns="47999" numCol="1" anchor="t" anchorCtr="0" compatLnSpc="1">
            <a:prstTxWarp prst="textNoShape">
              <a:avLst/>
            </a:prstTxWarp>
          </a:bodyPr>
          <a:lstStyle>
            <a:lvl1pPr defTabSz="95951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98" tIns="47999" rIns="95998" bIns="47999" numCol="1" anchor="t" anchorCtr="0" compatLnSpc="1">
            <a:prstTxWarp prst="textNoShape">
              <a:avLst/>
            </a:prstTxWarp>
          </a:bodyPr>
          <a:lstStyle>
            <a:lvl1pPr algn="r" defTabSz="959510">
              <a:defRPr sz="1300"/>
            </a:lvl1pPr>
          </a:lstStyle>
          <a:p>
            <a:pPr>
              <a:defRPr/>
            </a:pPr>
            <a:fld id="{A9013B0C-7D51-40D2-BCD8-74F9FE7C56CF}" type="datetimeFigureOut">
              <a:rPr lang="de-DE"/>
              <a:pPr>
                <a:defRPr/>
              </a:pPr>
              <a:t>31.08.2012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516" tIns="46758" rIns="93516" bIns="46758" rtlCol="0" anchor="ctr"/>
          <a:lstStyle/>
          <a:p>
            <a:pPr lvl="0"/>
            <a:endParaRPr lang="de-DE" noProof="0" dirty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98" tIns="47999" rIns="95998" bIns="479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9445625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98" tIns="47999" rIns="95998" bIns="47999" numCol="1" anchor="b" anchorCtr="0" compatLnSpc="1">
            <a:prstTxWarp prst="textNoShape">
              <a:avLst/>
            </a:prstTxWarp>
          </a:bodyPr>
          <a:lstStyle>
            <a:lvl1pPr defTabSz="95951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9445625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998" tIns="47999" rIns="95998" bIns="47999" numCol="1" anchor="b" anchorCtr="0" compatLnSpc="1">
            <a:prstTxWarp prst="textNoShape">
              <a:avLst/>
            </a:prstTxWarp>
          </a:bodyPr>
          <a:lstStyle>
            <a:lvl1pPr algn="r" defTabSz="959510">
              <a:defRPr sz="1300"/>
            </a:lvl1pPr>
          </a:lstStyle>
          <a:p>
            <a:pPr>
              <a:defRPr/>
            </a:pPr>
            <a:fld id="{3684C6F1-4FDB-4C8E-84A3-13F4FEC0A36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endParaRPr lang="de-DE" sz="160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7680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8850"/>
            <a:fld id="{4F931B45-CABF-4F15-8B50-30565945DB68}" type="slidenum">
              <a:rPr lang="de-DE" smtClean="0"/>
              <a:pPr defTabSz="958850"/>
              <a:t>11</a:t>
            </a:fld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7680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8850"/>
            <a:fld id="{4F931B45-CABF-4F15-8B50-30565945DB68}" type="slidenum">
              <a:rPr lang="de-DE" smtClean="0"/>
              <a:pPr defTabSz="958850"/>
              <a:t>12</a:t>
            </a:fld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de-DE" sz="160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endParaRPr lang="de-DE" sz="160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endParaRPr lang="de-DE" sz="160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7680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8850"/>
            <a:fld id="{4F931B45-CABF-4F15-8B50-30565945DB68}" type="slidenum">
              <a:rPr lang="de-DE" smtClean="0"/>
              <a:pPr defTabSz="958850"/>
              <a:t>10</a:t>
            </a:fld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86525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de-DE"/>
              <a:t>Prof. Dr. Antje Helpup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486525"/>
            <a:ext cx="2895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de-DE"/>
              <a:t>Management-Kompetenzen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486525"/>
            <a:ext cx="21336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000" b="1"/>
            </a:lvl1pPr>
          </a:lstStyle>
          <a:p>
            <a:pPr>
              <a:defRPr/>
            </a:pPr>
            <a:fld id="{7475EC22-4998-4039-BA09-83AD1F1E2C4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 Antje Helpup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Management-Kompetenzen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B8552-F6B3-4B2F-9613-AF3A79A9D2E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 Antje Helpup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Management-Kompetenzen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EFBF7-3683-462B-8CC8-3C0C6B06E87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86525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Prof. Dr. Antje Helpup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486525"/>
            <a:ext cx="2895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Management-Kompetenzen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486525"/>
            <a:ext cx="21336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000" b="1"/>
            </a:lvl1pPr>
          </a:lstStyle>
          <a:p>
            <a:pPr>
              <a:defRPr/>
            </a:pPr>
            <a:fld id="{0B1F78CE-E3C8-4B0D-B5F3-1AD9E1B1F137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685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Prof. Dr. Antje Helpup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Management-Kompetenzen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B7822-B4EC-4531-8FD5-3DF5BCC3E452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30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Prof. Dr. Antje Helpup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Management-Kompetenzen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C70B7-3785-4BE4-9245-0BA2477510DD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48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Prof. Dr. Antje Helpup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Management-Kompetenzen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CEBA-18A3-4536-B2DE-76BD91C84F2D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47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Prof. Dr. Antje Helpup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Management-Kompetenzen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13981-4060-494F-A857-6455E66E73E8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03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Prof. Dr. Antje Helpup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Management-Kompetenzen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FA2D-CDB2-4E5A-A936-C16FCC4F66E3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59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Prof. Dr. Antje Helpup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Management-Kompetenzen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B09D3-AF8A-4DCB-84B1-601BE69E4327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95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Prof. Dr. Antje Helpup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Management-Kompetenzen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A95BE-0138-4694-9E13-47C35D751560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 Antje Helpup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Management-Kompetenzen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CA866-E372-47FC-B8E8-1D332C64121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Prof. Dr. Antje Helpup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Management-Kompetenzen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903F6-2F07-41E3-B15F-F512C6DF0BFB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54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Prof. Dr. Antje Helpup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Management-Kompetenzen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F6422-2138-4E71-80D4-673D736397C5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Prof. Dr. Antje Helpup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Management-Kompetenzen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8652-CA1F-4703-A3D2-D99E73372343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2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 Antje Helpup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Management-Kompetenzen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E131-1CFC-40C9-BE9A-E62790BB096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 Antje Helpup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Management-Kompetenzen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9DA74-2CFD-4CF1-B90B-21E1107BCB0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 Antje Helpup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Management-Kompetenzen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F923D-6D68-467E-B282-54748C05534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 Antje Helpup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Management-Kompetenzen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76838-F9DB-498D-8B36-F4975A0165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 Antje Helpup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Management-Kompetenzen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8915F-C842-4C1E-A48C-CC46F453C27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 Antje Helpup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Management-Kompetenzen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816DC-D39F-4957-B840-02C5F1FFD24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 Antje Helpup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Management-Kompetenzen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A8EC-9955-498D-B971-BB826667D18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921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54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de-DE"/>
              <a:t>Prof. Dr. Antje Helpup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627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de-DE"/>
              <a:t>Management-Kompetenzen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62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79C062BB-1C96-4A48-9912-9DE5919B52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54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Prof. Dr. Antje Helpup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627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de-DE">
                <a:solidFill>
                  <a:prstClr val="white"/>
                </a:solidFill>
              </a:rPr>
              <a:t>Management-Kompetenzen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62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95AE2CA3-8B5C-4FF7-89B8-42C900126420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2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11267" name="Rectangle 10"/>
          <p:cNvSpPr>
            <a:spLocks noChangeArrowheads="1"/>
          </p:cNvSpPr>
          <p:nvPr/>
        </p:nvSpPr>
        <p:spPr bwMode="auto">
          <a:xfrm>
            <a:off x="468313" y="2349500"/>
            <a:ext cx="8353425" cy="20161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539750" y="760413"/>
            <a:ext cx="2667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endParaRPr lang="de-DE" sz="28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11272" name="Datumsplatzhalter 12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0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Prof. Dr. Christian Bleis</a:t>
            </a:r>
          </a:p>
        </p:txBody>
      </p:sp>
      <p:sp>
        <p:nvSpPr>
          <p:cNvPr id="11273" name="Foliennummernplatzhalter 13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2A8B603-6595-471E-8F0F-89329873D2B0}" type="slidenum">
              <a:rPr lang="de-DE" sz="10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pPr algn="r"/>
              <a:t>1</a:t>
            </a:fld>
            <a:endParaRPr lang="de-DE" sz="1000" b="1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00063" y="2857500"/>
            <a:ext cx="79930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600" b="1" dirty="0" smtClean="0">
                <a:solidFill>
                  <a:srgbClr val="FF0000"/>
                </a:solidFill>
                <a:latin typeface="Tahoma" pitchFamily="34" charset="0"/>
              </a:rPr>
              <a:t>3</a:t>
            </a:r>
            <a:r>
              <a:rPr lang="de-DE" sz="3600" b="1" baseline="30000" dirty="0" smtClean="0">
                <a:solidFill>
                  <a:srgbClr val="FF0000"/>
                </a:solidFill>
                <a:latin typeface="Tahoma" pitchFamily="34" charset="0"/>
              </a:rPr>
              <a:t>nd</a:t>
            </a:r>
            <a:r>
              <a:rPr lang="de-DE" sz="3600" b="1" dirty="0" smtClean="0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3600" b="1" dirty="0">
                <a:solidFill>
                  <a:srgbClr val="193683"/>
                </a:solidFill>
                <a:latin typeface="Tahoma" pitchFamily="34" charset="0"/>
              </a:rPr>
              <a:t>Task </a:t>
            </a:r>
            <a:r>
              <a:rPr lang="de-DE" sz="3600" b="1" dirty="0" err="1">
                <a:solidFill>
                  <a:srgbClr val="193683"/>
                </a:solidFill>
                <a:latin typeface="Tahoma" pitchFamily="34" charset="0"/>
              </a:rPr>
              <a:t>of</a:t>
            </a:r>
            <a:r>
              <a:rPr lang="de-DE" sz="3600" b="1" dirty="0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3600" b="1" dirty="0" err="1" smtClean="0">
                <a:solidFill>
                  <a:srgbClr val="193683"/>
                </a:solidFill>
                <a:latin typeface="Tahoma" pitchFamily="34" charset="0"/>
              </a:rPr>
              <a:t>your</a:t>
            </a:r>
            <a:r>
              <a:rPr lang="de-DE" sz="3600" b="1" dirty="0" smtClean="0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3600" b="1" dirty="0">
                <a:solidFill>
                  <a:srgbClr val="193683"/>
                </a:solidFill>
                <a:latin typeface="Tahoma" pitchFamily="34" charset="0"/>
              </a:rPr>
              <a:t>Project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3635375" y="6165850"/>
            <a:ext cx="525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1278" name="Rechteck 8"/>
          <p:cNvSpPr>
            <a:spLocks noChangeArrowheads="1"/>
          </p:cNvSpPr>
          <p:nvPr/>
        </p:nvSpPr>
        <p:spPr bwMode="auto">
          <a:xfrm>
            <a:off x="1214438" y="4500563"/>
            <a:ext cx="6624637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ct val="20000"/>
              </a:spcAft>
            </a:pPr>
            <a:r>
              <a:rPr lang="de-DE" sz="1600" i="1">
                <a:latin typeface="Tahoma" pitchFamily="34" charset="0"/>
              </a:rPr>
              <a:t>      </a:t>
            </a:r>
            <a:r>
              <a:rPr lang="en-GB" sz="1400" i="1">
                <a:latin typeface="Tahoma" pitchFamily="34" charset="0"/>
              </a:rPr>
              <a:t>„All you have to decide, is what to do with the time that is given to you.“</a:t>
            </a:r>
            <a:r>
              <a:rPr lang="de-DE" sz="1400" i="1">
                <a:latin typeface="Tahoma" pitchFamily="34" charset="0"/>
              </a:rPr>
              <a:t> </a:t>
            </a:r>
          </a:p>
          <a:p>
            <a:pPr marL="342900" indent="-342900" algn="r">
              <a:spcAft>
                <a:spcPct val="20000"/>
              </a:spcAft>
            </a:pPr>
            <a:r>
              <a:rPr lang="en-GB" sz="1400" b="1" i="1">
                <a:latin typeface="Tahoma" pitchFamily="34" charset="0"/>
              </a:rPr>
              <a:t>J.R.R. Tollkin</a:t>
            </a:r>
            <a:endParaRPr lang="de-DE" sz="1400" b="1" i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4819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539750" y="817563"/>
            <a:ext cx="58404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Creating a Gantt-diagram in 7 Steps</a:t>
            </a:r>
            <a:endParaRPr lang="de-DE" sz="22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34824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34825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E50FE4-E1DA-40B7-9EB0-D086F83085B2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000" b="1" smtClean="0"/>
          </a:p>
        </p:txBody>
      </p:sp>
      <p:sp>
        <p:nvSpPr>
          <p:cNvPr id="34826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4827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2938" y="1785938"/>
            <a:ext cx="8001000" cy="8463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de-DE" sz="2400" b="1" dirty="0" err="1"/>
              <a:t>Step</a:t>
            </a:r>
            <a:r>
              <a:rPr lang="de-DE" sz="2400" b="1" dirty="0"/>
              <a:t> 1</a:t>
            </a:r>
          </a:p>
          <a:p>
            <a:pPr marL="541338" algn="just">
              <a:spcAft>
                <a:spcPts val="1200"/>
              </a:spcAft>
              <a:defRPr/>
            </a:pPr>
            <a:r>
              <a:rPr lang="en-US" sz="2000" dirty="0"/>
              <a:t>Think in </a:t>
            </a:r>
            <a:r>
              <a:rPr lang="en-US" sz="2000" b="1" dirty="0">
                <a:solidFill>
                  <a:srgbClr val="FF0000"/>
                </a:solidFill>
              </a:rPr>
              <a:t>reverse</a:t>
            </a:r>
            <a:r>
              <a:rPr lang="en-US" sz="20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4819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539750" y="817563"/>
            <a:ext cx="58404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Creating a Gantt-diagram in 7 Steps</a:t>
            </a:r>
            <a:endParaRPr lang="de-DE" sz="22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34824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34825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E50FE4-E1DA-40B7-9EB0-D086F83085B2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000" b="1" smtClean="0"/>
          </a:p>
        </p:txBody>
      </p:sp>
      <p:sp>
        <p:nvSpPr>
          <p:cNvPr id="34826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4827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2938" y="1785938"/>
            <a:ext cx="8001000" cy="20774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de-DE" sz="2400" b="1" dirty="0" err="1"/>
              <a:t>Step</a:t>
            </a:r>
            <a:r>
              <a:rPr lang="de-DE" sz="2400" b="1" dirty="0"/>
              <a:t> 1</a:t>
            </a:r>
          </a:p>
          <a:p>
            <a:pPr marL="541338" algn="just">
              <a:spcAft>
                <a:spcPts val="1200"/>
              </a:spcAft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Think in reverse. </a:t>
            </a:r>
          </a:p>
          <a:p>
            <a:pPr marL="1169988" indent="-188913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The </a:t>
            </a:r>
            <a:r>
              <a:rPr lang="en-US" sz="2000" dirty="0"/>
              <a:t>first step is to decide what task must be completed </a:t>
            </a:r>
            <a:r>
              <a:rPr lang="en-US" sz="2000" b="1" dirty="0">
                <a:solidFill>
                  <a:srgbClr val="0099CC"/>
                </a:solidFill>
              </a:rPr>
              <a:t>last</a:t>
            </a:r>
            <a:r>
              <a:rPr lang="en-US" sz="2000" dirty="0"/>
              <a:t> and what task must be completed </a:t>
            </a:r>
            <a:r>
              <a:rPr lang="en-US" sz="2000" b="1" dirty="0">
                <a:solidFill>
                  <a:srgbClr val="0099CC"/>
                </a:solidFill>
              </a:rPr>
              <a:t>first</a:t>
            </a:r>
            <a:r>
              <a:rPr lang="en-US" sz="2000" dirty="0"/>
              <a:t>. </a:t>
            </a:r>
          </a:p>
          <a:p>
            <a:pPr marL="981075" algn="just">
              <a:spcAft>
                <a:spcPts val="1200"/>
              </a:spcAft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4819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539750" y="817563"/>
            <a:ext cx="58404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Creating a Gantt-diagram in 7 Steps</a:t>
            </a:r>
            <a:endParaRPr lang="de-DE" sz="22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34824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34825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E50FE4-E1DA-40B7-9EB0-D086F83085B2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000" b="1" smtClean="0"/>
          </a:p>
        </p:txBody>
      </p:sp>
      <p:sp>
        <p:nvSpPr>
          <p:cNvPr id="34826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4827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2938" y="1785938"/>
            <a:ext cx="8001000" cy="39549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de-DE" sz="2400" b="1" dirty="0" err="1"/>
              <a:t>Step</a:t>
            </a:r>
            <a:r>
              <a:rPr lang="de-DE" sz="2400" b="1" dirty="0"/>
              <a:t> 1</a:t>
            </a:r>
          </a:p>
          <a:p>
            <a:pPr marL="541338" algn="just">
              <a:spcAft>
                <a:spcPts val="1200"/>
              </a:spcAft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Think in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reverse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</a:p>
          <a:p>
            <a:pPr marL="1169988" indent="-188913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first step is to decide what task must be completed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what task must be completed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first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</a:p>
          <a:p>
            <a:pPr marL="1169988" indent="-188913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Then decide what task </a:t>
            </a:r>
            <a:r>
              <a:rPr lang="en-US" sz="2000" dirty="0">
                <a:solidFill>
                  <a:srgbClr val="FF0000"/>
                </a:solidFill>
              </a:rPr>
              <a:t>cannot</a:t>
            </a:r>
            <a:r>
              <a:rPr lang="en-US" sz="2000" dirty="0"/>
              <a:t> be completed until another task is done. </a:t>
            </a:r>
            <a:endParaRPr lang="en-US" sz="2000" dirty="0" smtClean="0"/>
          </a:p>
          <a:p>
            <a:pPr marL="981075" algn="just">
              <a:spcAft>
                <a:spcPts val="1200"/>
              </a:spcAft>
              <a:defRPr/>
            </a:pPr>
            <a:endParaRPr lang="en-US" sz="2000" dirty="0" smtClean="0"/>
          </a:p>
          <a:p>
            <a:pPr marL="981075" algn="just">
              <a:spcAft>
                <a:spcPts val="1200"/>
              </a:spcAft>
              <a:defRPr/>
            </a:pPr>
            <a:endParaRPr lang="en-US" sz="2000" dirty="0" smtClean="0"/>
          </a:p>
          <a:p>
            <a:pPr marL="627063" algn="just">
              <a:spcAft>
                <a:spcPts val="1200"/>
              </a:spcAft>
              <a:defRPr/>
            </a:pPr>
            <a:r>
              <a:rPr lang="en-US" sz="1600" dirty="0"/>
              <a:t>Tasks</a:t>
            </a:r>
            <a:r>
              <a:rPr lang="en-US" sz="1600" dirty="0" smtClean="0"/>
              <a:t> </a:t>
            </a:r>
            <a:r>
              <a:rPr lang="en-US" sz="1600" dirty="0"/>
              <a:t>that cannot be started until another is complete are known as </a:t>
            </a:r>
            <a:r>
              <a:rPr lang="en-US" sz="1600" i="1" u="sng" dirty="0"/>
              <a:t>interdependency tasks</a:t>
            </a:r>
            <a:r>
              <a:rPr lang="en-US" sz="1600" dirty="0"/>
              <a:t>.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5843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539750" y="817563"/>
            <a:ext cx="58404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Creating a Gantt-diagram in 7 Steps</a:t>
            </a:r>
            <a:endParaRPr lang="de-DE" sz="22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35848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35849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A402C8-4BC4-4420-AF10-4F45854E7EDA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000" b="1" smtClean="0"/>
          </a:p>
        </p:txBody>
      </p:sp>
      <p:sp>
        <p:nvSpPr>
          <p:cNvPr id="35850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5851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2938" y="1785938"/>
            <a:ext cx="8001000" cy="8463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de-DE" sz="2400" b="1" dirty="0" err="1"/>
              <a:t>Step</a:t>
            </a:r>
            <a:r>
              <a:rPr lang="de-DE" sz="2400" b="1" dirty="0"/>
              <a:t> 2</a:t>
            </a:r>
          </a:p>
          <a:p>
            <a:pPr marL="1588" algn="just">
              <a:spcAft>
                <a:spcPts val="1200"/>
              </a:spcAft>
              <a:defRPr/>
            </a:pPr>
            <a:r>
              <a:rPr lang="en-US" sz="2000" dirty="0"/>
              <a:t>Decide if a </a:t>
            </a:r>
            <a:r>
              <a:rPr lang="en-US" sz="2000" dirty="0">
                <a:solidFill>
                  <a:srgbClr val="FF0000"/>
                </a:solidFill>
              </a:rPr>
              <a:t>simple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complex</a:t>
            </a:r>
            <a:r>
              <a:rPr lang="en-US" sz="2000" dirty="0"/>
              <a:t> Gantt chart is needed.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5843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539750" y="817563"/>
            <a:ext cx="58404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Creating a Gantt-diagram in 7 Steps</a:t>
            </a:r>
            <a:endParaRPr lang="de-DE" sz="22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35848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35849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A402C8-4BC4-4420-AF10-4F45854E7EDA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000" b="1" smtClean="0"/>
          </a:p>
        </p:txBody>
      </p:sp>
      <p:sp>
        <p:nvSpPr>
          <p:cNvPr id="35850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5851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2938" y="1785938"/>
            <a:ext cx="8001000" cy="16158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de-DE" sz="2400" b="1" dirty="0" err="1"/>
              <a:t>Step</a:t>
            </a:r>
            <a:r>
              <a:rPr lang="de-DE" sz="2400" b="1" dirty="0"/>
              <a:t> 2</a:t>
            </a:r>
          </a:p>
          <a:p>
            <a:pPr marL="1588" algn="just">
              <a:spcAft>
                <a:spcPts val="1200"/>
              </a:spcAft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Decide if a simple or complex Gantt chart is needed. </a:t>
            </a:r>
          </a:p>
          <a:p>
            <a:pPr marL="542925" algn="just">
              <a:spcAft>
                <a:spcPts val="1200"/>
              </a:spcAft>
              <a:defRPr/>
            </a:pPr>
            <a:r>
              <a:rPr lang="en-US" sz="2000" dirty="0"/>
              <a:t>A </a:t>
            </a:r>
            <a:r>
              <a:rPr lang="en-US" sz="2000" b="1" dirty="0"/>
              <a:t>simple</a:t>
            </a:r>
            <a:r>
              <a:rPr lang="en-US" sz="2000" dirty="0"/>
              <a:t> Gantt chart contains columns for the </a:t>
            </a:r>
            <a:r>
              <a:rPr lang="en-US" sz="2000" dirty="0">
                <a:solidFill>
                  <a:srgbClr val="FF0000"/>
                </a:solidFill>
              </a:rPr>
              <a:t>task</a:t>
            </a:r>
            <a:r>
              <a:rPr lang="en-US" sz="2000" dirty="0"/>
              <a:t>, responsible </a:t>
            </a:r>
            <a:r>
              <a:rPr lang="en-US" sz="2000" dirty="0">
                <a:solidFill>
                  <a:srgbClr val="FF0000"/>
                </a:solidFill>
              </a:rPr>
              <a:t>person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dates</a:t>
            </a:r>
            <a:r>
              <a:rPr lang="en-US" sz="2000" dirty="0"/>
              <a:t> before completion.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3795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539750" y="779463"/>
            <a:ext cx="279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Gantt diagramm</a:t>
            </a:r>
            <a:endParaRPr lang="de-DE" sz="22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33800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33801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109C4F-7AF9-4264-9FEC-76F229E3BE15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000" b="1" smtClean="0"/>
          </a:p>
        </p:txBody>
      </p:sp>
      <p:sp>
        <p:nvSpPr>
          <p:cNvPr id="33802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3803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pic>
        <p:nvPicPr>
          <p:cNvPr id="338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643063"/>
            <a:ext cx="6829425" cy="426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5843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539750" y="817563"/>
            <a:ext cx="58404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Creating a Gantt-diagram in 7 Steps</a:t>
            </a:r>
            <a:endParaRPr lang="de-DE" sz="22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35848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35849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A402C8-4BC4-4420-AF10-4F45854E7EDA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000" b="1" smtClean="0"/>
          </a:p>
        </p:txBody>
      </p:sp>
      <p:sp>
        <p:nvSpPr>
          <p:cNvPr id="35850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5851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2938" y="1785938"/>
            <a:ext cx="8001000" cy="438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de-DE" sz="2400" b="1" dirty="0" err="1"/>
              <a:t>Step</a:t>
            </a:r>
            <a:r>
              <a:rPr lang="de-DE" sz="2400" b="1" dirty="0"/>
              <a:t> 2</a:t>
            </a:r>
          </a:p>
          <a:p>
            <a:pPr marL="1588" algn="just">
              <a:spcAft>
                <a:spcPts val="1200"/>
              </a:spcAft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Decide if a simple or complex Gantt chart is needed. </a:t>
            </a:r>
          </a:p>
          <a:p>
            <a:pPr marL="542925" algn="just">
              <a:spcAft>
                <a:spcPts val="1200"/>
              </a:spcAft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Gantt chart contains columns for the task, responsible person and dates before completion. </a:t>
            </a:r>
          </a:p>
          <a:p>
            <a:pPr marL="542925" algn="just">
              <a:spcAft>
                <a:spcPts val="1200"/>
              </a:spcAft>
              <a:defRPr/>
            </a:pPr>
            <a:r>
              <a:rPr lang="en-US" sz="2000" dirty="0"/>
              <a:t>A </a:t>
            </a:r>
            <a:r>
              <a:rPr lang="en-US" sz="2000" b="1" dirty="0"/>
              <a:t>complex</a:t>
            </a:r>
            <a:r>
              <a:rPr lang="en-US" sz="2000" dirty="0"/>
              <a:t> chart can include those columns </a:t>
            </a:r>
            <a:r>
              <a:rPr lang="en-US" sz="2000" dirty="0">
                <a:solidFill>
                  <a:srgbClr val="FF0000"/>
                </a:solidFill>
              </a:rPr>
              <a:t>plus</a:t>
            </a:r>
            <a:r>
              <a:rPr lang="en-US" sz="2000" dirty="0"/>
              <a:t> </a:t>
            </a:r>
            <a:endParaRPr lang="en-US" sz="2000" dirty="0" smtClean="0"/>
          </a:p>
          <a:p>
            <a:pPr marL="1255713" indent="-1778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99CC"/>
                </a:solidFill>
              </a:rPr>
              <a:t>start </a:t>
            </a:r>
            <a:r>
              <a:rPr lang="en-US" sz="2000" dirty="0"/>
              <a:t>and</a:t>
            </a:r>
            <a:r>
              <a:rPr lang="en-US" sz="2000" b="1" dirty="0">
                <a:solidFill>
                  <a:srgbClr val="0099CC"/>
                </a:solidFill>
              </a:rPr>
              <a:t> end dates</a:t>
            </a:r>
            <a:r>
              <a:rPr lang="en-US" sz="2000" dirty="0"/>
              <a:t>, </a:t>
            </a:r>
            <a:endParaRPr lang="en-US" sz="2000" dirty="0" smtClean="0"/>
          </a:p>
          <a:p>
            <a:pPr marL="1255713" indent="-1778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99CC"/>
                </a:solidFill>
              </a:rPr>
              <a:t>number of days </a:t>
            </a:r>
            <a:endParaRPr lang="en-US" sz="2000" b="1" dirty="0" smtClean="0">
              <a:solidFill>
                <a:srgbClr val="0099CC"/>
              </a:solidFill>
            </a:endParaRPr>
          </a:p>
          <a:p>
            <a:pPr marL="1706563" indent="-268288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it </a:t>
            </a:r>
            <a:r>
              <a:rPr lang="en-US" dirty="0"/>
              <a:t>will take to </a:t>
            </a:r>
            <a:r>
              <a:rPr lang="en-US" i="1" u="sng" dirty="0"/>
              <a:t>complete</a:t>
            </a:r>
            <a:r>
              <a:rPr lang="en-US" dirty="0"/>
              <a:t> the task, </a:t>
            </a:r>
            <a:endParaRPr lang="en-US" dirty="0" smtClean="0"/>
          </a:p>
          <a:p>
            <a:pPr marL="1706563" indent="-268288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that </a:t>
            </a:r>
            <a:r>
              <a:rPr lang="en-US" dirty="0"/>
              <a:t>have </a:t>
            </a:r>
            <a:r>
              <a:rPr lang="en-US" i="1" u="sng" dirty="0"/>
              <a:t>elapsed</a:t>
            </a:r>
            <a:r>
              <a:rPr lang="en-US" dirty="0"/>
              <a:t>, </a:t>
            </a:r>
            <a:endParaRPr lang="en-US" dirty="0" smtClean="0"/>
          </a:p>
          <a:p>
            <a:pPr marL="1255713" indent="-1778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sub-tasks </a:t>
            </a:r>
            <a:r>
              <a:rPr lang="en-US" sz="2000" dirty="0"/>
              <a:t>and </a:t>
            </a:r>
            <a:r>
              <a:rPr lang="en-US" b="1" dirty="0">
                <a:solidFill>
                  <a:srgbClr val="0099CC"/>
                </a:solidFill>
              </a:rPr>
              <a:t>percent complete</a:t>
            </a:r>
            <a:r>
              <a:rPr lang="en-US" sz="2000" dirty="0"/>
              <a:t>.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539750" y="817563"/>
            <a:ext cx="58404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 dirty="0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 dirty="0" err="1">
                <a:solidFill>
                  <a:srgbClr val="193683"/>
                </a:solidFill>
                <a:latin typeface="Tahoma" pitchFamily="34" charset="0"/>
              </a:rPr>
              <a:t>Creating</a:t>
            </a:r>
            <a:r>
              <a:rPr lang="de-DE" sz="2400" b="1" dirty="0">
                <a:solidFill>
                  <a:srgbClr val="193683"/>
                </a:solidFill>
                <a:latin typeface="Tahoma" pitchFamily="34" charset="0"/>
              </a:rPr>
              <a:t> a Gantt-</a:t>
            </a:r>
            <a:r>
              <a:rPr lang="de-DE" sz="2400" b="1" dirty="0" err="1">
                <a:solidFill>
                  <a:srgbClr val="193683"/>
                </a:solidFill>
                <a:latin typeface="Tahoma" pitchFamily="34" charset="0"/>
              </a:rPr>
              <a:t>diagram</a:t>
            </a:r>
            <a:r>
              <a:rPr lang="de-DE" sz="2400" b="1" dirty="0">
                <a:solidFill>
                  <a:srgbClr val="193683"/>
                </a:solidFill>
                <a:latin typeface="Tahoma" pitchFamily="34" charset="0"/>
              </a:rPr>
              <a:t> in 7 </a:t>
            </a:r>
            <a:r>
              <a:rPr lang="de-DE" sz="2400" b="1" dirty="0" err="1">
                <a:solidFill>
                  <a:srgbClr val="193683"/>
                </a:solidFill>
                <a:latin typeface="Tahoma" pitchFamily="34" charset="0"/>
              </a:rPr>
              <a:t>Steps</a:t>
            </a:r>
            <a:endParaRPr lang="de-DE" sz="2200" b="1" dirty="0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36872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36873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7CB27A-8F10-4BEA-9921-E1061447C9ED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000" b="1" smtClean="0"/>
          </a:p>
        </p:txBody>
      </p:sp>
      <p:sp>
        <p:nvSpPr>
          <p:cNvPr id="36874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6875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2938" y="1785938"/>
            <a:ext cx="8001000" cy="38010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de-DE" sz="2400" b="1" dirty="0" err="1"/>
              <a:t>Step</a:t>
            </a:r>
            <a:r>
              <a:rPr lang="de-DE" sz="2400" b="1" dirty="0"/>
              <a:t> 3</a:t>
            </a:r>
          </a:p>
          <a:p>
            <a:pPr algn="just">
              <a:spcAft>
                <a:spcPts val="1200"/>
              </a:spcAft>
              <a:defRPr/>
            </a:pPr>
            <a:r>
              <a:rPr lang="en-US" sz="2000" dirty="0"/>
              <a:t>Put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the task name </a:t>
            </a:r>
            <a:r>
              <a:rPr lang="en-US" sz="2000" dirty="0"/>
              <a:t>in the left-most column </a:t>
            </a:r>
            <a:r>
              <a:rPr lang="en-US" sz="1600" i="1" dirty="0"/>
              <a:t>(one task per row)</a:t>
            </a:r>
            <a:r>
              <a:rPr lang="en-US" sz="2000" dirty="0"/>
              <a:t>, </a:t>
            </a:r>
            <a:endParaRPr lang="en-US" sz="2000" dirty="0" smtClean="0"/>
          </a:p>
          <a:p>
            <a:pPr algn="just">
              <a:spcAft>
                <a:spcPts val="1200"/>
              </a:spcAft>
              <a:defRPr/>
            </a:pPr>
            <a:r>
              <a:rPr lang="en-US" sz="2000" dirty="0" smtClean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responsible person's </a:t>
            </a:r>
            <a:r>
              <a:rPr lang="en-US" sz="2000" dirty="0"/>
              <a:t>name in the second column and </a:t>
            </a:r>
            <a:endParaRPr lang="en-US" sz="2000" dirty="0" smtClean="0"/>
          </a:p>
          <a:p>
            <a:pPr algn="just">
              <a:spcAft>
                <a:spcPts val="1200"/>
              </a:spcAft>
              <a:defRPr/>
            </a:pPr>
            <a:r>
              <a:rPr lang="en-US" sz="2000" dirty="0" smtClean="0"/>
              <a:t>arrange </a:t>
            </a:r>
            <a:r>
              <a:rPr lang="en-US" sz="2000" dirty="0"/>
              <a:t>the remaining columns by </a:t>
            </a:r>
            <a:r>
              <a:rPr lang="en-US" sz="2000" b="1" dirty="0">
                <a:solidFill>
                  <a:srgbClr val="0070C0"/>
                </a:solidFill>
              </a:rPr>
              <a:t>month</a:t>
            </a:r>
            <a:r>
              <a:rPr lang="en-US" sz="2000" dirty="0"/>
              <a:t>, day or week. </a:t>
            </a:r>
            <a:endParaRPr lang="en-US" sz="2000" dirty="0" smtClean="0"/>
          </a:p>
          <a:p>
            <a:pPr algn="just">
              <a:spcAft>
                <a:spcPts val="1200"/>
              </a:spcAft>
              <a:defRPr/>
            </a:pPr>
            <a:endParaRPr lang="en-US" sz="2000" dirty="0"/>
          </a:p>
          <a:p>
            <a:pPr algn="just">
              <a:spcAft>
                <a:spcPts val="1200"/>
              </a:spcAft>
              <a:defRPr/>
            </a:pPr>
            <a:endParaRPr lang="en-US" sz="2000" dirty="0" smtClean="0"/>
          </a:p>
          <a:p>
            <a:pPr algn="just">
              <a:spcAft>
                <a:spcPts val="1200"/>
              </a:spcAft>
              <a:defRPr/>
            </a:pPr>
            <a:r>
              <a:rPr lang="en-US" sz="1400" dirty="0" smtClean="0"/>
              <a:t>For </a:t>
            </a:r>
            <a:r>
              <a:rPr lang="en-US" sz="1400" dirty="0"/>
              <a:t>a complex chart, include columns for </a:t>
            </a:r>
            <a:endParaRPr lang="en-US" sz="1400" dirty="0" smtClean="0"/>
          </a:p>
          <a:p>
            <a:pPr algn="just">
              <a:spcAft>
                <a:spcPts val="1200"/>
              </a:spcAft>
              <a:defRPr/>
            </a:pPr>
            <a:r>
              <a:rPr lang="en-US" sz="1400" dirty="0" smtClean="0"/>
              <a:t>percentages </a:t>
            </a:r>
            <a:r>
              <a:rPr lang="en-US" sz="1400" dirty="0"/>
              <a:t>or other information deemed </a:t>
            </a:r>
            <a:r>
              <a:rPr lang="en-US" sz="1400" dirty="0" smtClean="0"/>
              <a:t>important</a:t>
            </a:r>
          </a:p>
          <a:p>
            <a:pPr algn="just">
              <a:spcAft>
                <a:spcPts val="1200"/>
              </a:spcAft>
              <a:defRPr/>
            </a:pPr>
            <a:r>
              <a:rPr lang="en-US" sz="1400" dirty="0" smtClean="0"/>
              <a:t>for </a:t>
            </a:r>
            <a:r>
              <a:rPr lang="en-US" sz="1400" dirty="0"/>
              <a:t>tracking the project..</a:t>
            </a:r>
            <a:endParaRPr lang="de-DE" sz="1400" dirty="0"/>
          </a:p>
        </p:txBody>
      </p:sp>
      <p:pic>
        <p:nvPicPr>
          <p:cNvPr id="368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635753"/>
            <a:ext cx="4141093" cy="258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7891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539750" y="817563"/>
            <a:ext cx="58404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Creating a Gantt-diagram in 7 Steps</a:t>
            </a:r>
            <a:endParaRPr lang="de-DE" sz="22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37896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37897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C18B9A-5A42-4E5A-8555-6E6B072FE69B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000" b="1" smtClean="0"/>
          </a:p>
        </p:txBody>
      </p:sp>
      <p:sp>
        <p:nvSpPr>
          <p:cNvPr id="37898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7899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2938" y="1714500"/>
            <a:ext cx="8001000" cy="300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de-DE" sz="2400" b="1" dirty="0" err="1"/>
              <a:t>Step</a:t>
            </a:r>
            <a:r>
              <a:rPr lang="de-DE" sz="2400" b="1" dirty="0"/>
              <a:t> 4</a:t>
            </a:r>
          </a:p>
          <a:p>
            <a:pPr marL="981075" algn="just">
              <a:spcAft>
                <a:spcPts val="1200"/>
              </a:spcAft>
              <a:defRPr/>
            </a:pPr>
            <a:r>
              <a:rPr lang="en-US" sz="2000" dirty="0"/>
              <a:t>Draw a line or hollow box to show the expected length of time each task will take, lining up the box under the appropriate start and end dates. </a:t>
            </a:r>
          </a:p>
          <a:p>
            <a:pPr marL="981075" algn="just">
              <a:spcAft>
                <a:spcPts val="1200"/>
              </a:spcAft>
              <a:defRPr/>
            </a:pPr>
            <a:r>
              <a:rPr lang="en-US" sz="2000" dirty="0"/>
              <a:t>Consider the </a:t>
            </a:r>
            <a:r>
              <a:rPr lang="en-US" sz="2000" dirty="0">
                <a:solidFill>
                  <a:srgbClr val="0099CC"/>
                </a:solidFill>
              </a:rPr>
              <a:t>interdependency tasks </a:t>
            </a:r>
            <a:r>
              <a:rPr lang="en-US" sz="2000" dirty="0"/>
              <a:t>and arrange them underneath each other and under their main task. </a:t>
            </a:r>
          </a:p>
          <a:p>
            <a:pPr marL="981075" algn="just">
              <a:spcAft>
                <a:spcPts val="1200"/>
              </a:spcAft>
              <a:defRPr/>
            </a:pPr>
            <a:r>
              <a:rPr lang="en-US" sz="2000" dirty="0">
                <a:solidFill>
                  <a:srgbClr val="0099CC"/>
                </a:solidFill>
              </a:rPr>
              <a:t>Stand-alone tasks </a:t>
            </a:r>
            <a:r>
              <a:rPr lang="en-US" sz="2000" dirty="0"/>
              <a:t>can be adjusted throughout the project life for the best use of resources and time.</a:t>
            </a:r>
            <a:endParaRPr lang="de-DE" sz="2000" dirty="0"/>
          </a:p>
        </p:txBody>
      </p:sp>
      <p:pic>
        <p:nvPicPr>
          <p:cNvPr id="3790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0" y="4500563"/>
            <a:ext cx="2714625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8915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539750" y="817563"/>
            <a:ext cx="58404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Creating a Gantt-diagram in 7 Steps</a:t>
            </a:r>
            <a:endParaRPr lang="de-DE" sz="22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38920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38921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C0DE20-930C-47F2-8F8A-B6F009B5B7CC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sz="1000" b="1" smtClean="0"/>
          </a:p>
        </p:txBody>
      </p:sp>
      <p:sp>
        <p:nvSpPr>
          <p:cNvPr id="38922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8923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2938" y="1785938"/>
            <a:ext cx="8001000" cy="1924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de-DE" sz="2400" b="1" dirty="0" err="1"/>
              <a:t>Step</a:t>
            </a:r>
            <a:r>
              <a:rPr lang="de-DE" sz="2400" b="1" dirty="0"/>
              <a:t> 5</a:t>
            </a:r>
          </a:p>
          <a:p>
            <a:pPr marL="981075" algn="just">
              <a:spcAft>
                <a:spcPts val="1200"/>
              </a:spcAft>
              <a:defRPr/>
            </a:pPr>
            <a:r>
              <a:rPr lang="en-US" sz="2000" dirty="0"/>
              <a:t>Remember to allow flexibility in your project time-line. </a:t>
            </a:r>
          </a:p>
          <a:p>
            <a:pPr marL="981075" algn="just">
              <a:spcAft>
                <a:spcPts val="1200"/>
              </a:spcAft>
              <a:defRPr/>
            </a:pPr>
            <a:r>
              <a:rPr lang="en-US" sz="2000" dirty="0"/>
              <a:t>If the final due date is July 30th, it is generally a good idea to plan its completion </a:t>
            </a:r>
            <a:r>
              <a:rPr lang="en-US" sz="2000" b="1" dirty="0">
                <a:solidFill>
                  <a:srgbClr val="0070C0"/>
                </a:solidFill>
              </a:rPr>
              <a:t>2 – 3 days earlier</a:t>
            </a:r>
            <a:r>
              <a:rPr lang="en-US" sz="2000" dirty="0"/>
              <a:t>. This allows for the possibility of employee illness or another unplanned event.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0" y="0"/>
            <a:ext cx="9144000" cy="333375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404813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539750" y="714375"/>
            <a:ext cx="13001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Content</a:t>
            </a:r>
          </a:p>
        </p:txBody>
      </p:sp>
      <p:sp>
        <p:nvSpPr>
          <p:cNvPr id="12295" name="Text Box 13"/>
          <p:cNvSpPr txBox="1">
            <a:spLocks noChangeArrowheads="1"/>
          </p:cNvSpPr>
          <p:nvPr/>
        </p:nvSpPr>
        <p:spPr bwMode="auto">
          <a:xfrm>
            <a:off x="611188" y="1700213"/>
            <a:ext cx="7961312" cy="2101120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tIns="72000" bIns="18000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Tahoma" pitchFamily="34" charset="0"/>
              </a:rPr>
              <a:t>Mechanism</a:t>
            </a:r>
            <a:r>
              <a:rPr lang="de-DE" sz="20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Tahoma" pitchFamily="34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Tahoma" pitchFamily="34" charset="0"/>
              </a:rPr>
              <a:t>Planning</a:t>
            </a:r>
            <a:r>
              <a:rPr lang="de-DE" sz="2000" dirty="0">
                <a:solidFill>
                  <a:schemeClr val="bg1"/>
                </a:solidFill>
                <a:latin typeface="Tahoma" pitchFamily="34" charset="0"/>
              </a:rPr>
              <a:t> (Part </a:t>
            </a:r>
            <a:r>
              <a:rPr lang="de-DE" sz="2000" dirty="0" smtClean="0">
                <a:solidFill>
                  <a:schemeClr val="bg1"/>
                </a:solidFill>
                <a:latin typeface="Tahoma" pitchFamily="34" charset="0"/>
              </a:rPr>
              <a:t>III)</a:t>
            </a:r>
            <a:endParaRPr lang="de-DE" sz="2000" dirty="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Tahoma" pitchFamily="34" charset="0"/>
              </a:rPr>
              <a:t>GANTT</a:t>
            </a:r>
          </a:p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Tahoma" pitchFamily="34" charset="0"/>
              </a:rPr>
              <a:t>CPM (</a:t>
            </a:r>
            <a:r>
              <a:rPr lang="de-DE" sz="1400" i="1" dirty="0" smtClean="0">
                <a:solidFill>
                  <a:schemeClr val="bg1"/>
                </a:solidFill>
                <a:latin typeface="Tahoma" pitchFamily="34" charset="0"/>
              </a:rPr>
              <a:t>Critical Path </a:t>
            </a:r>
            <a:r>
              <a:rPr lang="de-DE" sz="1400" i="1" dirty="0" err="1" smtClean="0">
                <a:solidFill>
                  <a:schemeClr val="bg1"/>
                </a:solidFill>
                <a:latin typeface="Tahoma" pitchFamily="34" charset="0"/>
              </a:rPr>
              <a:t>Method</a:t>
            </a:r>
            <a:r>
              <a:rPr lang="de-DE" sz="2000" dirty="0" smtClean="0">
                <a:solidFill>
                  <a:schemeClr val="bg1"/>
                </a:solidFill>
                <a:latin typeface="Tahoma" pitchFamily="34" charset="0"/>
              </a:rPr>
              <a:t>)</a:t>
            </a:r>
            <a:endParaRPr lang="de-DE" sz="2000" dirty="0">
              <a:solidFill>
                <a:schemeClr val="bg1"/>
              </a:solidFill>
              <a:latin typeface="Tahoma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Tahoma" pitchFamily="34" charset="0"/>
              </a:rPr>
              <a:t>…</a:t>
            </a:r>
            <a:endParaRPr lang="de-DE" b="1" dirty="0"/>
          </a:p>
        </p:txBody>
      </p:sp>
      <p:sp>
        <p:nvSpPr>
          <p:cNvPr id="12296" name="Datumsplatzhalt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>
                <a:cs typeface="Arial" charset="0"/>
              </a:rPr>
              <a:t>Prof. Dr. Christian Bleis</a:t>
            </a:r>
          </a:p>
        </p:txBody>
      </p:sp>
      <p:sp>
        <p:nvSpPr>
          <p:cNvPr id="12297" name="Foliennummernplatzhalt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EF8A60-9012-4D6B-B7E2-D48581A9EE27}" type="slidenum">
              <a:rPr lang="de-DE" sz="1000" b="1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sz="1000" b="1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9939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539750" y="817563"/>
            <a:ext cx="58404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Creating a Gantt-diagram in 7 Steps</a:t>
            </a:r>
            <a:endParaRPr lang="de-DE" sz="22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39944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39945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A12220-B57E-44F0-B328-9E450848E1FF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sz="1000" b="1" smtClean="0"/>
          </a:p>
        </p:txBody>
      </p:sp>
      <p:sp>
        <p:nvSpPr>
          <p:cNvPr id="39946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9947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2938" y="1785938"/>
            <a:ext cx="8001000" cy="4262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de-DE" sz="2400" b="1" dirty="0" err="1"/>
              <a:t>Step</a:t>
            </a:r>
            <a:r>
              <a:rPr lang="de-DE" sz="2400" b="1" dirty="0"/>
              <a:t> 6</a:t>
            </a:r>
          </a:p>
          <a:p>
            <a:pPr marL="981075" algn="just">
              <a:spcAft>
                <a:spcPts val="120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C</a:t>
            </a:r>
            <a:r>
              <a:rPr lang="en-US" sz="2000" b="1" dirty="0">
                <a:solidFill>
                  <a:srgbClr val="0066FF"/>
                </a:solidFill>
              </a:rPr>
              <a:t>o</a:t>
            </a:r>
            <a:r>
              <a:rPr lang="en-US" sz="2000" b="1" dirty="0">
                <a:solidFill>
                  <a:schemeClr val="accent6"/>
                </a:solidFill>
              </a:rPr>
              <a:t>l</a:t>
            </a:r>
            <a:r>
              <a:rPr lang="en-US" sz="2000" b="1" dirty="0">
                <a:solidFill>
                  <a:srgbClr val="00FF00"/>
                </a:solidFill>
              </a:rPr>
              <a:t>o</a:t>
            </a:r>
            <a:r>
              <a:rPr lang="en-US" sz="2000" b="1" dirty="0">
                <a:solidFill>
                  <a:srgbClr val="7030A0"/>
                </a:solidFill>
              </a:rPr>
              <a:t>r</a:t>
            </a:r>
            <a:r>
              <a:rPr lang="en-US" sz="2000" dirty="0"/>
              <a:t> in the task indicated on the chart as it is </a:t>
            </a:r>
            <a:r>
              <a:rPr lang="en-US" sz="2000" dirty="0">
                <a:solidFill>
                  <a:srgbClr val="00B050"/>
                </a:solidFill>
              </a:rPr>
              <a:t>completed</a:t>
            </a:r>
            <a:r>
              <a:rPr lang="en-US" sz="2000" dirty="0"/>
              <a:t> or use a different color to indicate the task is </a:t>
            </a:r>
            <a:r>
              <a:rPr lang="en-US" sz="2000" dirty="0" smtClean="0">
                <a:solidFill>
                  <a:srgbClr val="FF0000"/>
                </a:solidFill>
              </a:rPr>
              <a:t>not finished </a:t>
            </a:r>
            <a:r>
              <a:rPr lang="en-US" sz="2000" dirty="0" smtClean="0"/>
              <a:t>yet. </a:t>
            </a:r>
            <a:r>
              <a:rPr lang="en-US" sz="2000" dirty="0"/>
              <a:t>The date of completion may be added to the chart, if so desired. </a:t>
            </a:r>
          </a:p>
          <a:p>
            <a:pPr marL="981075" algn="just">
              <a:spcAft>
                <a:spcPts val="1200"/>
              </a:spcAft>
              <a:defRPr/>
            </a:pPr>
            <a:endParaRPr lang="en-US" sz="2000" dirty="0" smtClean="0"/>
          </a:p>
          <a:p>
            <a:pPr marL="981075" algn="just">
              <a:spcAft>
                <a:spcPts val="1200"/>
              </a:spcAft>
              <a:defRPr/>
            </a:pPr>
            <a:endParaRPr lang="en-US" sz="2000" dirty="0" smtClean="0"/>
          </a:p>
          <a:p>
            <a:pPr marL="981075" algn="just">
              <a:spcAft>
                <a:spcPts val="1200"/>
              </a:spcAft>
              <a:defRPr/>
            </a:pPr>
            <a:endParaRPr lang="en-US" sz="2000" dirty="0"/>
          </a:p>
          <a:p>
            <a:pPr marL="981075" algn="just">
              <a:spcAft>
                <a:spcPts val="1200"/>
              </a:spcAft>
              <a:defRPr/>
            </a:pPr>
            <a:endParaRPr lang="en-US" sz="2000" dirty="0"/>
          </a:p>
          <a:p>
            <a:pPr marL="981075" algn="just">
              <a:spcAft>
                <a:spcPts val="1200"/>
              </a:spcAft>
              <a:defRPr/>
            </a:pPr>
            <a:r>
              <a:rPr lang="en-US" sz="1600" dirty="0" smtClean="0"/>
              <a:t>If </a:t>
            </a:r>
            <a:r>
              <a:rPr lang="en-US" sz="1600" dirty="0"/>
              <a:t>the project is long, the manager may consider small </a:t>
            </a:r>
            <a:r>
              <a:rPr lang="en-US" sz="1600" i="1" u="sng" dirty="0"/>
              <a:t>celebratory steps</a:t>
            </a:r>
            <a:r>
              <a:rPr lang="en-US" sz="1600" dirty="0"/>
              <a:t> along the way in order to encourage employees to stay on track.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40963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539750" y="803275"/>
            <a:ext cx="22304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Gantt diagram</a:t>
            </a:r>
            <a:endParaRPr lang="de-DE"/>
          </a:p>
        </p:txBody>
      </p:sp>
      <p:sp>
        <p:nvSpPr>
          <p:cNvPr id="40968" name="Datumsplatzhalter 10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000" b="1">
                <a:solidFill>
                  <a:schemeClr val="bg1"/>
                </a:solidFill>
                <a:latin typeface="Tahoma" pitchFamily="34" charset="0"/>
              </a:rPr>
              <a:t>Prof. Dr. Christian Bleis</a:t>
            </a:r>
          </a:p>
        </p:txBody>
      </p:sp>
      <p:sp>
        <p:nvSpPr>
          <p:cNvPr id="40969" name="Foliennummernplatzhalter 11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2C17658-65F2-46AA-B1AE-47ED0FBD6BA1}" type="slidenum">
              <a:rPr lang="de-DE" sz="1000" b="1">
                <a:solidFill>
                  <a:schemeClr val="bg1"/>
                </a:solidFill>
                <a:latin typeface="Tahoma" pitchFamily="34" charset="0"/>
              </a:rPr>
              <a:pPr algn="r"/>
              <a:t>21</a:t>
            </a:fld>
            <a:endParaRPr lang="de-DE" sz="1000" b="1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40970" name="Picture 10" descr="gra93925_13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484313"/>
            <a:ext cx="7632700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41987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539750" y="817563"/>
            <a:ext cx="58404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Creating a Gantt-diagram in 7 Steps</a:t>
            </a:r>
            <a:endParaRPr lang="de-DE" sz="22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41992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41993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D41218-1A1F-44D2-9D56-CCAE316FC649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sz="1000" b="1" smtClean="0"/>
          </a:p>
        </p:txBody>
      </p:sp>
      <p:sp>
        <p:nvSpPr>
          <p:cNvPr id="41994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41995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2938" y="1785938"/>
            <a:ext cx="8001000" cy="284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de-DE" sz="2400" b="1" dirty="0" err="1"/>
              <a:t>Step</a:t>
            </a:r>
            <a:r>
              <a:rPr lang="de-DE" sz="2400" b="1" dirty="0"/>
              <a:t> 7</a:t>
            </a:r>
          </a:p>
          <a:p>
            <a:pPr marL="1588" algn="just">
              <a:spcAft>
                <a:spcPts val="1200"/>
              </a:spcAft>
              <a:defRPr/>
            </a:pPr>
            <a:r>
              <a:rPr lang="en-US" sz="2000" u="sng" dirty="0">
                <a:solidFill>
                  <a:srgbClr val="FF0000"/>
                </a:solidFill>
              </a:rPr>
              <a:t>Review</a:t>
            </a:r>
            <a:r>
              <a:rPr lang="en-US" sz="2000" dirty="0"/>
              <a:t> the time-line regularly </a:t>
            </a:r>
            <a:r>
              <a:rPr lang="en-US" sz="1600" i="1" dirty="0"/>
              <a:t>(such as daily) </a:t>
            </a:r>
            <a:r>
              <a:rPr lang="en-US" sz="2000" dirty="0"/>
              <a:t>to ensure the projects tasks are being completed in a timely manner. </a:t>
            </a:r>
          </a:p>
          <a:p>
            <a:pPr marL="985838" algn="just">
              <a:spcAft>
                <a:spcPts val="1200"/>
              </a:spcAft>
              <a:defRPr/>
            </a:pPr>
            <a:r>
              <a:rPr lang="en-US" dirty="0"/>
              <a:t>If the project is running </a:t>
            </a:r>
            <a:r>
              <a:rPr lang="en-US" b="1" dirty="0">
                <a:solidFill>
                  <a:schemeClr val="accent1"/>
                </a:solidFill>
              </a:rPr>
              <a:t>behind schedule</a:t>
            </a:r>
            <a:r>
              <a:rPr lang="en-US" dirty="0"/>
              <a:t>, rearranging tasks might be necessary. </a:t>
            </a:r>
          </a:p>
          <a:p>
            <a:pPr marL="985838" algn="just">
              <a:spcAft>
                <a:spcPts val="1200"/>
              </a:spcAft>
              <a:defRPr/>
            </a:pPr>
            <a:r>
              <a:rPr lang="en-US" dirty="0"/>
              <a:t>Conversely, if the project is </a:t>
            </a:r>
            <a:r>
              <a:rPr lang="en-US" b="1" dirty="0">
                <a:solidFill>
                  <a:schemeClr val="accent1"/>
                </a:solidFill>
              </a:rPr>
              <a:t>ahead of schedule</a:t>
            </a:r>
            <a:r>
              <a:rPr lang="en-US" dirty="0"/>
              <a:t>, rearrange some tasks that might be more difficult to ensure meeting the original deadline.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43011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539750" y="803275"/>
            <a:ext cx="22304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Gantt diagram</a:t>
            </a:r>
            <a:endParaRPr lang="de-DE"/>
          </a:p>
        </p:txBody>
      </p:sp>
      <p:sp>
        <p:nvSpPr>
          <p:cNvPr id="43016" name="Datumsplatzhalter 10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000" b="1">
                <a:solidFill>
                  <a:schemeClr val="bg1"/>
                </a:solidFill>
                <a:latin typeface="Tahoma" pitchFamily="34" charset="0"/>
              </a:rPr>
              <a:t>Prof. Dr. Christian Bleis</a:t>
            </a:r>
          </a:p>
        </p:txBody>
      </p:sp>
      <p:sp>
        <p:nvSpPr>
          <p:cNvPr id="43017" name="Foliennummernplatzhalter 11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C177833-C0CB-43E3-8623-8553DF49EDAA}" type="slidenum">
              <a:rPr lang="de-DE" sz="1000" b="1">
                <a:solidFill>
                  <a:schemeClr val="bg1"/>
                </a:solidFill>
                <a:latin typeface="Tahoma" pitchFamily="34" charset="0"/>
              </a:rPr>
              <a:pPr algn="r"/>
              <a:t>23</a:t>
            </a:fld>
            <a:endParaRPr lang="de-DE" sz="1000" b="1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43018" name="Picture 10" descr="gra93925_13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484313"/>
            <a:ext cx="7632700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44035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539750" y="817563"/>
            <a:ext cx="72628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en-US" sz="2400" b="1">
                <a:solidFill>
                  <a:srgbClr val="193683"/>
                </a:solidFill>
                <a:latin typeface="Tahoma" pitchFamily="34" charset="0"/>
              </a:rPr>
              <a:t>Differences between Gantt + PERT Charts </a:t>
            </a:r>
            <a:r>
              <a:rPr lang="en-US" sz="1600" i="1">
                <a:solidFill>
                  <a:srgbClr val="193683"/>
                </a:solidFill>
                <a:latin typeface="Tahoma" pitchFamily="34" charset="0"/>
              </a:rPr>
              <a:t>(I)</a:t>
            </a:r>
          </a:p>
        </p:txBody>
      </p:sp>
      <p:sp>
        <p:nvSpPr>
          <p:cNvPr id="44040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44041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354E3F-1578-474E-AE02-A05ACA21A301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sz="1000" b="1" smtClean="0"/>
          </a:p>
        </p:txBody>
      </p:sp>
      <p:sp>
        <p:nvSpPr>
          <p:cNvPr id="44042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44043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44044" name="Textfeld 11"/>
          <p:cNvSpPr txBox="1">
            <a:spLocks noChangeArrowheads="1"/>
          </p:cNvSpPr>
          <p:nvPr/>
        </p:nvSpPr>
        <p:spPr bwMode="auto">
          <a:xfrm>
            <a:off x="642938" y="1785938"/>
            <a:ext cx="80010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dirty="0"/>
              <a:t>Project managers commonly </a:t>
            </a:r>
            <a:r>
              <a:rPr lang="en-US" sz="2200" b="1" dirty="0"/>
              <a:t>use</a:t>
            </a:r>
            <a:r>
              <a:rPr lang="en-US" sz="2200" dirty="0"/>
              <a:t> </a:t>
            </a:r>
            <a:r>
              <a:rPr lang="en-US" sz="2200" b="1" dirty="0"/>
              <a:t>both</a:t>
            </a:r>
            <a:r>
              <a:rPr lang="en-US" sz="2200" dirty="0"/>
              <a:t> Gantt and PERT, charts to display tasks required for task scheduling and project completion. </a:t>
            </a:r>
            <a:r>
              <a:rPr lang="en-US" sz="2200" dirty="0" smtClean="0"/>
              <a:t>A </a:t>
            </a:r>
            <a:r>
              <a:rPr lang="en-US" sz="2200" dirty="0"/>
              <a:t>main difference between Gantt Charts and PERT charts is </a:t>
            </a:r>
            <a:r>
              <a:rPr lang="en-US" sz="2200" dirty="0" smtClean="0"/>
              <a:t>that:</a:t>
            </a:r>
          </a:p>
          <a:p>
            <a:pPr marL="1169988" algn="just">
              <a:spcAft>
                <a:spcPts val="1200"/>
              </a:spcAft>
            </a:pPr>
            <a:r>
              <a:rPr lang="en-US" sz="2200" dirty="0" smtClean="0"/>
              <a:t>Gantt </a:t>
            </a:r>
            <a:r>
              <a:rPr lang="en-US" sz="2200" dirty="0"/>
              <a:t>is a </a:t>
            </a:r>
            <a:r>
              <a:rPr lang="en-US" sz="2200" i="1" u="sng" dirty="0">
                <a:solidFill>
                  <a:srgbClr val="FF0000"/>
                </a:solidFill>
              </a:rPr>
              <a:t>bar</a:t>
            </a:r>
            <a:r>
              <a:rPr lang="en-US" sz="2200" i="1" u="sng" dirty="0"/>
              <a:t> chart</a:t>
            </a:r>
            <a:r>
              <a:rPr lang="en-US" sz="2200" dirty="0"/>
              <a:t>, while </a:t>
            </a:r>
            <a:endParaRPr lang="en-US" sz="2200" dirty="0" smtClean="0"/>
          </a:p>
          <a:p>
            <a:pPr marL="1169988" algn="just">
              <a:spcAft>
                <a:spcPts val="1200"/>
              </a:spcAft>
            </a:pPr>
            <a:r>
              <a:rPr lang="en-US" sz="2200" dirty="0" smtClean="0"/>
              <a:t>PERT </a:t>
            </a:r>
            <a:r>
              <a:rPr lang="en-US" sz="2200" dirty="0"/>
              <a:t>is a </a:t>
            </a:r>
            <a:r>
              <a:rPr lang="en-US" sz="2200" i="1" u="sng" dirty="0">
                <a:solidFill>
                  <a:srgbClr val="FF0000"/>
                </a:solidFill>
              </a:rPr>
              <a:t>flow</a:t>
            </a:r>
            <a:r>
              <a:rPr lang="en-US" sz="2200" i="1" u="sng" dirty="0"/>
              <a:t> chart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>
              <a:spcAft>
                <a:spcPts val="1200"/>
              </a:spcAft>
            </a:pPr>
            <a:r>
              <a:rPr lang="en-US" sz="2200" dirty="0" smtClean="0"/>
              <a:t>They </a:t>
            </a:r>
            <a:r>
              <a:rPr lang="en-US" sz="2200" dirty="0"/>
              <a:t>are probably the best-known project management charts. </a:t>
            </a:r>
            <a:endParaRPr lang="de-DE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45059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539750" y="779463"/>
            <a:ext cx="7146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en-US" sz="2400" b="1">
                <a:solidFill>
                  <a:srgbClr val="193683"/>
                </a:solidFill>
                <a:latin typeface="Tahoma" pitchFamily="34" charset="0"/>
              </a:rPr>
              <a:t>Differences between Gantt + PERT Charts </a:t>
            </a:r>
            <a:r>
              <a:rPr lang="en-US" sz="1600" i="1">
                <a:solidFill>
                  <a:srgbClr val="193683"/>
                </a:solidFill>
                <a:latin typeface="Tahoma" pitchFamily="34" charset="0"/>
              </a:rPr>
              <a:t>(II)</a:t>
            </a:r>
          </a:p>
        </p:txBody>
      </p:sp>
      <p:sp>
        <p:nvSpPr>
          <p:cNvPr id="45064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45065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070CC1-0321-4A34-85F5-E67CEBF72F0B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sz="1000" b="1" smtClean="0"/>
          </a:p>
        </p:txBody>
      </p:sp>
      <p:sp>
        <p:nvSpPr>
          <p:cNvPr id="45066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45067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1756" name="Textfeld 11"/>
          <p:cNvSpPr txBox="1">
            <a:spLocks noChangeArrowheads="1"/>
          </p:cNvSpPr>
          <p:nvPr/>
        </p:nvSpPr>
        <p:spPr bwMode="auto">
          <a:xfrm>
            <a:off x="642938" y="1785938"/>
            <a:ext cx="80010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en-US" sz="2200" b="1" dirty="0"/>
              <a:t>Time vs. </a:t>
            </a:r>
            <a:r>
              <a:rPr lang="en-US" sz="2200" b="1" dirty="0" smtClean="0"/>
              <a:t>Relationships</a:t>
            </a:r>
          </a:p>
          <a:p>
            <a:pPr>
              <a:spcAft>
                <a:spcPts val="1800"/>
              </a:spcAft>
              <a:defRPr/>
            </a:pPr>
            <a:endParaRPr lang="en-US" sz="2200" b="1" dirty="0"/>
          </a:p>
          <a:p>
            <a:pPr marL="269875">
              <a:spcAft>
                <a:spcPts val="1800"/>
              </a:spcAft>
              <a:defRPr/>
            </a:pPr>
            <a:r>
              <a:rPr lang="en-US" sz="2200" b="1" dirty="0"/>
              <a:t>Gantt</a:t>
            </a:r>
            <a:r>
              <a:rPr lang="en-US" sz="2200" dirty="0"/>
              <a:t> charts emphasize the </a:t>
            </a:r>
            <a:r>
              <a:rPr lang="en-US" sz="2200" dirty="0">
                <a:solidFill>
                  <a:srgbClr val="FF0000"/>
                </a:solidFill>
              </a:rPr>
              <a:t>time</a:t>
            </a:r>
            <a:r>
              <a:rPr lang="en-US" sz="2200" dirty="0"/>
              <a:t> it takes to complete tasks</a:t>
            </a:r>
            <a:r>
              <a:rPr lang="en-US" sz="2200" dirty="0" smtClean="0"/>
              <a:t>,</a:t>
            </a:r>
          </a:p>
          <a:p>
            <a:pPr marL="269875">
              <a:spcAft>
                <a:spcPts val="1800"/>
              </a:spcAft>
              <a:defRPr/>
            </a:pPr>
            <a:endParaRPr lang="en-US" sz="2200" dirty="0" smtClean="0"/>
          </a:p>
          <a:p>
            <a:pPr marL="269875">
              <a:spcAft>
                <a:spcPts val="1800"/>
              </a:spcAft>
              <a:defRPr/>
            </a:pPr>
            <a:r>
              <a:rPr lang="en-US" sz="2200" dirty="0" smtClean="0"/>
              <a:t>while </a:t>
            </a:r>
            <a:r>
              <a:rPr lang="en-US" sz="2200" b="1" dirty="0"/>
              <a:t>PERT</a:t>
            </a:r>
            <a:r>
              <a:rPr lang="en-US" sz="2200" dirty="0"/>
              <a:t> charts emphasize </a:t>
            </a:r>
            <a:r>
              <a:rPr lang="en-US" sz="2200" dirty="0">
                <a:solidFill>
                  <a:srgbClr val="FF0000"/>
                </a:solidFill>
              </a:rPr>
              <a:t>relationships</a:t>
            </a:r>
            <a:r>
              <a:rPr lang="en-US" sz="2200" dirty="0"/>
              <a:t> between tasks. </a:t>
            </a:r>
          </a:p>
          <a:p>
            <a:pPr>
              <a:spcAft>
                <a:spcPts val="1800"/>
              </a:spcAft>
              <a:defRPr/>
            </a:pP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45059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539750" y="779463"/>
            <a:ext cx="7146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en-US" sz="2400" b="1">
                <a:solidFill>
                  <a:srgbClr val="193683"/>
                </a:solidFill>
                <a:latin typeface="Tahoma" pitchFamily="34" charset="0"/>
              </a:rPr>
              <a:t>Differences between Gantt + PERT Charts </a:t>
            </a:r>
            <a:r>
              <a:rPr lang="en-US" sz="1600" i="1">
                <a:solidFill>
                  <a:srgbClr val="193683"/>
                </a:solidFill>
                <a:latin typeface="Tahoma" pitchFamily="34" charset="0"/>
              </a:rPr>
              <a:t>(II)</a:t>
            </a:r>
          </a:p>
        </p:txBody>
      </p:sp>
      <p:sp>
        <p:nvSpPr>
          <p:cNvPr id="45064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45065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070CC1-0321-4A34-85F5-E67CEBF72F0B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sz="1000" b="1" smtClean="0"/>
          </a:p>
        </p:txBody>
      </p:sp>
      <p:sp>
        <p:nvSpPr>
          <p:cNvPr id="45066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45067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1756" name="Textfeld 11"/>
          <p:cNvSpPr txBox="1">
            <a:spLocks noChangeArrowheads="1"/>
          </p:cNvSpPr>
          <p:nvPr/>
        </p:nvSpPr>
        <p:spPr bwMode="auto">
          <a:xfrm>
            <a:off x="642938" y="1785938"/>
            <a:ext cx="8001000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en-US" sz="2200" b="1" dirty="0" smtClean="0"/>
              <a:t>Linear </a:t>
            </a:r>
            <a:r>
              <a:rPr lang="en-US" sz="2200" b="1" dirty="0"/>
              <a:t>vs. Interconnecting</a:t>
            </a:r>
          </a:p>
          <a:p>
            <a:pPr marL="3048000" indent="-2778125">
              <a:spcAft>
                <a:spcPts val="1800"/>
              </a:spcAft>
              <a:defRPr/>
            </a:pPr>
            <a:r>
              <a:rPr lang="en-US" sz="2200" dirty="0"/>
              <a:t>a Gantt chart is </a:t>
            </a:r>
            <a:r>
              <a:rPr lang="en-US" sz="2200" dirty="0">
                <a:solidFill>
                  <a:srgbClr val="FF0000"/>
                </a:solidFill>
              </a:rPr>
              <a:t>linear</a:t>
            </a:r>
            <a:r>
              <a:rPr lang="en-US" sz="2200" dirty="0"/>
              <a:t>. </a:t>
            </a:r>
            <a:r>
              <a:rPr lang="en-US" sz="1600" i="1" dirty="0"/>
              <a:t>(Any relationships between tasks on a Gantt chart are depicted with arrows</a:t>
            </a:r>
            <a:r>
              <a:rPr lang="en-US" sz="1600" i="1" dirty="0" smtClean="0"/>
              <a:t>.)</a:t>
            </a:r>
          </a:p>
          <a:p>
            <a:pPr marL="269875">
              <a:spcAft>
                <a:spcPts val="1800"/>
              </a:spcAft>
              <a:defRPr/>
            </a:pPr>
            <a:r>
              <a:rPr lang="en-US" sz="2200" dirty="0" smtClean="0"/>
              <a:t>while</a:t>
            </a:r>
          </a:p>
          <a:p>
            <a:pPr marL="269875">
              <a:spcAft>
                <a:spcPts val="1800"/>
              </a:spcAft>
              <a:defRPr/>
            </a:pPr>
            <a:endParaRPr lang="en-US" sz="1600" dirty="0" smtClean="0"/>
          </a:p>
          <a:p>
            <a:pPr marL="269875">
              <a:spcAft>
                <a:spcPts val="1800"/>
              </a:spcAft>
              <a:defRPr/>
            </a:pPr>
            <a:r>
              <a:rPr lang="en-US" sz="2200" dirty="0" smtClean="0"/>
              <a:t>a </a:t>
            </a:r>
            <a:r>
              <a:rPr lang="en-US" sz="2200" dirty="0"/>
              <a:t>PERT chart </a:t>
            </a:r>
            <a:r>
              <a:rPr lang="en-US" sz="2200" dirty="0" smtClean="0"/>
              <a:t>shows an </a:t>
            </a:r>
            <a:r>
              <a:rPr lang="en-US" sz="2200" dirty="0" smtClean="0">
                <a:solidFill>
                  <a:srgbClr val="FF0000"/>
                </a:solidFill>
              </a:rPr>
              <a:t>interconnecting network </a:t>
            </a:r>
            <a:r>
              <a:rPr lang="en-US" sz="2200" dirty="0"/>
              <a:t>of </a:t>
            </a:r>
            <a:r>
              <a:rPr lang="en-US" sz="2200" dirty="0" smtClean="0"/>
              <a:t>tasks </a:t>
            </a:r>
            <a:endParaRPr lang="en-US" sz="2200" dirty="0"/>
          </a:p>
          <a:p>
            <a:pPr marL="269875">
              <a:spcAft>
                <a:spcPts val="1200"/>
              </a:spcAft>
              <a:defRPr/>
            </a:pP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46083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539750" y="779463"/>
            <a:ext cx="7223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en-US" sz="2400" b="1">
                <a:solidFill>
                  <a:srgbClr val="193683"/>
                </a:solidFill>
                <a:latin typeface="Tahoma" pitchFamily="34" charset="0"/>
              </a:rPr>
              <a:t>Differences between Gantt + PERT Charts </a:t>
            </a:r>
            <a:r>
              <a:rPr lang="en-US" sz="1600" i="1">
                <a:solidFill>
                  <a:srgbClr val="193683"/>
                </a:solidFill>
                <a:latin typeface="Tahoma" pitchFamily="34" charset="0"/>
              </a:rPr>
              <a:t>(III)</a:t>
            </a:r>
          </a:p>
        </p:txBody>
      </p:sp>
      <p:sp>
        <p:nvSpPr>
          <p:cNvPr id="46088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46089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F6B6F6-61B4-464F-97BD-53FB35D6ABA2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 sz="1000" b="1" smtClean="0"/>
          </a:p>
        </p:txBody>
      </p:sp>
      <p:sp>
        <p:nvSpPr>
          <p:cNvPr id="46090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46091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1756" name="Textfeld 11"/>
          <p:cNvSpPr txBox="1">
            <a:spLocks noChangeArrowheads="1"/>
          </p:cNvSpPr>
          <p:nvPr/>
        </p:nvSpPr>
        <p:spPr bwMode="auto">
          <a:xfrm>
            <a:off x="611560" y="1628800"/>
            <a:ext cx="8215312" cy="343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en-US" sz="2200" b="1" dirty="0"/>
              <a:t>Limitations</a:t>
            </a:r>
          </a:p>
          <a:p>
            <a:pPr marL="268288">
              <a:spcAft>
                <a:spcPts val="1800"/>
              </a:spcAft>
              <a:defRPr/>
            </a:pPr>
            <a:r>
              <a:rPr lang="en-US" sz="2200" dirty="0"/>
              <a:t>Project managers often use both types because </a:t>
            </a:r>
            <a:endParaRPr lang="en-US" sz="2200" dirty="0" smtClean="0"/>
          </a:p>
          <a:p>
            <a:pPr marL="987425">
              <a:spcAft>
                <a:spcPts val="1800"/>
              </a:spcAft>
              <a:defRPr/>
            </a:pPr>
            <a:r>
              <a:rPr lang="en-US" sz="2200" b="1" dirty="0" smtClean="0"/>
              <a:t>Gantt</a:t>
            </a:r>
            <a:r>
              <a:rPr lang="en-US" sz="2200" dirty="0" smtClean="0"/>
              <a:t> </a:t>
            </a:r>
            <a:r>
              <a:rPr lang="en-US" sz="2200" dirty="0"/>
              <a:t>charts do </a:t>
            </a:r>
            <a:r>
              <a:rPr lang="en-US" sz="2200" dirty="0">
                <a:solidFill>
                  <a:srgbClr val="FF0000"/>
                </a:solidFill>
              </a:rPr>
              <a:t>not</a:t>
            </a:r>
            <a:r>
              <a:rPr lang="en-US" sz="2200" dirty="0"/>
              <a:t> effectively illustrate the </a:t>
            </a:r>
            <a:r>
              <a:rPr lang="en-US" sz="2200" dirty="0">
                <a:solidFill>
                  <a:srgbClr val="FF0000"/>
                </a:solidFill>
              </a:rPr>
              <a:t>dependency</a:t>
            </a:r>
            <a:r>
              <a:rPr lang="en-US" sz="2200" dirty="0"/>
              <a:t> of one task upon another, while </a:t>
            </a:r>
            <a:endParaRPr lang="en-US" sz="2200" dirty="0" smtClean="0"/>
          </a:p>
          <a:p>
            <a:pPr marL="987425">
              <a:spcAft>
                <a:spcPts val="1800"/>
              </a:spcAft>
              <a:defRPr/>
            </a:pPr>
            <a:endParaRPr lang="en-US" sz="1000" dirty="0" smtClean="0"/>
          </a:p>
          <a:p>
            <a:pPr marL="987425">
              <a:spcAft>
                <a:spcPts val="1800"/>
              </a:spcAft>
              <a:defRPr/>
            </a:pPr>
            <a:r>
              <a:rPr lang="en-US" sz="2200" b="1" dirty="0" smtClean="0"/>
              <a:t>PERT</a:t>
            </a:r>
            <a:r>
              <a:rPr lang="en-US" sz="2200" dirty="0" smtClean="0"/>
              <a:t> </a:t>
            </a:r>
            <a:r>
              <a:rPr lang="en-US" sz="2200" dirty="0"/>
              <a:t>charts can be </a:t>
            </a:r>
            <a:r>
              <a:rPr lang="en-US" sz="2200" dirty="0">
                <a:solidFill>
                  <a:srgbClr val="FF0000"/>
                </a:solidFill>
              </a:rPr>
              <a:t>complicated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FF0000"/>
                </a:solidFill>
              </a:rPr>
              <a:t>confusing</a:t>
            </a:r>
            <a:r>
              <a:rPr lang="en-US" sz="2200" dirty="0" smtClean="0"/>
              <a:t>.</a:t>
            </a:r>
          </a:p>
          <a:p>
            <a:pPr marL="268288">
              <a:spcAft>
                <a:spcPts val="600"/>
              </a:spcAft>
              <a:defRPr/>
            </a:pPr>
            <a:r>
              <a:rPr lang="en-US" sz="2200" dirty="0" smtClean="0"/>
              <a:t> </a:t>
            </a:r>
            <a:endParaRPr lang="de-DE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46083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539750" y="779463"/>
            <a:ext cx="7223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en-US" sz="2400" b="1">
                <a:solidFill>
                  <a:srgbClr val="193683"/>
                </a:solidFill>
                <a:latin typeface="Tahoma" pitchFamily="34" charset="0"/>
              </a:rPr>
              <a:t>Differences between Gantt + PERT Charts </a:t>
            </a:r>
            <a:r>
              <a:rPr lang="en-US" sz="1600" i="1">
                <a:solidFill>
                  <a:srgbClr val="193683"/>
                </a:solidFill>
                <a:latin typeface="Tahoma" pitchFamily="34" charset="0"/>
              </a:rPr>
              <a:t>(III)</a:t>
            </a:r>
          </a:p>
        </p:txBody>
      </p:sp>
      <p:sp>
        <p:nvSpPr>
          <p:cNvPr id="46088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46089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F6B6F6-61B4-464F-97BD-53FB35D6ABA2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 sz="1000" b="1" smtClean="0"/>
          </a:p>
        </p:txBody>
      </p:sp>
      <p:sp>
        <p:nvSpPr>
          <p:cNvPr id="46090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46091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1756" name="Textfeld 11"/>
          <p:cNvSpPr txBox="1">
            <a:spLocks noChangeArrowheads="1"/>
          </p:cNvSpPr>
          <p:nvPr/>
        </p:nvSpPr>
        <p:spPr bwMode="auto">
          <a:xfrm>
            <a:off x="611560" y="1628800"/>
            <a:ext cx="821531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endParaRPr lang="en-US" sz="2200" b="1" dirty="0" smtClean="0"/>
          </a:p>
          <a:p>
            <a:pPr>
              <a:spcAft>
                <a:spcPts val="2400"/>
              </a:spcAft>
              <a:defRPr/>
            </a:pPr>
            <a:r>
              <a:rPr lang="en-US" sz="2200" b="1" dirty="0" smtClean="0"/>
              <a:t>Straightforward vs. Complex</a:t>
            </a:r>
          </a:p>
          <a:p>
            <a:pPr marL="1974850" indent="-1704975">
              <a:spcAft>
                <a:spcPts val="2400"/>
              </a:spcAft>
              <a:defRPr/>
            </a:pPr>
            <a:r>
              <a:rPr lang="en-US" sz="2200" b="1" dirty="0" smtClean="0"/>
              <a:t>PERT</a:t>
            </a:r>
            <a:r>
              <a:rPr lang="en-US" sz="2200" dirty="0" smtClean="0"/>
              <a:t> </a:t>
            </a:r>
            <a:r>
              <a:rPr lang="en-US" sz="2200" dirty="0"/>
              <a:t>charts often are designed for only </a:t>
            </a:r>
            <a:r>
              <a:rPr lang="en-US" sz="2200" i="1" u="sng" dirty="0"/>
              <a:t>parts of </a:t>
            </a:r>
            <a:r>
              <a:rPr lang="en-US" sz="2200" i="1" u="sng" dirty="0" smtClean="0"/>
              <a:t>projects</a:t>
            </a:r>
            <a:r>
              <a:rPr lang="en-US" sz="2200" dirty="0" smtClean="0"/>
              <a:t>. </a:t>
            </a:r>
          </a:p>
          <a:p>
            <a:pPr marL="1974850" indent="-1704975">
              <a:spcAft>
                <a:spcPts val="2400"/>
              </a:spcAft>
              <a:defRPr/>
            </a:pPr>
            <a:r>
              <a:rPr lang="en-US" sz="2200" b="1" dirty="0" smtClean="0"/>
              <a:t>Gantt</a:t>
            </a:r>
            <a:r>
              <a:rPr lang="en-US" sz="2200" dirty="0" smtClean="0"/>
              <a:t> </a:t>
            </a:r>
            <a:r>
              <a:rPr lang="en-US" sz="2200" dirty="0"/>
              <a:t>charts, on the other hand, work well for more </a:t>
            </a:r>
            <a:r>
              <a:rPr lang="en-US" sz="2200" i="1" u="sng" dirty="0"/>
              <a:t>straightforward projects </a:t>
            </a:r>
            <a:r>
              <a:rPr lang="en-US" sz="2200" dirty="0"/>
              <a:t>that most likely will not require mid-stream changes.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47107" name="Rectangle 10"/>
          <p:cNvSpPr>
            <a:spLocks noChangeArrowheads="1"/>
          </p:cNvSpPr>
          <p:nvPr/>
        </p:nvSpPr>
        <p:spPr bwMode="auto">
          <a:xfrm>
            <a:off x="539750" y="7651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539750" y="404813"/>
            <a:ext cx="6538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An Example </a:t>
            </a:r>
            <a:r>
              <a:rPr lang="de-DE" sz="1600" i="1">
                <a:solidFill>
                  <a:srgbClr val="193683"/>
                </a:solidFill>
                <a:latin typeface="Tahoma" pitchFamily="34" charset="0"/>
              </a:rPr>
              <a:t>(</a:t>
            </a:r>
            <a:r>
              <a:rPr lang="en-US" sz="1600" i="1">
                <a:solidFill>
                  <a:srgbClr val="193683"/>
                </a:solidFill>
                <a:latin typeface="Tahoma" pitchFamily="34" charset="0"/>
              </a:rPr>
              <a:t>recruitment of a new person to fill a vacant post)</a:t>
            </a:r>
            <a:endParaRPr lang="de-DE" sz="1600" i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47112" name="Datumsplatzhalter 10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000" b="1">
                <a:solidFill>
                  <a:schemeClr val="bg1"/>
                </a:solidFill>
                <a:latin typeface="Tahoma" pitchFamily="34" charset="0"/>
              </a:rPr>
              <a:t>Prof. Dr. Christian Bleis</a:t>
            </a:r>
          </a:p>
        </p:txBody>
      </p:sp>
      <p:sp>
        <p:nvSpPr>
          <p:cNvPr id="47113" name="Foliennummernplatzhalter 11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F861D4B-DEA3-4AF1-80F0-1DC01A7F62FA}" type="slidenum">
              <a:rPr lang="de-DE" sz="1000" b="1">
                <a:solidFill>
                  <a:schemeClr val="bg1"/>
                </a:solidFill>
                <a:latin typeface="Tahoma" pitchFamily="34" charset="0"/>
              </a:rPr>
              <a:pPr algn="r"/>
              <a:t>29</a:t>
            </a:fld>
            <a:endParaRPr lang="de-DE" sz="1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7114" name="Textfeld 9"/>
          <p:cNvSpPr txBox="1">
            <a:spLocks noChangeArrowheads="1"/>
          </p:cNvSpPr>
          <p:nvPr/>
        </p:nvSpPr>
        <p:spPr bwMode="auto">
          <a:xfrm>
            <a:off x="928688" y="1143000"/>
            <a:ext cx="70723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Below is a </a:t>
            </a:r>
            <a:r>
              <a:rPr lang="en-US" b="1"/>
              <a:t>work breakdown structure </a:t>
            </a:r>
            <a:r>
              <a:rPr lang="en-US"/>
              <a:t>for the recruitment of a new person to fill a vacant post.</a:t>
            </a:r>
            <a:endParaRPr lang="de-DE"/>
          </a:p>
        </p:txBody>
      </p:sp>
      <p:pic>
        <p:nvPicPr>
          <p:cNvPr id="47115" name="Picture 11" descr="Work Breakdown Structure Diagr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1928813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13315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9"/>
          <p:cNvSpPr txBox="1">
            <a:spLocks noChangeArrowheads="1"/>
          </p:cNvSpPr>
          <p:nvPr/>
        </p:nvSpPr>
        <p:spPr bwMode="auto">
          <a:xfrm>
            <a:off x="684213" y="1557338"/>
            <a:ext cx="43926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ct val="75000"/>
              </a:spcAft>
            </a:pPr>
            <a:r>
              <a:rPr lang="de-DE" sz="2200" b="1">
                <a:latin typeface="Tahoma" pitchFamily="34" charset="0"/>
              </a:rPr>
              <a:t>Mechanism of Planning (I)</a:t>
            </a:r>
          </a:p>
        </p:txBody>
      </p:sp>
      <p:sp>
        <p:nvSpPr>
          <p:cNvPr id="13320" name="Datumsplatzhalter 10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000" b="1">
                <a:solidFill>
                  <a:schemeClr val="bg1"/>
                </a:solidFill>
                <a:latin typeface="Tahoma" pitchFamily="34" charset="0"/>
              </a:rPr>
              <a:t>Prof. Dr. Christian Bleis</a:t>
            </a:r>
          </a:p>
        </p:txBody>
      </p:sp>
      <p:sp>
        <p:nvSpPr>
          <p:cNvPr id="13321" name="Foliennummernplatzhalter 11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6B63CEC-8BF2-4E7F-9B33-08B45D995408}" type="slidenum">
              <a:rPr lang="de-DE" sz="1000" b="1">
                <a:solidFill>
                  <a:schemeClr val="bg1"/>
                </a:solidFill>
                <a:latin typeface="Tahoma" pitchFamily="34" charset="0"/>
              </a:rPr>
              <a:pPr algn="r"/>
              <a:t>3</a:t>
            </a:fld>
            <a:endParaRPr lang="de-DE" sz="1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684213" y="2276475"/>
            <a:ext cx="8280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>
              <a:spcAft>
                <a:spcPct val="75000"/>
              </a:spcAft>
              <a:buFontTx/>
              <a:buChar char="•"/>
            </a:pPr>
            <a:r>
              <a:rPr lang="en-US" sz="2000" dirty="0">
                <a:latin typeface="Tahoma" pitchFamily="34" charset="0"/>
              </a:rPr>
              <a:t>Start with the </a:t>
            </a:r>
            <a:r>
              <a:rPr lang="en-US" sz="2000" i="1" u="sng" dirty="0">
                <a:latin typeface="Tahoma" pitchFamily="34" charset="0"/>
              </a:rPr>
              <a:t>essence</a:t>
            </a:r>
            <a:r>
              <a:rPr lang="en-US" sz="2000" dirty="0">
                <a:latin typeface="Tahoma" pitchFamily="34" charset="0"/>
              </a:rPr>
              <a:t> (short summary) of what you are trying to do</a:t>
            </a:r>
          </a:p>
          <a:p>
            <a:pPr marL="268288" indent="-268288">
              <a:spcAft>
                <a:spcPct val="75000"/>
              </a:spcAft>
              <a:buFontTx/>
              <a:buChar char="•"/>
            </a:pPr>
            <a:r>
              <a:rPr lang="en-US" sz="2000" dirty="0">
                <a:latin typeface="Tahoma" pitchFamily="34" charset="0"/>
              </a:rPr>
              <a:t>Postulate the </a:t>
            </a:r>
            <a:r>
              <a:rPr lang="en-US" sz="2000" i="1" u="sng" dirty="0">
                <a:latin typeface="Tahoma" pitchFamily="34" charset="0"/>
              </a:rPr>
              <a:t>end result </a:t>
            </a:r>
            <a:r>
              <a:rPr lang="en-US" sz="2000" dirty="0">
                <a:latin typeface="Tahoma" pitchFamily="34" charset="0"/>
              </a:rPr>
              <a:t>of your project </a:t>
            </a:r>
            <a:r>
              <a:rPr lang="en-US" sz="1200" i="1" dirty="0">
                <a:latin typeface="Tahoma" pitchFamily="34" charset="0"/>
              </a:rPr>
              <a:t>(When are you “satisfied” with your Project?)</a:t>
            </a:r>
          </a:p>
          <a:p>
            <a:pPr marL="268288" indent="-268288">
              <a:spcAft>
                <a:spcPct val="75000"/>
              </a:spcAft>
              <a:buFontTx/>
              <a:buChar char="•"/>
            </a:pPr>
            <a:r>
              <a:rPr lang="en-US" sz="2000" dirty="0">
                <a:latin typeface="Tahoma" pitchFamily="34" charset="0"/>
              </a:rPr>
              <a:t>List all possible </a:t>
            </a:r>
            <a:r>
              <a:rPr lang="en-US" sz="2000" i="1" u="sng" dirty="0">
                <a:latin typeface="Tahoma" pitchFamily="34" charset="0"/>
              </a:rPr>
              <a:t>tasks</a:t>
            </a:r>
            <a:r>
              <a:rPr lang="en-US" sz="2000" dirty="0">
                <a:latin typeface="Tahoma" pitchFamily="34" charset="0"/>
              </a:rPr>
              <a:t> that needed to be done to reach the goal(s)</a:t>
            </a:r>
          </a:p>
          <a:p>
            <a:pPr marL="268288" indent="-268288">
              <a:spcAft>
                <a:spcPct val="75000"/>
              </a:spcAft>
              <a:buFontTx/>
              <a:buChar char="•"/>
            </a:pPr>
            <a:r>
              <a:rPr lang="en-US" sz="2000" dirty="0">
                <a:latin typeface="Tahoma" pitchFamily="34" charset="0"/>
              </a:rPr>
              <a:t>Draw a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</a:rPr>
              <a:t>WBS</a:t>
            </a:r>
            <a:r>
              <a:rPr lang="en-US" sz="2000" dirty="0">
                <a:latin typeface="Tahoma" pitchFamily="34" charset="0"/>
              </a:rPr>
              <a:t> that shows and groups the tasks to be done </a:t>
            </a:r>
            <a:r>
              <a:rPr lang="en-US" sz="2000" dirty="0">
                <a:latin typeface="Tahoma" pitchFamily="34" charset="0"/>
                <a:sym typeface="Wingdings" pitchFamily="2" charset="2"/>
              </a:rPr>
              <a:t>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i="1" dirty="0">
                <a:latin typeface="Tahoma" pitchFamily="34" charset="0"/>
              </a:rPr>
              <a:t>“</a:t>
            </a:r>
            <a:r>
              <a:rPr lang="en-US" sz="2000" i="1" u="sng" dirty="0">
                <a:latin typeface="Tahoma" pitchFamily="34" charset="0"/>
              </a:rPr>
              <a:t>Architecture</a:t>
            </a:r>
            <a:r>
              <a:rPr lang="en-US" sz="2000" i="1" dirty="0">
                <a:latin typeface="Tahoma" pitchFamily="34" charset="0"/>
              </a:rPr>
              <a:t>”  </a:t>
            </a:r>
            <a:endParaRPr lang="en-US" sz="2000" i="1" dirty="0" smtClean="0">
              <a:latin typeface="Tahoma" pitchFamily="34" charset="0"/>
            </a:endParaRPr>
          </a:p>
          <a:p>
            <a:pPr marL="268288" indent="-268288">
              <a:spcAft>
                <a:spcPct val="75000"/>
              </a:spcAft>
              <a:buFontTx/>
              <a:buChar char="•"/>
            </a:pPr>
            <a:r>
              <a:rPr lang="en-US" sz="2000" dirty="0" smtClean="0">
                <a:latin typeface="Tahoma" pitchFamily="34" charset="0"/>
              </a:rPr>
              <a:t>Draw a flow chart and examine the </a:t>
            </a:r>
            <a:r>
              <a:rPr lang="en-US" sz="2000" i="1" u="sng" dirty="0">
                <a:latin typeface="Tahoma" pitchFamily="34" charset="0"/>
              </a:rPr>
              <a:t>dependencies</a:t>
            </a:r>
            <a:r>
              <a:rPr lang="en-US" sz="2000" dirty="0" smtClean="0">
                <a:latin typeface="Tahoma" pitchFamily="34" charset="0"/>
              </a:rPr>
              <a:t> of the tasks</a:t>
            </a:r>
            <a:r>
              <a:rPr lang="en-US" sz="2000" i="1" dirty="0" smtClean="0">
                <a:latin typeface="Tahoma" pitchFamily="34" charset="0"/>
              </a:rPr>
              <a:t>  (</a:t>
            </a:r>
            <a:r>
              <a:rPr lang="en-US" sz="2000" i="1" dirty="0" smtClean="0">
                <a:solidFill>
                  <a:srgbClr val="FF0000"/>
                </a:solidFill>
                <a:latin typeface="Tahoma" pitchFamily="34" charset="0"/>
              </a:rPr>
              <a:t>PERT</a:t>
            </a:r>
            <a:r>
              <a:rPr lang="en-US" sz="2000" i="1" dirty="0" smtClean="0">
                <a:latin typeface="Tahoma" pitchFamily="34" charset="0"/>
              </a:rPr>
              <a:t>)</a:t>
            </a:r>
            <a:endParaRPr lang="en-US" sz="2000" dirty="0" smtClean="0">
              <a:latin typeface="Tahoma" pitchFamily="34" charset="0"/>
            </a:endParaRPr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4859338" y="6165850"/>
            <a:ext cx="4284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400" i="1">
                <a:solidFill>
                  <a:srgbClr val="FF0000"/>
                </a:solidFill>
                <a:latin typeface="Tahoma" pitchFamily="34" charset="0"/>
              </a:rPr>
              <a:t>Prepare a ppt-Presentation for tomorrow morning?</a:t>
            </a:r>
          </a:p>
        </p:txBody>
      </p:sp>
      <p:sp>
        <p:nvSpPr>
          <p:cNvPr id="13324" name="Text Box 6"/>
          <p:cNvSpPr txBox="1">
            <a:spLocks noChangeArrowheads="1"/>
          </p:cNvSpPr>
          <p:nvPr/>
        </p:nvSpPr>
        <p:spPr bwMode="auto">
          <a:xfrm>
            <a:off x="539750" y="803275"/>
            <a:ext cx="48558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 dirty="0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 dirty="0" err="1">
                <a:solidFill>
                  <a:srgbClr val="193683"/>
                </a:solidFill>
                <a:latin typeface="Tahoma" pitchFamily="34" charset="0"/>
              </a:rPr>
              <a:t>What</a:t>
            </a:r>
            <a:r>
              <a:rPr lang="de-DE" sz="2400" b="1" dirty="0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 dirty="0" err="1">
                <a:solidFill>
                  <a:srgbClr val="193683"/>
                </a:solidFill>
                <a:latin typeface="Tahoma" pitchFamily="34" charset="0"/>
              </a:rPr>
              <a:t>did</a:t>
            </a:r>
            <a:r>
              <a:rPr lang="de-DE" sz="2400" b="1" dirty="0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 dirty="0" err="1">
                <a:solidFill>
                  <a:srgbClr val="193683"/>
                </a:solidFill>
                <a:latin typeface="Tahoma" pitchFamily="34" charset="0"/>
              </a:rPr>
              <a:t>you</a:t>
            </a:r>
            <a:r>
              <a:rPr lang="de-DE" sz="2400" b="1" dirty="0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 dirty="0" err="1" smtClean="0">
                <a:solidFill>
                  <a:srgbClr val="193683"/>
                </a:solidFill>
                <a:latin typeface="Tahoma" pitchFamily="34" charset="0"/>
              </a:rPr>
              <a:t>till</a:t>
            </a:r>
            <a:r>
              <a:rPr lang="de-DE" sz="2400" b="1" dirty="0" smtClean="0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 dirty="0" err="1">
                <a:solidFill>
                  <a:srgbClr val="193683"/>
                </a:solidFill>
                <a:latin typeface="Tahoma" pitchFamily="34" charset="0"/>
              </a:rPr>
              <a:t>now</a:t>
            </a:r>
            <a:r>
              <a:rPr lang="de-DE" sz="2400" b="1" dirty="0">
                <a:solidFill>
                  <a:srgbClr val="193683"/>
                </a:solidFill>
                <a:latin typeface="Tahoma" pitchFamily="34" charset="0"/>
              </a:rPr>
              <a:t>? </a:t>
            </a:r>
            <a:r>
              <a:rPr lang="de-DE" i="1" dirty="0">
                <a:solidFill>
                  <a:srgbClr val="193683"/>
                </a:solidFill>
                <a:latin typeface="Tahoma" pitchFamily="34" charset="0"/>
              </a:rPr>
              <a:t>(</a:t>
            </a:r>
            <a:r>
              <a:rPr lang="de-DE" i="1" dirty="0">
                <a:solidFill>
                  <a:srgbClr val="0070C0"/>
                </a:solidFill>
                <a:latin typeface="Tahoma" pitchFamily="34" charset="0"/>
              </a:rPr>
              <a:t>1</a:t>
            </a:r>
            <a:r>
              <a:rPr lang="de-DE" i="1" baseline="30000" dirty="0">
                <a:solidFill>
                  <a:srgbClr val="0070C0"/>
                </a:solidFill>
                <a:latin typeface="Tahoma" pitchFamily="34" charset="0"/>
              </a:rPr>
              <a:t>st</a:t>
            </a:r>
            <a:r>
              <a:rPr lang="de-DE" i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de-DE" i="1" dirty="0" err="1">
                <a:solidFill>
                  <a:srgbClr val="0070C0"/>
                </a:solidFill>
                <a:latin typeface="Tahoma" pitchFamily="34" charset="0"/>
              </a:rPr>
              <a:t>Step</a:t>
            </a:r>
            <a:r>
              <a:rPr lang="de-DE" i="1" dirty="0">
                <a:solidFill>
                  <a:srgbClr val="193683"/>
                </a:solidFill>
                <a:latin typeface="Tahoma" pitchFamily="34" charset="0"/>
              </a:rPr>
              <a:t>) </a:t>
            </a:r>
            <a:endParaRPr lang="de-DE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48131" name="Rectangle 10"/>
          <p:cNvSpPr>
            <a:spLocks noChangeArrowheads="1"/>
          </p:cNvSpPr>
          <p:nvPr/>
        </p:nvSpPr>
        <p:spPr bwMode="auto">
          <a:xfrm>
            <a:off x="539750" y="7651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Datumsplatzhalter 10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000" b="1">
                <a:solidFill>
                  <a:schemeClr val="bg1"/>
                </a:solidFill>
                <a:latin typeface="Tahoma" pitchFamily="34" charset="0"/>
              </a:rPr>
              <a:t>Prof. Dr. Christian Bleis</a:t>
            </a:r>
          </a:p>
        </p:txBody>
      </p:sp>
      <p:sp>
        <p:nvSpPr>
          <p:cNvPr id="48136" name="Foliennummernplatzhalter 11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81CAC30-1091-45F5-BB71-1AE61AC593B4}" type="slidenum">
              <a:rPr lang="de-DE" sz="1000" b="1">
                <a:solidFill>
                  <a:schemeClr val="bg1"/>
                </a:solidFill>
                <a:latin typeface="Tahoma" pitchFamily="34" charset="0"/>
              </a:rPr>
              <a:pPr algn="r"/>
              <a:t>30</a:t>
            </a:fld>
            <a:endParaRPr lang="de-DE" sz="1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8137" name="Textfeld 9"/>
          <p:cNvSpPr txBox="1">
            <a:spLocks noChangeArrowheads="1"/>
          </p:cNvSpPr>
          <p:nvPr/>
        </p:nvSpPr>
        <p:spPr bwMode="auto">
          <a:xfrm>
            <a:off x="928688" y="1143000"/>
            <a:ext cx="70723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Below is the </a:t>
            </a:r>
            <a:r>
              <a:rPr lang="en-US" b="1"/>
              <a:t>PERT </a:t>
            </a:r>
            <a:r>
              <a:rPr lang="en-US"/>
              <a:t>chart of the WBS shown above after network analysis has been applied.</a:t>
            </a:r>
            <a:endParaRPr lang="de-DE"/>
          </a:p>
        </p:txBody>
      </p:sp>
      <p:pic>
        <p:nvPicPr>
          <p:cNvPr id="48138" name="Picture 2" descr="PERT 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785938"/>
            <a:ext cx="8143875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9" name="Text Box 6"/>
          <p:cNvSpPr txBox="1">
            <a:spLocks noChangeArrowheads="1"/>
          </p:cNvSpPr>
          <p:nvPr/>
        </p:nvSpPr>
        <p:spPr bwMode="auto">
          <a:xfrm>
            <a:off x="539750" y="404813"/>
            <a:ext cx="6538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An Example </a:t>
            </a:r>
            <a:r>
              <a:rPr lang="de-DE" sz="1600" i="1">
                <a:solidFill>
                  <a:srgbClr val="193683"/>
                </a:solidFill>
                <a:latin typeface="Tahoma" pitchFamily="34" charset="0"/>
              </a:rPr>
              <a:t>(</a:t>
            </a:r>
            <a:r>
              <a:rPr lang="en-US" sz="1600" i="1">
                <a:solidFill>
                  <a:srgbClr val="193683"/>
                </a:solidFill>
                <a:latin typeface="Tahoma" pitchFamily="34" charset="0"/>
              </a:rPr>
              <a:t>recruitment of a new person to fill a vacant post)</a:t>
            </a:r>
            <a:endParaRPr lang="de-DE" sz="1600" i="1">
              <a:solidFill>
                <a:srgbClr val="193683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49155" name="Rectangle 10"/>
          <p:cNvSpPr>
            <a:spLocks noChangeArrowheads="1"/>
          </p:cNvSpPr>
          <p:nvPr/>
        </p:nvSpPr>
        <p:spPr bwMode="auto">
          <a:xfrm>
            <a:off x="539750" y="7651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Datumsplatzhalter 10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000" b="1">
                <a:solidFill>
                  <a:schemeClr val="bg1"/>
                </a:solidFill>
                <a:latin typeface="Tahoma" pitchFamily="34" charset="0"/>
              </a:rPr>
              <a:t>Prof. Dr. Christian Bleis</a:t>
            </a:r>
          </a:p>
        </p:txBody>
      </p:sp>
      <p:sp>
        <p:nvSpPr>
          <p:cNvPr id="49160" name="Foliennummernplatzhalter 11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0E01F99-2E99-4C7E-A41A-820BA6642010}" type="slidenum">
              <a:rPr lang="de-DE" sz="1000" b="1">
                <a:solidFill>
                  <a:schemeClr val="bg1"/>
                </a:solidFill>
                <a:latin typeface="Tahoma" pitchFamily="34" charset="0"/>
              </a:rPr>
              <a:pPr algn="r"/>
              <a:t>31</a:t>
            </a:fld>
            <a:endParaRPr lang="de-DE" sz="1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9161" name="Textfeld 9"/>
          <p:cNvSpPr txBox="1">
            <a:spLocks noChangeArrowheads="1"/>
          </p:cNvSpPr>
          <p:nvPr/>
        </p:nvSpPr>
        <p:spPr bwMode="auto">
          <a:xfrm>
            <a:off x="928688" y="1143000"/>
            <a:ext cx="7072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</a:t>
            </a:r>
            <a:r>
              <a:rPr lang="en-US" b="1"/>
              <a:t>PERT </a:t>
            </a:r>
            <a:r>
              <a:rPr lang="en-US"/>
              <a:t>chart above is now displayed as a </a:t>
            </a:r>
            <a:r>
              <a:rPr lang="en-US" b="1"/>
              <a:t>Gantt</a:t>
            </a:r>
            <a:r>
              <a:rPr lang="en-US"/>
              <a:t> chart below</a:t>
            </a:r>
            <a:endParaRPr lang="de-DE"/>
          </a:p>
        </p:txBody>
      </p:sp>
      <p:pic>
        <p:nvPicPr>
          <p:cNvPr id="49162" name="Picture 2" descr="Gantt 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665288"/>
            <a:ext cx="7893050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3" name="Text Box 6"/>
          <p:cNvSpPr txBox="1">
            <a:spLocks noChangeArrowheads="1"/>
          </p:cNvSpPr>
          <p:nvPr/>
        </p:nvSpPr>
        <p:spPr bwMode="auto">
          <a:xfrm>
            <a:off x="539750" y="404813"/>
            <a:ext cx="6538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An Example </a:t>
            </a:r>
            <a:r>
              <a:rPr lang="de-DE" sz="1600" i="1">
                <a:solidFill>
                  <a:srgbClr val="193683"/>
                </a:solidFill>
                <a:latin typeface="Tahoma" pitchFamily="34" charset="0"/>
              </a:rPr>
              <a:t>(</a:t>
            </a:r>
            <a:r>
              <a:rPr lang="en-US" sz="1600" i="1">
                <a:solidFill>
                  <a:srgbClr val="193683"/>
                </a:solidFill>
                <a:latin typeface="Tahoma" pitchFamily="34" charset="0"/>
              </a:rPr>
              <a:t>recruitment of a new person to fill a vacant post)</a:t>
            </a:r>
            <a:endParaRPr lang="de-DE" sz="1600" i="1">
              <a:solidFill>
                <a:srgbClr val="193683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200">
                <a:solidFill>
                  <a:prstClr val="white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5124" name="Rectangle 10"/>
          <p:cNvSpPr>
            <a:spLocks noChangeArrowheads="1"/>
          </p:cNvSpPr>
          <p:nvPr/>
        </p:nvSpPr>
        <p:spPr bwMode="auto">
          <a:xfrm>
            <a:off x="468313" y="2349500"/>
            <a:ext cx="8353425" cy="2016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539750" y="760413"/>
            <a:ext cx="2667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endParaRPr lang="de-DE" sz="28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5129" name="Datumsplatzhalter 12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000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Prof. Dr. Christian Bleis</a:t>
            </a:r>
          </a:p>
        </p:txBody>
      </p:sp>
      <p:sp>
        <p:nvSpPr>
          <p:cNvPr id="5130" name="Foliennummernplatzhalter 13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821DB55-5E6A-4BFD-BCD5-2EBF35840D6A}" type="slidenum">
              <a:rPr lang="de-DE" sz="1000" b="1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pPr algn="r" eaLnBrk="1" hangingPunct="1"/>
              <a:t>32</a:t>
            </a:fld>
            <a:endParaRPr lang="de-DE" sz="1000" b="1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539750" y="2636838"/>
            <a:ext cx="79930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de-DE" sz="3600" b="1">
                <a:solidFill>
                  <a:srgbClr val="193683"/>
                </a:solidFill>
                <a:latin typeface="Tahoma" pitchFamily="34" charset="0"/>
              </a:rPr>
              <a:t>Your Project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3635375" y="6165850"/>
            <a:ext cx="525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e-DE">
              <a:solidFill>
                <a:prstClr val="black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243888" y="4508500"/>
          <a:ext cx="6667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4" imgW="871728" imgH="2103120" progId="MS_ClipArt_Gallery.2">
                  <p:embed/>
                </p:oleObj>
              </mc:Choice>
              <mc:Fallback>
                <p:oleObj r:id="rId4" imgW="871728" imgH="2103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4508500"/>
                        <a:ext cx="6667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6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200">
                <a:solidFill>
                  <a:prstClr val="white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9939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943" name="Datumsplatzhalter 10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000" b="1">
                <a:solidFill>
                  <a:prstClr val="white"/>
                </a:solidFill>
                <a:latin typeface="Tahoma" pitchFamily="34" charset="0"/>
              </a:rPr>
              <a:t>Prof. Dr. Christian Bleis</a:t>
            </a:r>
          </a:p>
        </p:txBody>
      </p:sp>
      <p:sp>
        <p:nvSpPr>
          <p:cNvPr id="39944" name="Foliennummernplatzhalter 11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C0663CB-F425-49FD-859A-62033C42CFD0}" type="slidenum">
              <a:rPr lang="de-DE" sz="1000" b="1">
                <a:solidFill>
                  <a:prstClr val="white"/>
                </a:solidFill>
                <a:latin typeface="Tahoma" pitchFamily="34" charset="0"/>
              </a:rPr>
              <a:pPr algn="r" eaLnBrk="1" hangingPunct="1"/>
              <a:t>33</a:t>
            </a:fld>
            <a:endParaRPr lang="de-DE" sz="1000" b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39945" name="Text Box 6"/>
          <p:cNvSpPr txBox="1">
            <a:spLocks noChangeArrowheads="1"/>
          </p:cNvSpPr>
          <p:nvPr/>
        </p:nvSpPr>
        <p:spPr bwMode="auto">
          <a:xfrm>
            <a:off x="500063" y="857250"/>
            <a:ext cx="52403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Chose one Project for your own!</a:t>
            </a:r>
            <a:endParaRPr lang="de-DE" sz="2400">
              <a:solidFill>
                <a:prstClr val="black"/>
              </a:solidFill>
            </a:endParaRPr>
          </a:p>
        </p:txBody>
      </p:sp>
      <p:sp>
        <p:nvSpPr>
          <p:cNvPr id="39946" name="Textfeld 9"/>
          <p:cNvSpPr txBox="1">
            <a:spLocks noChangeArrowheads="1"/>
          </p:cNvSpPr>
          <p:nvPr/>
        </p:nvSpPr>
        <p:spPr bwMode="auto">
          <a:xfrm>
            <a:off x="755576" y="1714500"/>
            <a:ext cx="821221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200000"/>
              </a:lnSpc>
              <a:buFont typeface="Arial" charset="0"/>
              <a:buChar char="•"/>
            </a:pPr>
            <a:r>
              <a:rPr lang="de-DE" sz="2200" dirty="0" err="1">
                <a:solidFill>
                  <a:prstClr val="black"/>
                </a:solidFill>
              </a:rPr>
              <a:t>Planning</a:t>
            </a:r>
            <a:r>
              <a:rPr lang="de-DE" sz="2200" dirty="0">
                <a:solidFill>
                  <a:prstClr val="black"/>
                </a:solidFill>
              </a:rPr>
              <a:t> an </a:t>
            </a:r>
            <a:r>
              <a:rPr lang="de-DE" sz="2200" b="1" dirty="0">
                <a:solidFill>
                  <a:srgbClr val="4F81BD"/>
                </a:solidFill>
                <a:latin typeface="Tahoma" pitchFamily="34" charset="0"/>
              </a:rPr>
              <a:t>International </a:t>
            </a:r>
            <a:r>
              <a:rPr lang="de-DE" sz="2200" b="1" dirty="0" err="1" smtClean="0">
                <a:solidFill>
                  <a:srgbClr val="4F81BD"/>
                </a:solidFill>
                <a:latin typeface="Tahoma" pitchFamily="34" charset="0"/>
              </a:rPr>
              <a:t>Congress</a:t>
            </a:r>
            <a:r>
              <a:rPr lang="de-DE" sz="2200" b="1" dirty="0" smtClean="0">
                <a:solidFill>
                  <a:srgbClr val="4F81BD"/>
                </a:solidFill>
                <a:latin typeface="Tahoma" pitchFamily="34" charset="0"/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latin typeface="Tahoma" pitchFamily="34" charset="0"/>
              </a:rPr>
              <a:t>(5.000 </a:t>
            </a:r>
            <a:r>
              <a:rPr lang="de-DE" sz="1400" dirty="0">
                <a:solidFill>
                  <a:srgbClr val="FF0000"/>
                </a:solidFill>
                <a:latin typeface="Tahoma" pitchFamily="34" charset="0"/>
              </a:rPr>
              <a:t>€, 2</a:t>
            </a:r>
            <a:r>
              <a:rPr lang="de-DE" sz="1400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latin typeface="Tahoma" pitchFamily="34" charset="0"/>
              </a:rPr>
              <a:t>Persons</a:t>
            </a:r>
            <a:r>
              <a:rPr lang="de-DE" sz="1400" dirty="0" smtClean="0">
                <a:solidFill>
                  <a:srgbClr val="FF0000"/>
                </a:solidFill>
                <a:latin typeface="Tahoma" pitchFamily="34" charset="0"/>
              </a:rPr>
              <a:t>)</a:t>
            </a:r>
            <a:endParaRPr lang="de-DE" sz="2200" b="1" dirty="0">
              <a:solidFill>
                <a:srgbClr val="4F81BD"/>
              </a:solidFill>
              <a:latin typeface="Tahoma" pitchFamily="34" charset="0"/>
            </a:endParaRPr>
          </a:p>
          <a:p>
            <a:pPr eaLnBrk="1" hangingPunct="1">
              <a:lnSpc>
                <a:spcPct val="200000"/>
              </a:lnSpc>
              <a:buFont typeface="Arial" charset="0"/>
              <a:buChar char="•"/>
            </a:pPr>
            <a:r>
              <a:rPr lang="de-DE" sz="2200" dirty="0" err="1">
                <a:solidFill>
                  <a:prstClr val="black"/>
                </a:solidFill>
              </a:rPr>
              <a:t>Organizing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a „</a:t>
            </a:r>
            <a:r>
              <a:rPr lang="de-DE" sz="2200" b="1" dirty="0" err="1">
                <a:solidFill>
                  <a:srgbClr val="4F81BD"/>
                </a:solidFill>
                <a:latin typeface="Tahoma" pitchFamily="34" charset="0"/>
              </a:rPr>
              <a:t>Surprise</a:t>
            </a:r>
            <a:r>
              <a:rPr lang="de-DE" sz="2200" b="1" dirty="0">
                <a:solidFill>
                  <a:srgbClr val="4F81BD"/>
                </a:solidFill>
                <a:latin typeface="Tahoma" pitchFamily="34" charset="0"/>
              </a:rPr>
              <a:t> Party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“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for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your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sz="2200" dirty="0" smtClean="0">
                <a:solidFill>
                  <a:prstClr val="black"/>
                </a:solidFill>
                <a:latin typeface="Tahoma" pitchFamily="34" charset="0"/>
              </a:rPr>
              <a:t>… </a:t>
            </a:r>
            <a:r>
              <a:rPr lang="de-DE" sz="1400" dirty="0" smtClean="0">
                <a:solidFill>
                  <a:srgbClr val="FF0000"/>
                </a:solidFill>
                <a:latin typeface="Tahoma" pitchFamily="34" charset="0"/>
              </a:rPr>
              <a:t>(100 €, 2 </a:t>
            </a:r>
            <a:r>
              <a:rPr lang="de-DE" sz="1400" dirty="0" err="1" smtClean="0">
                <a:solidFill>
                  <a:srgbClr val="FF0000"/>
                </a:solidFill>
                <a:latin typeface="Tahoma" pitchFamily="34" charset="0"/>
              </a:rPr>
              <a:t>Persons</a:t>
            </a:r>
            <a:r>
              <a:rPr lang="de-DE" sz="1400" dirty="0" smtClean="0">
                <a:solidFill>
                  <a:srgbClr val="FF0000"/>
                </a:solidFill>
                <a:latin typeface="Tahoma" pitchFamily="34" charset="0"/>
              </a:rPr>
              <a:t>)</a:t>
            </a:r>
            <a:endParaRPr lang="de-DE" sz="1400" dirty="0">
              <a:solidFill>
                <a:srgbClr val="FF0000"/>
              </a:solidFill>
              <a:latin typeface="Tahoma" pitchFamily="34" charset="0"/>
            </a:endParaRPr>
          </a:p>
          <a:p>
            <a:pPr eaLnBrk="1" hangingPunct="1">
              <a:lnSpc>
                <a:spcPct val="200000"/>
              </a:lnSpc>
              <a:buFont typeface="Arial" charset="0"/>
              <a:buChar char="•"/>
            </a:pP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Organizing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the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„</a:t>
            </a:r>
            <a:r>
              <a:rPr lang="de-DE" sz="2200" b="1" dirty="0">
                <a:solidFill>
                  <a:srgbClr val="4F81BD"/>
                </a:solidFill>
                <a:latin typeface="Tahoma" pitchFamily="34" charset="0"/>
              </a:rPr>
              <a:t>Golden Wedding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-party“  </a:t>
            </a:r>
            <a:r>
              <a:rPr lang="de-DE" dirty="0" err="1">
                <a:solidFill>
                  <a:prstClr val="black"/>
                </a:solidFill>
                <a:latin typeface="Tahoma" pitchFamily="34" charset="0"/>
              </a:rPr>
              <a:t>for</a:t>
            </a:r>
            <a:r>
              <a:rPr lang="de-DE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Tahoma" pitchFamily="34" charset="0"/>
              </a:rPr>
              <a:t>your</a:t>
            </a:r>
            <a:r>
              <a:rPr lang="de-DE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dirty="0" err="1" smtClean="0">
                <a:solidFill>
                  <a:prstClr val="black"/>
                </a:solidFill>
                <a:latin typeface="Tahoma" pitchFamily="34" charset="0"/>
              </a:rPr>
              <a:t>parents</a:t>
            </a:r>
            <a:r>
              <a:rPr lang="de-DE" dirty="0" smtClean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latin typeface="Tahoma" pitchFamily="34" charset="0"/>
              </a:rPr>
              <a:t>(2.500 </a:t>
            </a:r>
            <a:r>
              <a:rPr lang="de-DE" sz="1400" dirty="0">
                <a:solidFill>
                  <a:srgbClr val="FF0000"/>
                </a:solidFill>
                <a:latin typeface="Tahoma" pitchFamily="34" charset="0"/>
              </a:rPr>
              <a:t>€, 2 </a:t>
            </a:r>
            <a:r>
              <a:rPr lang="de-DE" sz="1400" dirty="0" err="1">
                <a:solidFill>
                  <a:srgbClr val="FF0000"/>
                </a:solidFill>
                <a:latin typeface="Tahoma" pitchFamily="34" charset="0"/>
              </a:rPr>
              <a:t>Persons</a:t>
            </a:r>
            <a:r>
              <a:rPr lang="de-DE" sz="1400" dirty="0" smtClean="0">
                <a:solidFill>
                  <a:srgbClr val="FF0000"/>
                </a:solidFill>
                <a:latin typeface="Tahoma" pitchFamily="34" charset="0"/>
              </a:rPr>
              <a:t>)</a:t>
            </a:r>
            <a:endParaRPr lang="de-DE" sz="1400" dirty="0">
              <a:solidFill>
                <a:prstClr val="black"/>
              </a:solidFill>
              <a:latin typeface="Tahoma" pitchFamily="34" charset="0"/>
            </a:endParaRPr>
          </a:p>
          <a:p>
            <a:pPr eaLnBrk="1" hangingPunct="1">
              <a:lnSpc>
                <a:spcPct val="200000"/>
              </a:lnSpc>
              <a:buFont typeface="Arial" charset="0"/>
              <a:buChar char="•"/>
            </a:pPr>
            <a:r>
              <a:rPr lang="de-DE" sz="2200" dirty="0" smtClean="0">
                <a:solidFill>
                  <a:prstClr val="black"/>
                </a:solidFill>
                <a:latin typeface="Tahoma" pitchFamily="34" charset="0"/>
              </a:rPr>
              <a:t>2 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Girls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cooking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in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one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Kitchen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a </a:t>
            </a:r>
            <a:r>
              <a:rPr lang="de-DE" sz="2200" b="1" dirty="0" smtClean="0">
                <a:solidFill>
                  <a:srgbClr val="4F81BD"/>
                </a:solidFill>
                <a:latin typeface="Tahoma" pitchFamily="34" charset="0"/>
              </a:rPr>
              <a:t>7-course-diner </a:t>
            </a:r>
            <a:r>
              <a:rPr lang="de-DE" sz="1400" dirty="0">
                <a:solidFill>
                  <a:srgbClr val="FF0000"/>
                </a:solidFill>
                <a:latin typeface="Tahoma" pitchFamily="34" charset="0"/>
              </a:rPr>
              <a:t>(100 €, </a:t>
            </a:r>
            <a:r>
              <a:rPr lang="de-DE" sz="1400" dirty="0" smtClean="0">
                <a:solidFill>
                  <a:srgbClr val="FF0000"/>
                </a:solidFill>
                <a:latin typeface="Tahoma" pitchFamily="34" charset="0"/>
              </a:rPr>
              <a:t>2 </a:t>
            </a:r>
            <a:r>
              <a:rPr lang="de-DE" sz="1400" dirty="0" err="1" smtClean="0">
                <a:solidFill>
                  <a:srgbClr val="FF0000"/>
                </a:solidFill>
                <a:latin typeface="Tahoma" pitchFamily="34" charset="0"/>
              </a:rPr>
              <a:t>Persons</a:t>
            </a:r>
            <a:r>
              <a:rPr lang="de-DE" sz="1400" dirty="0" smtClean="0">
                <a:solidFill>
                  <a:srgbClr val="FF0000"/>
                </a:solidFill>
                <a:latin typeface="Tahoma" pitchFamily="34" charset="0"/>
              </a:rPr>
              <a:t>)</a:t>
            </a:r>
            <a:endParaRPr lang="de-DE" sz="1400" b="1" dirty="0">
              <a:solidFill>
                <a:srgbClr val="4F81BD"/>
              </a:solidFill>
              <a:latin typeface="Tahoma" pitchFamily="34" charset="0"/>
            </a:endParaRPr>
          </a:p>
          <a:p>
            <a:pPr eaLnBrk="1" hangingPunct="1">
              <a:lnSpc>
                <a:spcPct val="200000"/>
              </a:lnSpc>
              <a:buFont typeface="Arial" charset="0"/>
              <a:buChar char="•"/>
            </a:pP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Constructing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and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building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of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a </a:t>
            </a:r>
            <a:r>
              <a:rPr lang="de-DE" sz="2200" b="1" dirty="0">
                <a:solidFill>
                  <a:srgbClr val="4F81BD"/>
                </a:solidFill>
                <a:latin typeface="Tahoma" pitchFamily="34" charset="0"/>
              </a:rPr>
              <a:t>Pool </a:t>
            </a:r>
            <a:r>
              <a:rPr lang="de-DE" sz="2200" b="1" dirty="0" err="1" smtClean="0">
                <a:solidFill>
                  <a:srgbClr val="4F81BD"/>
                </a:solidFill>
                <a:latin typeface="Tahoma" pitchFamily="34" charset="0"/>
              </a:rPr>
              <a:t>table</a:t>
            </a:r>
            <a:r>
              <a:rPr lang="de-DE" sz="2200" b="1" dirty="0" smtClean="0">
                <a:solidFill>
                  <a:srgbClr val="4F81BD"/>
                </a:solidFill>
                <a:latin typeface="Tahoma" pitchFamily="34" charset="0"/>
              </a:rPr>
              <a:t> </a:t>
            </a:r>
            <a:r>
              <a:rPr lang="de-DE" sz="1400" dirty="0">
                <a:solidFill>
                  <a:srgbClr val="FF0000"/>
                </a:solidFill>
                <a:latin typeface="Tahoma" pitchFamily="34" charset="0"/>
              </a:rPr>
              <a:t>(100 €, 1 Person)</a:t>
            </a:r>
            <a:endParaRPr lang="de-DE" sz="1400" b="1" dirty="0">
              <a:solidFill>
                <a:srgbClr val="4F81BD"/>
              </a:solidFill>
              <a:latin typeface="Tahoma" pitchFamily="34" charset="0"/>
            </a:endParaRPr>
          </a:p>
          <a:p>
            <a:pPr eaLnBrk="1" hangingPunct="1">
              <a:lnSpc>
                <a:spcPct val="200000"/>
              </a:lnSpc>
              <a:buFont typeface="Arial" charset="0"/>
              <a:buChar char="•"/>
            </a:pP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…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or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whatever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comes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to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your</a:t>
            </a:r>
            <a:r>
              <a:rPr lang="de-DE" sz="2200" dirty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de-DE" sz="2200" dirty="0" err="1">
                <a:solidFill>
                  <a:prstClr val="black"/>
                </a:solidFill>
                <a:latin typeface="Tahoma" pitchFamily="34" charset="0"/>
              </a:rPr>
              <a:t>mind</a:t>
            </a:r>
            <a:endParaRPr lang="de-DE" sz="2200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200">
                <a:solidFill>
                  <a:prstClr val="white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9939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943" name="Datumsplatzhalter 10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000" b="1">
                <a:solidFill>
                  <a:prstClr val="white"/>
                </a:solidFill>
                <a:latin typeface="Tahoma" pitchFamily="34" charset="0"/>
              </a:rPr>
              <a:t>Prof. Dr. Christian Bleis</a:t>
            </a:r>
          </a:p>
        </p:txBody>
      </p:sp>
      <p:sp>
        <p:nvSpPr>
          <p:cNvPr id="39944" name="Foliennummernplatzhalter 11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C0663CB-F425-49FD-859A-62033C42CFD0}" type="slidenum">
              <a:rPr lang="de-DE" sz="1000" b="1">
                <a:solidFill>
                  <a:prstClr val="white"/>
                </a:solidFill>
                <a:latin typeface="Tahoma" pitchFamily="34" charset="0"/>
              </a:rPr>
              <a:pPr algn="r" eaLnBrk="1" hangingPunct="1"/>
              <a:t>34</a:t>
            </a:fld>
            <a:endParaRPr lang="de-DE" sz="1000" b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39945" name="Text Box 6"/>
          <p:cNvSpPr txBox="1">
            <a:spLocks noChangeArrowheads="1"/>
          </p:cNvSpPr>
          <p:nvPr/>
        </p:nvSpPr>
        <p:spPr bwMode="auto">
          <a:xfrm>
            <a:off x="500063" y="857250"/>
            <a:ext cx="52403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Chose one Project for your own!</a:t>
            </a:r>
            <a:endParaRPr lang="de-DE" sz="2400">
              <a:solidFill>
                <a:prstClr val="black"/>
              </a:solidFill>
            </a:endParaRPr>
          </a:p>
        </p:txBody>
      </p:sp>
      <p:sp>
        <p:nvSpPr>
          <p:cNvPr id="39946" name="Textfeld 9"/>
          <p:cNvSpPr txBox="1">
            <a:spLocks noChangeArrowheads="1"/>
          </p:cNvSpPr>
          <p:nvPr/>
        </p:nvSpPr>
        <p:spPr bwMode="auto">
          <a:xfrm>
            <a:off x="683568" y="1714500"/>
            <a:ext cx="820960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200000"/>
              </a:lnSpc>
              <a:buFont typeface="Symbol" pitchFamily="18" charset="2"/>
              <a:buChar char="-"/>
            </a:pPr>
            <a:r>
              <a:rPr lang="de-DE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Choose</a:t>
            </a:r>
            <a:r>
              <a:rPr lang="de-DE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endParaRPr lang="de-DE" sz="2400" dirty="0" smtClean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eaLnBrk="1" hangingPunct="1">
              <a:lnSpc>
                <a:spcPct val="200000"/>
              </a:lnSpc>
              <a:buFont typeface="Symbol" pitchFamily="18" charset="2"/>
              <a:buChar char="-"/>
            </a:pPr>
            <a:r>
              <a:rPr lang="de-DE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Plan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with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approptiate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steps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planning</a:t>
            </a:r>
            <a:endParaRPr lang="de-DE" sz="2400" dirty="0" smtClean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eaLnBrk="1" hangingPunct="1">
              <a:lnSpc>
                <a:spcPct val="200000"/>
              </a:lnSpc>
              <a:buFont typeface="Symbol" pitchFamily="18" charset="2"/>
              <a:buChar char="-"/>
            </a:pPr>
            <a:r>
              <a:rPr lang="de-DE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Presentate</a:t>
            </a:r>
            <a:r>
              <a:rPr lang="de-DE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results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(via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ppt-presentation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by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using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Project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controlling</a:t>
            </a:r>
            <a:r>
              <a:rPr lang="de-DE" sz="24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tools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(WBS, PERT, CPM, </a:t>
            </a:r>
            <a:r>
              <a:rPr lang="de-DE" sz="240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GANTT)</a:t>
            </a:r>
          </a:p>
          <a:p>
            <a:pPr marL="342900" indent="-342900" eaLnBrk="1" hangingPunct="1">
              <a:lnSpc>
                <a:spcPct val="200000"/>
              </a:lnSpc>
              <a:buFont typeface="Symbol" pitchFamily="18" charset="2"/>
              <a:buChar char="-"/>
            </a:pPr>
            <a:endParaRPr lang="de-DE" sz="2400" dirty="0" smtClean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eaLnBrk="1" hangingPunct="1">
              <a:lnSpc>
                <a:spcPct val="200000"/>
              </a:lnSpc>
              <a:buFont typeface="Symbol" pitchFamily="18" charset="2"/>
              <a:buChar char="-"/>
            </a:pP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</a:t>
            </a:r>
            <a:r>
              <a:rPr lang="de-DE" sz="24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;-))</a:t>
            </a:r>
            <a:endParaRPr lang="de-DE" sz="24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8625" y="785813"/>
            <a:ext cx="2339102" cy="57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 dirty="0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 dirty="0">
                <a:solidFill>
                  <a:srgbClr val="193683"/>
                </a:solidFill>
                <a:latin typeface="Tahoma" pitchFamily="34" charset="0"/>
              </a:rPr>
              <a:t>Next </a:t>
            </a:r>
            <a:r>
              <a:rPr lang="de-DE" i="1" dirty="0" smtClean="0">
                <a:solidFill>
                  <a:srgbClr val="193683"/>
                </a:solidFill>
                <a:latin typeface="Tahoma" pitchFamily="34" charset="0"/>
              </a:rPr>
              <a:t>(3</a:t>
            </a:r>
            <a:r>
              <a:rPr lang="de-DE" i="1" baseline="30000" dirty="0" smtClean="0">
                <a:solidFill>
                  <a:srgbClr val="193683"/>
                </a:solidFill>
                <a:latin typeface="Tahoma" pitchFamily="34" charset="0"/>
              </a:rPr>
              <a:t>nd</a:t>
            </a:r>
            <a:r>
              <a:rPr lang="de-DE" i="1" dirty="0">
                <a:solidFill>
                  <a:srgbClr val="193683"/>
                </a:solidFill>
                <a:latin typeface="Tahoma" pitchFamily="34" charset="0"/>
              </a:rPr>
              <a:t>) </a:t>
            </a:r>
            <a:r>
              <a:rPr lang="de-DE" sz="2400" b="1" dirty="0" err="1">
                <a:solidFill>
                  <a:srgbClr val="193683"/>
                </a:solidFill>
                <a:latin typeface="Tahoma" pitchFamily="34" charset="0"/>
              </a:rPr>
              <a:t>Step</a:t>
            </a:r>
            <a:endParaRPr lang="de-DE" sz="2400" dirty="0"/>
          </a:p>
        </p:txBody>
      </p:sp>
      <p:sp>
        <p:nvSpPr>
          <p:cNvPr id="14344" name="Rectangle 9"/>
          <p:cNvSpPr txBox="1">
            <a:spLocks noChangeArrowheads="1"/>
          </p:cNvSpPr>
          <p:nvPr/>
        </p:nvSpPr>
        <p:spPr bwMode="auto">
          <a:xfrm>
            <a:off x="642938" y="1643063"/>
            <a:ext cx="43926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ct val="75000"/>
              </a:spcAft>
            </a:pPr>
            <a:r>
              <a:rPr lang="de-DE" sz="2200" b="1">
                <a:latin typeface="Tahoma" pitchFamily="34" charset="0"/>
              </a:rPr>
              <a:t>Mechanism of Planning (II)</a:t>
            </a:r>
          </a:p>
        </p:txBody>
      </p:sp>
      <p:sp>
        <p:nvSpPr>
          <p:cNvPr id="14345" name="Datumsplatzhalter 10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000" b="1">
                <a:solidFill>
                  <a:schemeClr val="bg1"/>
                </a:solidFill>
                <a:latin typeface="Tahoma" pitchFamily="34" charset="0"/>
              </a:rPr>
              <a:t>Prof. Dr. Christian Bleis</a:t>
            </a:r>
          </a:p>
        </p:txBody>
      </p:sp>
      <p:sp>
        <p:nvSpPr>
          <p:cNvPr id="14346" name="Foliennummernplatzhalter 11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8601D98-07E0-44C1-A239-53B9BE828D8A}" type="slidenum">
              <a:rPr lang="de-DE" sz="1000" b="1">
                <a:solidFill>
                  <a:schemeClr val="bg1"/>
                </a:solidFill>
                <a:latin typeface="Tahoma" pitchFamily="34" charset="0"/>
              </a:rPr>
              <a:pPr algn="r"/>
              <a:t>4</a:t>
            </a:fld>
            <a:endParaRPr lang="de-DE" sz="1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42938" y="2500313"/>
            <a:ext cx="835818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>
              <a:lnSpc>
                <a:spcPct val="150000"/>
              </a:lnSpc>
              <a:spcAft>
                <a:spcPts val="1200"/>
              </a:spcAft>
              <a:buFontTx/>
              <a:buChar char="•"/>
            </a:pPr>
            <a:r>
              <a:rPr lang="en-US" sz="2000" dirty="0" smtClean="0">
                <a:latin typeface="Tahoma" pitchFamily="34" charset="0"/>
              </a:rPr>
              <a:t>Estimate </a:t>
            </a:r>
            <a:r>
              <a:rPr lang="en-US" sz="2000" i="1" u="sng" dirty="0">
                <a:latin typeface="Tahoma" pitchFamily="34" charset="0"/>
              </a:rPr>
              <a:t>work packages </a:t>
            </a:r>
            <a:r>
              <a:rPr lang="en-US" sz="2000" dirty="0">
                <a:latin typeface="Tahoma" pitchFamily="34" charset="0"/>
              </a:rPr>
              <a:t>(people, time</a:t>
            </a:r>
            <a:r>
              <a:rPr lang="en-US" sz="2000" dirty="0">
                <a:solidFill>
                  <a:srgbClr val="0099CC"/>
                </a:solidFill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(</a:t>
            </a:r>
            <a:r>
              <a:rPr lang="en-US" sz="2000" dirty="0">
                <a:solidFill>
                  <a:srgbClr val="0099CC"/>
                </a:solidFill>
                <a:latin typeface="Tahoma" pitchFamily="34" charset="0"/>
              </a:rPr>
              <a:t>GANTT</a:t>
            </a:r>
            <a:r>
              <a:rPr lang="en-US" sz="2000" dirty="0">
                <a:latin typeface="Tahoma" pitchFamily="34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etc</a:t>
            </a:r>
            <a:r>
              <a:rPr lang="en-US" sz="2000" dirty="0" smtClean="0">
                <a:latin typeface="Tahoma" pitchFamily="34" charset="0"/>
              </a:rPr>
              <a:t>.)</a:t>
            </a:r>
          </a:p>
          <a:p>
            <a:pPr marL="268288" indent="-268288">
              <a:spcAft>
                <a:spcPct val="75000"/>
              </a:spcAft>
              <a:buFontTx/>
              <a:buChar char="•"/>
            </a:pPr>
            <a:r>
              <a:rPr lang="en-US" sz="2000" dirty="0" smtClean="0">
                <a:latin typeface="Tahoma" pitchFamily="34" charset="0"/>
              </a:rPr>
              <a:t>Examine the “</a:t>
            </a:r>
            <a:r>
              <a:rPr lang="en-US" sz="2000" dirty="0" smtClean="0">
                <a:solidFill>
                  <a:srgbClr val="0099CC"/>
                </a:solidFill>
                <a:latin typeface="Tahoma" pitchFamily="34" charset="0"/>
              </a:rPr>
              <a:t>critical path</a:t>
            </a:r>
            <a:r>
              <a:rPr lang="en-US" sz="2000" dirty="0" smtClean="0">
                <a:latin typeface="Tahoma" pitchFamily="34" charset="0"/>
              </a:rPr>
              <a:t>”</a:t>
            </a:r>
          </a:p>
          <a:p>
            <a:pPr marL="268288" indent="-268288">
              <a:spcAft>
                <a:spcPct val="75000"/>
              </a:spcAft>
              <a:buFontTx/>
              <a:buChar char="•"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ahoma" pitchFamily="34" charset="0"/>
              </a:rPr>
              <a:t>Define the monitoring indicators (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ahoma" pitchFamily="34" charset="0"/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ahoma" pitchFamily="34" charset="0"/>
              </a:rPr>
              <a:t> be SMART)</a:t>
            </a:r>
          </a:p>
          <a:p>
            <a:pPr marL="268288" indent="-268288">
              <a:spcAft>
                <a:spcPct val="75000"/>
              </a:spcAft>
              <a:buFontTx/>
              <a:buChar char="•"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ahoma" pitchFamily="34" charset="0"/>
              </a:rPr>
              <a:t>Identify possible risks</a:t>
            </a:r>
          </a:p>
          <a:p>
            <a:pPr marL="268288" indent="-268288">
              <a:spcAft>
                <a:spcPct val="75000"/>
              </a:spcAft>
              <a:buFontTx/>
              <a:buChar char="•"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ahoma" pitchFamily="34" charset="0"/>
              </a:rPr>
              <a:t>Iterate plan</a:t>
            </a:r>
          </a:p>
          <a:p>
            <a:pPr marL="268288" indent="-268288">
              <a:spcAft>
                <a:spcPct val="75000"/>
              </a:spcAft>
              <a:buFontTx/>
              <a:buChar char="•"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ahoma" pitchFamily="34" charset="0"/>
              </a:rPr>
              <a:t>Document &amp; Monitor</a:t>
            </a:r>
            <a:endParaRPr lang="de-DE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13315" name="Rectangle 10"/>
          <p:cNvSpPr>
            <a:spLocks noChangeArrowheads="1"/>
          </p:cNvSpPr>
          <p:nvPr/>
        </p:nvSpPr>
        <p:spPr bwMode="auto">
          <a:xfrm>
            <a:off x="539750" y="7651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539750" y="404813"/>
            <a:ext cx="799147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Five good bets to make your project a story of success!</a:t>
            </a:r>
            <a:endParaRPr lang="de-DE"/>
          </a:p>
        </p:txBody>
      </p:sp>
      <p:sp>
        <p:nvSpPr>
          <p:cNvPr id="13320" name="Datumsplatzhalter 10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000" b="1">
                <a:solidFill>
                  <a:schemeClr val="bg1"/>
                </a:solidFill>
                <a:latin typeface="Tahoma" pitchFamily="34" charset="0"/>
              </a:rPr>
              <a:t>Prof. Dr. Christian Bleis</a:t>
            </a:r>
          </a:p>
        </p:txBody>
      </p:sp>
      <p:sp>
        <p:nvSpPr>
          <p:cNvPr id="13321" name="Foliennummernplatzhalter 11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30F65A9-A55F-443D-86FF-B771D681BC2E}" type="slidenum">
              <a:rPr lang="de-DE" sz="1000" b="1">
                <a:solidFill>
                  <a:schemeClr val="bg1"/>
                </a:solidFill>
                <a:latin typeface="Tahoma" pitchFamily="34" charset="0"/>
              </a:rPr>
              <a:pPr algn="r"/>
              <a:t>5</a:t>
            </a:fld>
            <a:endParaRPr lang="de-DE" sz="1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250825" y="1484313"/>
            <a:ext cx="4249738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50000"/>
              </a:lnSpc>
              <a:spcBef>
                <a:spcPct val="50000"/>
              </a:spcBef>
            </a:pPr>
            <a:r>
              <a:rPr lang="en-US" b="1">
                <a:latin typeface="Tahoma" pitchFamily="34" charset="0"/>
              </a:rPr>
              <a:t>1.	A clear project work plan is essential for </a:t>
            </a:r>
            <a:r>
              <a:rPr lang="en-US" b="1">
                <a:solidFill>
                  <a:srgbClr val="0099CC"/>
                </a:solidFill>
                <a:latin typeface="Tahoma" pitchFamily="34" charset="0"/>
              </a:rPr>
              <a:t>balancing</a:t>
            </a:r>
            <a:r>
              <a:rPr lang="en-US" b="1">
                <a:latin typeface="Tahoma" pitchFamily="34" charset="0"/>
              </a:rPr>
              <a:t> time, cost, and quality.</a:t>
            </a:r>
            <a:r>
              <a:rPr lang="de-DE">
                <a:latin typeface="Tahoma" pitchFamily="34" charset="0"/>
              </a:rPr>
              <a:t> </a:t>
            </a:r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3571875"/>
            <a:ext cx="2214562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4" name="Text Box 10"/>
          <p:cNvSpPr txBox="1">
            <a:spLocks noChangeArrowheads="1"/>
          </p:cNvSpPr>
          <p:nvPr/>
        </p:nvSpPr>
        <p:spPr bwMode="auto">
          <a:xfrm>
            <a:off x="4500563" y="1428750"/>
            <a:ext cx="4429125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50000"/>
              </a:lnSpc>
              <a:spcBef>
                <a:spcPct val="50000"/>
              </a:spcBef>
            </a:pPr>
            <a:r>
              <a:rPr lang="en-US" b="1">
                <a:latin typeface="Tahoma" pitchFamily="34" charset="0"/>
              </a:rPr>
              <a:t>2.	Make the projects objectives + targets, management task + work packages, timelines and resource allocation </a:t>
            </a:r>
            <a:r>
              <a:rPr lang="en-US" b="1">
                <a:solidFill>
                  <a:srgbClr val="0099CC"/>
                </a:solidFill>
                <a:latin typeface="Tahoma" pitchFamily="34" charset="0"/>
              </a:rPr>
              <a:t>clear to every member</a:t>
            </a:r>
            <a:r>
              <a:rPr lang="en-US" b="1">
                <a:latin typeface="Tahoma" pitchFamily="34" charset="0"/>
              </a:rPr>
              <a:t> of the project team.</a:t>
            </a:r>
            <a:r>
              <a:rPr lang="de-DE" b="1">
                <a:latin typeface="Tahoma" pitchFamily="34" charset="0"/>
              </a:rPr>
              <a:t> </a:t>
            </a:r>
          </a:p>
        </p:txBody>
      </p:sp>
      <p:pic>
        <p:nvPicPr>
          <p:cNvPr id="13325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500438"/>
            <a:ext cx="2209800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539750" y="7651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39750" y="404813"/>
            <a:ext cx="799147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Five good bets to make your project a story of success!</a:t>
            </a:r>
            <a:endParaRPr lang="de-DE"/>
          </a:p>
        </p:txBody>
      </p:sp>
      <p:sp>
        <p:nvSpPr>
          <p:cNvPr id="14344" name="Datumsplatzhalter 10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000" b="1">
                <a:solidFill>
                  <a:schemeClr val="bg1"/>
                </a:solidFill>
                <a:latin typeface="Tahoma" pitchFamily="34" charset="0"/>
              </a:rPr>
              <a:t>Prof. Dr. Christian Bleis</a:t>
            </a:r>
          </a:p>
        </p:txBody>
      </p:sp>
      <p:sp>
        <p:nvSpPr>
          <p:cNvPr id="14345" name="Foliennummernplatzhalter 11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0E50FD5-7071-4953-9ED0-B38634083CB1}" type="slidenum">
              <a:rPr lang="de-DE" sz="1000" b="1">
                <a:solidFill>
                  <a:schemeClr val="bg1"/>
                </a:solidFill>
                <a:latin typeface="Tahoma" pitchFamily="34" charset="0"/>
              </a:rPr>
              <a:pPr algn="r"/>
              <a:t>6</a:t>
            </a:fld>
            <a:endParaRPr lang="de-DE" sz="1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50825" y="1484313"/>
            <a:ext cx="44656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latin typeface="Tahoma" pitchFamily="34" charset="0"/>
              </a:rPr>
              <a:t>3.	First and Foremost: Always remember </a:t>
            </a:r>
            <a:r>
              <a:rPr lang="en-US" sz="2000" b="1">
                <a:solidFill>
                  <a:srgbClr val="0099CC"/>
                </a:solidFill>
                <a:latin typeface="Tahoma" pitchFamily="34" charset="0"/>
              </a:rPr>
              <a:t>MURPHY’s Law</a:t>
            </a:r>
            <a:r>
              <a:rPr lang="en-US" sz="2000" b="1">
                <a:latin typeface="Tahoma" pitchFamily="34" charset="0"/>
              </a:rPr>
              <a:t>! </a:t>
            </a:r>
            <a:r>
              <a:rPr lang="en-US" sz="2000">
                <a:latin typeface="Tahoma" pitchFamily="34" charset="0"/>
              </a:rPr>
              <a:t>(</a:t>
            </a:r>
            <a:r>
              <a:rPr lang="en-US" sz="2000" i="1">
                <a:latin typeface="Tahoma" pitchFamily="34" charset="0"/>
              </a:rPr>
              <a:t>Brooke’s Law: Adding stuff to late to the project just makes it later</a:t>
            </a:r>
            <a:r>
              <a:rPr lang="en-US" sz="2000">
                <a:latin typeface="Tahoma" pitchFamily="34" charset="0"/>
              </a:rPr>
              <a:t>!)</a:t>
            </a:r>
            <a:r>
              <a:rPr lang="de-DE" sz="2000"/>
              <a:t> </a:t>
            </a:r>
          </a:p>
        </p:txBody>
      </p:sp>
      <p:pic>
        <p:nvPicPr>
          <p:cNvPr id="14347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1125538"/>
            <a:ext cx="36798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468313" y="2349500"/>
            <a:ext cx="8353425" cy="20161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539750" y="760413"/>
            <a:ext cx="2667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endParaRPr lang="de-DE" sz="28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4105" name="Datumsplatzhalter 12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0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Prof. Dr. Christian Bleis</a:t>
            </a:r>
          </a:p>
        </p:txBody>
      </p:sp>
      <p:sp>
        <p:nvSpPr>
          <p:cNvPr id="4106" name="Foliennummernplatzhalter 13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14A58F0-479D-4922-8DC9-2CD59EF3BF79}" type="slidenum">
              <a:rPr lang="de-DE" sz="10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pPr algn="r"/>
              <a:t>7</a:t>
            </a:fld>
            <a:endParaRPr lang="de-DE" sz="1000" b="1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539750" y="2636838"/>
            <a:ext cx="799306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600" b="1">
                <a:solidFill>
                  <a:srgbClr val="193683"/>
                </a:solidFill>
                <a:latin typeface="Tahoma" pitchFamily="34" charset="0"/>
              </a:rPr>
              <a:t>Project Tool</a:t>
            </a:r>
          </a:p>
          <a:p>
            <a:pPr algn="ctr">
              <a:lnSpc>
                <a:spcPct val="150000"/>
              </a:lnSpc>
            </a:pPr>
            <a:r>
              <a:rPr lang="de-DE" sz="2400">
                <a:solidFill>
                  <a:srgbClr val="193683"/>
                </a:solidFill>
                <a:latin typeface="Tahoma" pitchFamily="34" charset="0"/>
              </a:rPr>
              <a:t>(3) Gantt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3635375" y="6165850"/>
            <a:ext cx="525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243888" y="4508500"/>
          <a:ext cx="6667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4" imgW="871728" imgH="2103120" progId="">
                  <p:embed/>
                </p:oleObj>
              </mc:Choice>
              <mc:Fallback>
                <p:oleObj r:id="rId4" imgW="871728" imgH="2103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4508500"/>
                        <a:ext cx="6667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32771" name="Rectangle 10"/>
          <p:cNvSpPr>
            <a:spLocks noChangeArrowheads="1"/>
          </p:cNvSpPr>
          <p:nvPr/>
        </p:nvSpPr>
        <p:spPr bwMode="auto">
          <a:xfrm>
            <a:off x="539750" y="1196975"/>
            <a:ext cx="8353425" cy="1444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539750" y="779463"/>
            <a:ext cx="279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r>
              <a:rPr lang="de-DE" sz="2400" b="1">
                <a:solidFill>
                  <a:srgbClr val="193683"/>
                </a:solidFill>
                <a:latin typeface="Tahoma" pitchFamily="34" charset="0"/>
              </a:rPr>
              <a:t>Gantt diagramm</a:t>
            </a:r>
            <a:endParaRPr lang="de-DE" sz="22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32776" name="Datumsplatzhalter 1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b="1" smtClean="0"/>
              <a:t>Prof. Dr. Christian Bleis</a:t>
            </a:r>
          </a:p>
        </p:txBody>
      </p:sp>
      <p:sp>
        <p:nvSpPr>
          <p:cNvPr id="32777" name="Foliennummernplatzhalt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B1211-9487-48CA-A1EF-618EBDB1F756}" type="slidenum">
              <a:rPr lang="de-DE" sz="1000" b="1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000" b="1" smtClean="0"/>
          </a:p>
        </p:txBody>
      </p:sp>
      <p:sp>
        <p:nvSpPr>
          <p:cNvPr id="32778" name="Text Box 41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2779" name="Text Box 42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32780" name="Textfeld 13"/>
          <p:cNvSpPr txBox="1">
            <a:spLocks noChangeArrowheads="1"/>
          </p:cNvSpPr>
          <p:nvPr/>
        </p:nvSpPr>
        <p:spPr bwMode="auto">
          <a:xfrm>
            <a:off x="642938" y="2071688"/>
            <a:ext cx="80010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dirty="0"/>
              <a:t>A Gantt Chart is a tool used for </a:t>
            </a:r>
            <a:r>
              <a:rPr lang="en-US" sz="2200" b="1" dirty="0">
                <a:solidFill>
                  <a:srgbClr val="0070C0"/>
                </a:solidFill>
              </a:rPr>
              <a:t>scheduling</a:t>
            </a:r>
            <a:r>
              <a:rPr lang="en-US" sz="2200" dirty="0"/>
              <a:t> projects, events or personal milestones or goals. </a:t>
            </a:r>
            <a:endParaRPr lang="en-US" sz="2200" dirty="0" smtClean="0"/>
          </a:p>
          <a:p>
            <a:pPr algn="just">
              <a:spcAft>
                <a:spcPts val="1200"/>
              </a:spcAft>
            </a:pPr>
            <a:endParaRPr lang="en-US" sz="2200" dirty="0"/>
          </a:p>
          <a:p>
            <a:pPr algn="just">
              <a:spcAft>
                <a:spcPts val="1200"/>
              </a:spcAft>
            </a:pPr>
            <a:r>
              <a:rPr lang="en-US" sz="2200" dirty="0"/>
              <a:t>It is created to </a:t>
            </a:r>
            <a:r>
              <a:rPr lang="en-US" sz="2200" b="1" dirty="0">
                <a:solidFill>
                  <a:srgbClr val="0070C0"/>
                </a:solidFill>
              </a:rPr>
              <a:t>show the order of actions </a:t>
            </a:r>
            <a:r>
              <a:rPr lang="en-US" sz="2200" dirty="0"/>
              <a:t>(tasks) that must be done before a project can be considered complete. </a:t>
            </a:r>
          </a:p>
          <a:p>
            <a:pPr algn="just">
              <a:spcAft>
                <a:spcPts val="1200"/>
              </a:spcAft>
            </a:pPr>
            <a:endParaRPr lang="en-US" i="1" dirty="0"/>
          </a:p>
          <a:p>
            <a:pPr algn="just">
              <a:spcAft>
                <a:spcPts val="1200"/>
              </a:spcAft>
            </a:pPr>
            <a:endParaRPr lang="en-US" i="1" dirty="0"/>
          </a:p>
          <a:p>
            <a:pPr algn="just">
              <a:spcAft>
                <a:spcPts val="1200"/>
              </a:spcAft>
            </a:pPr>
            <a:r>
              <a:rPr lang="en-US" i="1" dirty="0"/>
              <a:t>Henry Gantt, a mechanical engineer, invented the Gantt chart in the 1910s. He designed his chart so that production foreman could </a:t>
            </a:r>
            <a:r>
              <a:rPr lang="en-US" i="1" dirty="0">
                <a:solidFill>
                  <a:srgbClr val="FF0000"/>
                </a:solidFill>
              </a:rPr>
              <a:t>watch</a:t>
            </a:r>
            <a:r>
              <a:rPr lang="en-US" i="1" dirty="0"/>
              <a:t> schedules to ensure the work was being done on time. Gantt charts were used when building the </a:t>
            </a:r>
            <a:r>
              <a:rPr lang="en-US" b="1" i="1" dirty="0"/>
              <a:t>Hoover Dam </a:t>
            </a:r>
            <a:r>
              <a:rPr lang="en-US" i="1" dirty="0"/>
              <a:t>and for organizing large projects.</a:t>
            </a:r>
            <a:endParaRPr lang="de-DE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0"/>
          <p:cNvSpPr txBox="1">
            <a:spLocks noChangeArrowheads="1"/>
          </p:cNvSpPr>
          <p:nvPr/>
        </p:nvSpPr>
        <p:spPr bwMode="auto">
          <a:xfrm>
            <a:off x="7226300" y="6524625"/>
            <a:ext cx="1741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200">
                <a:solidFill>
                  <a:schemeClr val="bg1"/>
                </a:solidFill>
                <a:latin typeface="Tahoma" pitchFamily="34" charset="0"/>
              </a:rPr>
              <a:t>Interaktionskompetenz</a:t>
            </a:r>
          </a:p>
        </p:txBody>
      </p:sp>
      <p:sp>
        <p:nvSpPr>
          <p:cNvPr id="5124" name="Rectangle 10"/>
          <p:cNvSpPr>
            <a:spLocks noChangeArrowheads="1"/>
          </p:cNvSpPr>
          <p:nvPr/>
        </p:nvSpPr>
        <p:spPr bwMode="auto">
          <a:xfrm>
            <a:off x="468313" y="2349500"/>
            <a:ext cx="8353425" cy="20161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36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1444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539750" y="760413"/>
            <a:ext cx="2667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de-DE" sz="2200" b="1">
                <a:solidFill>
                  <a:srgbClr val="193683"/>
                </a:solidFill>
                <a:latin typeface="Tahoma" pitchFamily="34" charset="0"/>
              </a:rPr>
              <a:t> </a:t>
            </a:r>
            <a:endParaRPr lang="de-DE" sz="2800" b="1">
              <a:solidFill>
                <a:srgbClr val="193683"/>
              </a:solidFill>
              <a:latin typeface="Tahoma" pitchFamily="34" charset="0"/>
            </a:endParaRPr>
          </a:p>
        </p:txBody>
      </p:sp>
      <p:sp>
        <p:nvSpPr>
          <p:cNvPr id="5129" name="Datumsplatzhalter 12"/>
          <p:cNvSpPr txBox="1">
            <a:spLocks noGrp="1"/>
          </p:cNvSpPr>
          <p:nvPr/>
        </p:nvSpPr>
        <p:spPr bwMode="auto">
          <a:xfrm>
            <a:off x="457200" y="64754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0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Prof. Dr. Christian Bleis</a:t>
            </a:r>
          </a:p>
        </p:txBody>
      </p:sp>
      <p:sp>
        <p:nvSpPr>
          <p:cNvPr id="5130" name="Foliennummernplatzhalter 13"/>
          <p:cNvSpPr txBox="1">
            <a:spLocks noGrp="1"/>
          </p:cNvSpPr>
          <p:nvPr/>
        </p:nvSpPr>
        <p:spPr bwMode="auto">
          <a:xfrm>
            <a:off x="6553200" y="64627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9A5AB22-EFAD-42DB-9198-200D0CC2712A}" type="slidenum">
              <a:rPr lang="de-DE" sz="10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pPr algn="r"/>
              <a:t>9</a:t>
            </a:fld>
            <a:endParaRPr lang="de-DE" sz="1000" b="1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827088" y="1557338"/>
            <a:ext cx="324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827088" y="162877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539750" y="2636838"/>
            <a:ext cx="799306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600" b="1">
                <a:solidFill>
                  <a:srgbClr val="193683"/>
                </a:solidFill>
                <a:latin typeface="Tahoma" pitchFamily="34" charset="0"/>
              </a:rPr>
              <a:t>How to create a GANTT-Diagram?</a:t>
            </a:r>
          </a:p>
          <a:p>
            <a:pPr algn="ctr">
              <a:lnSpc>
                <a:spcPct val="150000"/>
              </a:lnSpc>
            </a:pPr>
            <a:r>
              <a:rPr lang="de-DE" sz="2400">
                <a:solidFill>
                  <a:srgbClr val="193683"/>
                </a:solidFill>
                <a:latin typeface="Tahoma" pitchFamily="34" charset="0"/>
              </a:rPr>
              <a:t>- It just takes 7 Steps -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3635375" y="6165850"/>
            <a:ext cx="525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243888" y="4508500"/>
          <a:ext cx="6667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4" imgW="871728" imgH="2103120" progId="">
                  <p:embed/>
                </p:oleObj>
              </mc:Choice>
              <mc:Fallback>
                <p:oleObj r:id="rId4" imgW="871728" imgH="2103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4508500"/>
                        <a:ext cx="6667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Microsoft Office PowerPoint</Application>
  <PresentationFormat>Bildschirmpräsentation (4:3)</PresentationFormat>
  <Paragraphs>264</Paragraphs>
  <Slides>34</Slides>
  <Notes>19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7" baseType="lpstr">
      <vt:lpstr>Larissa-Design</vt:lpstr>
      <vt:lpstr>1_Larissa-Design</vt:lpstr>
      <vt:lpstr>MS_ClipArt_Gallery.2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Diana Meißner</dc:creator>
  <cp:lastModifiedBy>Krischan</cp:lastModifiedBy>
  <cp:revision>178</cp:revision>
  <dcterms:created xsi:type="dcterms:W3CDTF">2008-11-13T16:55:53Z</dcterms:created>
  <dcterms:modified xsi:type="dcterms:W3CDTF">2012-08-31T05:15:35Z</dcterms:modified>
</cp:coreProperties>
</file>