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6" r:id="rId2"/>
    <p:sldId id="277" r:id="rId3"/>
    <p:sldId id="304" r:id="rId4"/>
    <p:sldId id="279" r:id="rId5"/>
    <p:sldId id="280" r:id="rId6"/>
    <p:sldId id="281" r:id="rId7"/>
    <p:sldId id="305" r:id="rId8"/>
    <p:sldId id="306" r:id="rId9"/>
    <p:sldId id="307" r:id="rId10"/>
    <p:sldId id="308" r:id="rId11"/>
    <p:sldId id="288" r:id="rId12"/>
    <p:sldId id="309" r:id="rId13"/>
    <p:sldId id="310" r:id="rId14"/>
    <p:sldId id="311" r:id="rId15"/>
    <p:sldId id="312" r:id="rId16"/>
    <p:sldId id="282" r:id="rId17"/>
    <p:sldId id="302" r:id="rId18"/>
    <p:sldId id="303" r:id="rId19"/>
    <p:sldId id="313" r:id="rId20"/>
    <p:sldId id="289" r:id="rId21"/>
    <p:sldId id="299" r:id="rId22"/>
    <p:sldId id="293" r:id="rId23"/>
    <p:sldId id="294" r:id="rId24"/>
    <p:sldId id="295" r:id="rId25"/>
    <p:sldId id="296" r:id="rId26"/>
    <p:sldId id="297" r:id="rId27"/>
    <p:sldId id="29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674"/>
  </p:normalViewPr>
  <p:slideViewPr>
    <p:cSldViewPr snapToGrid="0" snapToObjects="1">
      <p:cViewPr varScale="1">
        <p:scale>
          <a:sx n="124" d="100"/>
          <a:sy n="124" d="100"/>
        </p:scale>
        <p:origin x="81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90122-B73F-DF47-BAB2-4CC02A9AEEDD}" type="datetimeFigureOut">
              <a:rPr lang="en-US" smtClean="0"/>
              <a:t>7/31/17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3DFD2-62A5-2242-B6E2-5C71633A0AED}" type="slidenum">
              <a:rPr lang="en-US" smtClean="0"/>
              <a:t>‹#›</a:t>
            </a:fld>
            <a:endParaRPr lang="en-US"/>
          </a:p>
        </p:txBody>
      </p:sp>
    </p:spTree>
    <p:extLst>
      <p:ext uri="{BB962C8B-B14F-4D97-AF65-F5344CB8AC3E}">
        <p14:creationId xmlns:p14="http://schemas.microsoft.com/office/powerpoint/2010/main" val="691977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FA779-B0E9-4314-B692-E18AA7324701}" type="slidenum">
              <a:rPr lang="en-US" smtClean="0"/>
              <a:pPr/>
              <a:t>1</a:t>
            </a:fld>
            <a:endParaRPr lang="en-US"/>
          </a:p>
        </p:txBody>
      </p:sp>
    </p:spTree>
    <p:extLst>
      <p:ext uri="{BB962C8B-B14F-4D97-AF65-F5344CB8AC3E}">
        <p14:creationId xmlns:p14="http://schemas.microsoft.com/office/powerpoint/2010/main" val="1522569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2BA5450-16AA-4048-BE11-3595DE4814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752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CFA779-B0E9-4314-B692-E18AA7324701}" type="slidenum">
              <a:rPr lang="en-US" smtClean="0"/>
              <a:pPr/>
              <a:t>22</a:t>
            </a:fld>
            <a:endParaRPr lang="en-US"/>
          </a:p>
        </p:txBody>
      </p:sp>
    </p:spTree>
    <p:extLst>
      <p:ext uri="{BB962C8B-B14F-4D97-AF65-F5344CB8AC3E}">
        <p14:creationId xmlns:p14="http://schemas.microsoft.com/office/powerpoint/2010/main" val="184686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CFA779-B0E9-4314-B692-E18AA7324701}" type="slidenum">
              <a:rPr lang="en-US" smtClean="0"/>
              <a:pPr/>
              <a:t>23</a:t>
            </a:fld>
            <a:endParaRPr lang="en-US"/>
          </a:p>
        </p:txBody>
      </p:sp>
    </p:spTree>
    <p:extLst>
      <p:ext uri="{BB962C8B-B14F-4D97-AF65-F5344CB8AC3E}">
        <p14:creationId xmlns:p14="http://schemas.microsoft.com/office/powerpoint/2010/main" val="10735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CFA779-B0E9-4314-B692-E18AA7324701}" type="slidenum">
              <a:rPr lang="en-US" smtClean="0"/>
              <a:pPr/>
              <a:t>24</a:t>
            </a:fld>
            <a:endParaRPr lang="en-US"/>
          </a:p>
        </p:txBody>
      </p:sp>
    </p:spTree>
    <p:extLst>
      <p:ext uri="{BB962C8B-B14F-4D97-AF65-F5344CB8AC3E}">
        <p14:creationId xmlns:p14="http://schemas.microsoft.com/office/powerpoint/2010/main" val="1457582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CFA779-B0E9-4314-B692-E18AA7324701}" type="slidenum">
              <a:rPr lang="en-US" smtClean="0"/>
              <a:pPr/>
              <a:t>25</a:t>
            </a:fld>
            <a:endParaRPr lang="en-US"/>
          </a:p>
        </p:txBody>
      </p:sp>
    </p:spTree>
    <p:extLst>
      <p:ext uri="{BB962C8B-B14F-4D97-AF65-F5344CB8AC3E}">
        <p14:creationId xmlns:p14="http://schemas.microsoft.com/office/powerpoint/2010/main" val="184298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FA779-B0E9-4314-B692-E18AA7324701}" type="slidenum">
              <a:rPr lang="en-US" smtClean="0"/>
              <a:pPr/>
              <a:t>26</a:t>
            </a:fld>
            <a:endParaRPr lang="en-US"/>
          </a:p>
        </p:txBody>
      </p:sp>
    </p:spTree>
    <p:extLst>
      <p:ext uri="{BB962C8B-B14F-4D97-AF65-F5344CB8AC3E}">
        <p14:creationId xmlns:p14="http://schemas.microsoft.com/office/powerpoint/2010/main" val="820267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FA779-B0E9-4314-B692-E18AA7324701}" type="slidenum">
              <a:rPr lang="en-US" smtClean="0"/>
              <a:pPr/>
              <a:t>27</a:t>
            </a:fld>
            <a:endParaRPr lang="en-US"/>
          </a:p>
        </p:txBody>
      </p:sp>
    </p:spTree>
    <p:extLst>
      <p:ext uri="{BB962C8B-B14F-4D97-AF65-F5344CB8AC3E}">
        <p14:creationId xmlns:p14="http://schemas.microsoft.com/office/powerpoint/2010/main" val="9611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FA779-B0E9-4314-B692-E18AA7324701}" type="slidenum">
              <a:rPr lang="en-US" smtClean="0"/>
              <a:pPr/>
              <a:t>2</a:t>
            </a:fld>
            <a:endParaRPr lang="en-US"/>
          </a:p>
        </p:txBody>
      </p:sp>
    </p:spTree>
    <p:extLst>
      <p:ext uri="{BB962C8B-B14F-4D97-AF65-F5344CB8AC3E}">
        <p14:creationId xmlns:p14="http://schemas.microsoft.com/office/powerpoint/2010/main" val="38696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a:t>
            </a:r>
            <a:r>
              <a:rPr lang="en-US" baseline="0" dirty="0" smtClean="0"/>
              <a:t> points:</a:t>
            </a:r>
          </a:p>
          <a:p>
            <a:endParaRPr lang="en-US" baseline="0" dirty="0" smtClean="0"/>
          </a:p>
          <a:p>
            <a:r>
              <a:rPr lang="en-US" baseline="0" dirty="0" smtClean="0"/>
              <a:t>Browsing - </a:t>
            </a:r>
            <a:r>
              <a:rPr lang="en-US" dirty="0" smtClean="0"/>
              <a:t>http/https,</a:t>
            </a:r>
            <a:r>
              <a:rPr lang="en-US" baseline="0" dirty="0" smtClean="0"/>
              <a:t> </a:t>
            </a:r>
            <a:r>
              <a:rPr lang="en-US" dirty="0" smtClean="0"/>
              <a:t>exploits,</a:t>
            </a:r>
            <a:r>
              <a:rPr lang="en-US" baseline="0" dirty="0" smtClean="0"/>
              <a:t> s</a:t>
            </a:r>
            <a:r>
              <a:rPr lang="en-US" dirty="0" smtClean="0"/>
              <a:t>oftware/plugin versions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Theft and data</a:t>
            </a:r>
            <a:r>
              <a:rPr lang="en-US" baseline="0" dirty="0" smtClean="0"/>
              <a:t> loss - </a:t>
            </a:r>
            <a:r>
              <a:rPr lang="en-US" dirty="0" smtClean="0"/>
              <a:t>laptop, USB flash device, data corruption</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Inappropriate</a:t>
            </a:r>
            <a:r>
              <a:rPr lang="en-US" baseline="0" dirty="0" smtClean="0"/>
              <a:t> data access - </a:t>
            </a:r>
            <a:r>
              <a:rPr lang="en-US" dirty="0" smtClean="0"/>
              <a:t>P2P file sharing -</a:t>
            </a:r>
            <a:r>
              <a:rPr lang="en-US" baseline="0" dirty="0" smtClean="0"/>
              <a:t> </a:t>
            </a:r>
            <a:r>
              <a:rPr lang="en-US" dirty="0" smtClean="0"/>
              <a:t>legal implications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Discarded media and hardware</a:t>
            </a:r>
            <a:r>
              <a:rPr lang="en-US" baseline="0" dirty="0" smtClean="0"/>
              <a:t> </a:t>
            </a:r>
            <a:r>
              <a:rPr lang="en-US" dirty="0" smtClean="0"/>
              <a:t>- wipe or destroy media, laptops</a:t>
            </a:r>
          </a:p>
          <a:p>
            <a:endParaRPr lang="en-US" dirty="0"/>
          </a:p>
        </p:txBody>
      </p:sp>
      <p:sp>
        <p:nvSpPr>
          <p:cNvPr id="4" name="Slide Number Placeholder 3"/>
          <p:cNvSpPr>
            <a:spLocks noGrp="1"/>
          </p:cNvSpPr>
          <p:nvPr>
            <p:ph type="sldNum" sz="quarter" idx="10"/>
          </p:nvPr>
        </p:nvSpPr>
        <p:spPr/>
        <p:txBody>
          <a:bodyPr/>
          <a:lstStyle/>
          <a:p>
            <a:fld id="{ACCFA779-B0E9-4314-B692-E18AA7324701}" type="slidenum">
              <a:rPr lang="en-US" smtClean="0"/>
              <a:pPr/>
              <a:t>3</a:t>
            </a:fld>
            <a:endParaRPr lang="en-US"/>
          </a:p>
        </p:txBody>
      </p:sp>
    </p:spTree>
    <p:extLst>
      <p:ext uri="{BB962C8B-B14F-4D97-AF65-F5344CB8AC3E}">
        <p14:creationId xmlns:p14="http://schemas.microsoft.com/office/powerpoint/2010/main" val="136645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FA779-B0E9-4314-B692-E18AA7324701}" type="slidenum">
              <a:rPr lang="en-US" smtClean="0"/>
              <a:pPr/>
              <a:t>4</a:t>
            </a:fld>
            <a:endParaRPr lang="en-US"/>
          </a:p>
        </p:txBody>
      </p:sp>
    </p:spTree>
    <p:extLst>
      <p:ext uri="{BB962C8B-B14F-4D97-AF65-F5344CB8AC3E}">
        <p14:creationId xmlns:p14="http://schemas.microsoft.com/office/powerpoint/2010/main" val="41360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CFA779-B0E9-4314-B692-E18AA7324701}" type="slidenum">
              <a:rPr lang="en-US" smtClean="0"/>
              <a:pPr/>
              <a:t>5</a:t>
            </a:fld>
            <a:endParaRPr lang="en-US"/>
          </a:p>
        </p:txBody>
      </p:sp>
    </p:spTree>
    <p:extLst>
      <p:ext uri="{BB962C8B-B14F-4D97-AF65-F5344CB8AC3E}">
        <p14:creationId xmlns:p14="http://schemas.microsoft.com/office/powerpoint/2010/main" val="48500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FA779-B0E9-4314-B692-E18AA7324701}" type="slidenum">
              <a:rPr lang="en-US" smtClean="0"/>
              <a:pPr/>
              <a:t>11</a:t>
            </a:fld>
            <a:endParaRPr lang="en-US"/>
          </a:p>
        </p:txBody>
      </p:sp>
    </p:spTree>
    <p:extLst>
      <p:ext uri="{BB962C8B-B14F-4D97-AF65-F5344CB8AC3E}">
        <p14:creationId xmlns:p14="http://schemas.microsoft.com/office/powerpoint/2010/main" val="184949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info.phishlabs.com</a:t>
            </a:r>
            <a:r>
              <a:rPr lang="en-US" dirty="0" smtClean="0"/>
              <a:t>/blog/</a:t>
            </a:r>
            <a:r>
              <a:rPr lang="en-US" dirty="0" err="1" smtClean="0"/>
              <a:t>fbi</a:t>
            </a:r>
            <a:r>
              <a:rPr lang="en-US" dirty="0" smtClean="0"/>
              <a:t>-fraud-alert-business-e-mail-compromise</a:t>
            </a:r>
            <a:endParaRPr lang="en-US" dirty="0"/>
          </a:p>
        </p:txBody>
      </p:sp>
      <p:sp>
        <p:nvSpPr>
          <p:cNvPr id="4" name="Slide Number Placeholder 3"/>
          <p:cNvSpPr>
            <a:spLocks noGrp="1"/>
          </p:cNvSpPr>
          <p:nvPr>
            <p:ph type="sldNum" sz="quarter" idx="10"/>
          </p:nvPr>
        </p:nvSpPr>
        <p:spPr/>
        <p:txBody>
          <a:bodyPr/>
          <a:lstStyle/>
          <a:p>
            <a:fld id="{DFE3DFD2-62A5-2242-B6E2-5C71633A0AED}" type="slidenum">
              <a:rPr lang="en-US" smtClean="0"/>
              <a:t>14</a:t>
            </a:fld>
            <a:endParaRPr lang="en-US"/>
          </a:p>
        </p:txBody>
      </p:sp>
    </p:spTree>
    <p:extLst>
      <p:ext uri="{BB962C8B-B14F-4D97-AF65-F5344CB8AC3E}">
        <p14:creationId xmlns:p14="http://schemas.microsoft.com/office/powerpoint/2010/main" val="1515766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“hovering” in more depth – potentially show example.</a:t>
            </a:r>
          </a:p>
          <a:p>
            <a:endParaRPr lang="en-US" baseline="0" dirty="0" smtClean="0"/>
          </a:p>
          <a:p>
            <a:r>
              <a:rPr lang="en-US" baseline="0" dirty="0" smtClean="0"/>
              <a:t>What is encryption?  - Method of encoding and securing the content so that others cannot read it.</a:t>
            </a:r>
            <a:endParaRPr lang="en-US" dirty="0"/>
          </a:p>
        </p:txBody>
      </p:sp>
      <p:sp>
        <p:nvSpPr>
          <p:cNvPr id="4" name="Slide Number Placeholder 3"/>
          <p:cNvSpPr>
            <a:spLocks noGrp="1"/>
          </p:cNvSpPr>
          <p:nvPr>
            <p:ph type="sldNum" sz="quarter" idx="10"/>
          </p:nvPr>
        </p:nvSpPr>
        <p:spPr/>
        <p:txBody>
          <a:bodyPr/>
          <a:lstStyle/>
          <a:p>
            <a:fld id="{ACCFA779-B0E9-4314-B692-E18AA7324701}" type="slidenum">
              <a:rPr lang="en-US" smtClean="0"/>
              <a:pPr/>
              <a:t>16</a:t>
            </a:fld>
            <a:endParaRPr lang="en-US"/>
          </a:p>
        </p:txBody>
      </p:sp>
    </p:spTree>
    <p:extLst>
      <p:ext uri="{BB962C8B-B14F-4D97-AF65-F5344CB8AC3E}">
        <p14:creationId xmlns:p14="http://schemas.microsoft.com/office/powerpoint/2010/main" val="123228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FA779-B0E9-4314-B692-E18AA7324701}" type="slidenum">
              <a:rPr lang="en-US" smtClean="0"/>
              <a:pPr/>
              <a:t>20</a:t>
            </a:fld>
            <a:endParaRPr lang="en-US"/>
          </a:p>
        </p:txBody>
      </p:sp>
    </p:spTree>
    <p:extLst>
      <p:ext uri="{BB962C8B-B14F-4D97-AF65-F5344CB8AC3E}">
        <p14:creationId xmlns:p14="http://schemas.microsoft.com/office/powerpoint/2010/main" val="1689555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6" name="Title 15"/>
          <p:cNvSpPr>
            <a:spLocks noGrp="1"/>
          </p:cNvSpPr>
          <p:nvPr>
            <p:ph type="title"/>
          </p:nvPr>
        </p:nvSpPr>
        <p:spPr>
          <a:xfrm>
            <a:off x="296563" y="2483707"/>
            <a:ext cx="8229600" cy="1084006"/>
          </a:xfrm>
        </p:spPr>
        <p:txBody>
          <a:bodyPr/>
          <a:lstStyle/>
          <a:p>
            <a:r>
              <a:rPr lang="en-US" smtClean="0"/>
              <a:t>Click to edit Master title style</a:t>
            </a:r>
            <a:endParaRPr lang="en-US"/>
          </a:p>
        </p:txBody>
      </p:sp>
    </p:spTree>
    <p:extLst>
      <p:ext uri="{BB962C8B-B14F-4D97-AF65-F5344CB8AC3E}">
        <p14:creationId xmlns:p14="http://schemas.microsoft.com/office/powerpoint/2010/main" val="26028042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15094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54037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70645.17-UOM-New-Brand-PowerPoint-Template-section-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71400" cy="695355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4642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C53AC-A7D0-4E45-A234-101BFA8E3C1C}"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03625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4C53AC-A7D0-4E45-A234-101BFA8E3C1C}"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45812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4C53AC-A7D0-4E45-A234-101BFA8E3C1C}" type="datetimeFigureOut">
              <a:rPr lang="en-US" smtClean="0"/>
              <a:t>7/31/17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98245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C53AC-A7D0-4E45-A234-101BFA8E3C1C}" type="datetimeFigureOut">
              <a:rPr lang="en-US" smtClean="0"/>
              <a:t>7/31/17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14674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C53AC-A7D0-4E45-A234-101BFA8E3C1C}" type="datetimeFigureOut">
              <a:rPr lang="en-US" smtClean="0"/>
              <a:t>7/31/17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14805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53AC-A7D0-4E45-A234-101BFA8E3C1C}"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78322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53AC-A7D0-4E45-A234-101BFA8E3C1C}"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2654082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C53AC-A7D0-4E45-A234-101BFA8E3C1C}" type="datetimeFigureOut">
              <a:rPr lang="en-US" smtClean="0"/>
              <a:t>7/31/17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6CFBA-0707-354A-8FC0-12A0138D87A0}" type="slidenum">
              <a:rPr lang="en-US" smtClean="0"/>
              <a:t>‹#›</a:t>
            </a:fld>
            <a:endParaRPr lang="en-US"/>
          </a:p>
        </p:txBody>
      </p:sp>
    </p:spTree>
    <p:extLst>
      <p:ext uri="{BB962C8B-B14F-4D97-AF65-F5344CB8AC3E}">
        <p14:creationId xmlns:p14="http://schemas.microsoft.com/office/powerpoint/2010/main" val="254311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Franklin Gothic Medium" charset="0"/>
          <a:ea typeface="Franklin Gothic Medium" charset="0"/>
          <a:cs typeface="Franklin Gothic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Franklin Gothic Medium" charset="0"/>
          <a:ea typeface="Franklin Gothic Medium" charset="0"/>
          <a:cs typeface="Franklin Gothic Medium" charset="0"/>
        </a:defRPr>
      </a:lvl1pPr>
      <a:lvl2pPr marL="742950" indent="-285750" algn="l" defTabSz="457200" rtl="0" eaLnBrk="1" latinLnBrk="0" hangingPunct="1">
        <a:spcBef>
          <a:spcPct val="20000"/>
        </a:spcBef>
        <a:buFont typeface="Arial"/>
        <a:buChar char="–"/>
        <a:defRPr sz="2800" kern="1200">
          <a:solidFill>
            <a:schemeClr val="tx1"/>
          </a:solidFill>
          <a:latin typeface="Franklin Gothic Medium" charset="0"/>
          <a:ea typeface="Franklin Gothic Medium" charset="0"/>
          <a:cs typeface="Franklin Gothic Medium" charset="0"/>
        </a:defRPr>
      </a:lvl2pPr>
      <a:lvl3pPr marL="1143000" indent="-228600" algn="l" defTabSz="457200" rtl="0" eaLnBrk="1" latinLnBrk="0" hangingPunct="1">
        <a:spcBef>
          <a:spcPct val="20000"/>
        </a:spcBef>
        <a:buFont typeface="Arial"/>
        <a:buChar char="•"/>
        <a:defRPr sz="2400" kern="1200">
          <a:solidFill>
            <a:schemeClr val="tx1"/>
          </a:solidFill>
          <a:latin typeface="Franklin Gothic Medium" charset="0"/>
          <a:ea typeface="Franklin Gothic Medium" charset="0"/>
          <a:cs typeface="Franklin Gothic Medium" charset="0"/>
        </a:defRPr>
      </a:lvl3pPr>
      <a:lvl4pPr marL="1600200" indent="-228600" algn="l" defTabSz="457200" rtl="0" eaLnBrk="1" latinLnBrk="0" hangingPunct="1">
        <a:spcBef>
          <a:spcPct val="20000"/>
        </a:spcBef>
        <a:buFont typeface="Arial"/>
        <a:buChar char="–"/>
        <a:defRPr sz="2000" kern="1200">
          <a:solidFill>
            <a:schemeClr val="tx1"/>
          </a:solidFill>
          <a:latin typeface="Franklin Gothic Medium" charset="0"/>
          <a:ea typeface="Franklin Gothic Medium" charset="0"/>
          <a:cs typeface="Franklin Gothic Medium" charset="0"/>
        </a:defRPr>
      </a:lvl4pPr>
      <a:lvl5pPr marL="2057400" indent="-228600" algn="l" defTabSz="457200" rtl="0" eaLnBrk="1" latinLnBrk="0" hangingPunct="1">
        <a:spcBef>
          <a:spcPct val="20000"/>
        </a:spcBef>
        <a:buFont typeface="Arial"/>
        <a:buChar char="»"/>
        <a:defRPr sz="2000" kern="1200">
          <a:solidFill>
            <a:schemeClr val="tx1"/>
          </a:solidFill>
          <a:latin typeface="Franklin Gothic Medium" charset="0"/>
          <a:ea typeface="Franklin Gothic Medium" charset="0"/>
          <a:cs typeface="Franklin Gothic Medium"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Phish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emphis.edu/its/security/data-storage-guidelines.php" TargetMode="External"/><Relationship Id="rId3" Type="http://schemas.openxmlformats.org/officeDocument/2006/relationships/hyperlink" Target="http://www.memphis.edu/its/security/policies-guidelines.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sso.securingthehuman.org/uofmemphi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buse@memphis.edu" TargetMode="External"/><Relationship Id="rId4" Type="http://schemas.openxmlformats.org/officeDocument/2006/relationships/hyperlink" Target="https://www.memphis.edu/its/security/incident-report.php"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mailto:abuse@memphis.edu"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memphis.edu/its/security" TargetMode="External"/><Relationship Id="rId4" Type="http://schemas.openxmlformats.org/officeDocument/2006/relationships/hyperlink" Target="http://blogs.memphis.edu/cio" TargetMode="External"/><Relationship Id="rId5" Type="http://schemas.openxmlformats.org/officeDocument/2006/relationships/hyperlink" Target="https://www.staysafeonline.org/" TargetMode="External"/><Relationship Id="rId6" Type="http://schemas.openxmlformats.org/officeDocument/2006/relationships/hyperlink" Target="https://www.us-cert.gov/" TargetMode="External"/><Relationship Id="rId7" Type="http://schemas.openxmlformats.org/officeDocument/2006/relationships/hyperlink" Target="https://www.consumer.ftc.gov/topics/privacy-identity-online-security" TargetMode="External"/><Relationship Id="rId8" Type="http://schemas.openxmlformats.org/officeDocument/2006/relationships/hyperlink" Target="http://cyberaware.securingthehuman.org/"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hyperlink" Target="mailto:rjax@memphis.edu" TargetMode="External"/><Relationship Id="rId4" Type="http://schemas.openxmlformats.org/officeDocument/2006/relationships/hyperlink" Target="http://www.memphis.edu/its/security/"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umwa.memphis.edu/umpolicies/UM1337.htm" TargetMode="External"/><Relationship Id="rId4" Type="http://schemas.openxmlformats.org/officeDocument/2006/relationships/hyperlink" Target="https://umwa.memphis.edu/umpolicies/UM1535.htm" TargetMode="External"/><Relationship Id="rId5" Type="http://schemas.openxmlformats.org/officeDocument/2006/relationships/hyperlink" Target="https://umwa.memphis.edu/umpolicies/UM1566.htm" TargetMode="External"/><Relationship Id="rId6" Type="http://schemas.openxmlformats.org/officeDocument/2006/relationships/hyperlink" Target="https://umwa.memphis.edu/umpolicies/UM1691.htm" TargetMode="External"/><Relationship Id="rId7" Type="http://schemas.openxmlformats.org/officeDocument/2006/relationships/hyperlink" Target="https://umwa.memphis.edu/umpolicies/UM1804.htm" TargetMode="External"/><Relationship Id="rId8" Type="http://schemas.openxmlformats.org/officeDocument/2006/relationships/hyperlink" Target="https://umwa.memphis.edu/umpolicies/UM1805.htm" TargetMode="External"/><Relationship Id="rId9" Type="http://schemas.openxmlformats.org/officeDocument/2006/relationships/hyperlink" Target="http://www.memphis.edu/its/security/policies-guidelines.php" TargetMode="External"/><Relationship Id="rId10" Type="http://schemas.openxmlformats.org/officeDocument/2006/relationships/hyperlink" Target="http://www.memphis.edu/its/security/best-practices.php"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solidFill>
                  <a:schemeClr val="bg1"/>
                </a:solidFill>
              </a:rPr>
              <a:t>Security Awareness</a:t>
            </a:r>
            <a:endParaRPr lang="en-US" dirty="0">
              <a:solidFill>
                <a:schemeClr val="bg1"/>
              </a:solidFill>
            </a:endParaRPr>
          </a:p>
        </p:txBody>
      </p:sp>
      <p:sp>
        <p:nvSpPr>
          <p:cNvPr id="3" name="Subtitle 2"/>
          <p:cNvSpPr>
            <a:spLocks noGrp="1"/>
          </p:cNvSpPr>
          <p:nvPr>
            <p:ph type="subTitle" idx="1"/>
          </p:nvPr>
        </p:nvSpPr>
        <p:spPr>
          <a:xfrm>
            <a:off x="3914453" y="4411037"/>
            <a:ext cx="5004371" cy="910975"/>
          </a:xfrm>
        </p:spPr>
        <p:txBody>
          <a:bodyPr/>
          <a:lstStyle/>
          <a:p>
            <a:pPr algn="r"/>
            <a:r>
              <a:rPr lang="en-US" sz="2400" dirty="0" smtClean="0">
                <a:solidFill>
                  <a:schemeClr val="bg1"/>
                </a:solidFill>
              </a:rPr>
              <a:t>ITS Security Training</a:t>
            </a:r>
          </a:p>
          <a:p>
            <a:pPr algn="r"/>
            <a:r>
              <a:rPr lang="en-US" sz="1800" dirty="0" smtClean="0">
                <a:solidFill>
                  <a:schemeClr val="bg1"/>
                </a:solidFill>
              </a:rPr>
              <a:t>Fall 2017</a:t>
            </a:r>
          </a:p>
          <a:p>
            <a:endParaRPr lang="en-US" dirty="0"/>
          </a:p>
        </p:txBody>
      </p:sp>
    </p:spTree>
    <p:extLst>
      <p:ext uri="{BB962C8B-B14F-4D97-AF65-F5344CB8AC3E}">
        <p14:creationId xmlns:p14="http://schemas.microsoft.com/office/powerpoint/2010/main" val="143396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Phishing</a:t>
            </a:r>
            <a:r>
              <a:rPr lang="en-US" dirty="0"/>
              <a:t> is the attempt to obtain sensitive information such as usernames, passwords, and credit card details (and, indirectly, money), often for malicious reasons, by disguising as a trustworthy entity in an electronic communication</a:t>
            </a:r>
            <a:r>
              <a:rPr lang="en-US" dirty="0" smtClean="0"/>
              <a:t>. </a:t>
            </a:r>
            <a:r>
              <a:rPr lang="en-US" sz="2100" dirty="0"/>
              <a:t>(Wikipedia - </a:t>
            </a:r>
            <a:r>
              <a:rPr lang="en-US" sz="2100" dirty="0" smtClean="0">
                <a:hlinkClick r:id="rId2"/>
              </a:rPr>
              <a:t>https://en.wikipedia.org/wiki/Phishing</a:t>
            </a:r>
            <a:r>
              <a:rPr lang="en-US" sz="2100" dirty="0" smtClean="0"/>
              <a:t> )</a:t>
            </a:r>
          </a:p>
          <a:p>
            <a:r>
              <a:rPr lang="en-US" dirty="0" smtClean="0"/>
              <a:t>Common phishing scams attempt to use coercion or scare tactics to get you to enter your username and password into a phony web site, such as:</a:t>
            </a:r>
            <a:endParaRPr lang="en-US" dirty="0"/>
          </a:p>
          <a:p>
            <a:pPr lvl="1">
              <a:buFont typeface="Arial" charset="0"/>
              <a:buChar char="•"/>
            </a:pPr>
            <a:r>
              <a:rPr lang="en-US" dirty="0" smtClean="0"/>
              <a:t>A “required action” as a part of a system or quota upgrade</a:t>
            </a:r>
          </a:p>
          <a:p>
            <a:pPr lvl="1">
              <a:buFont typeface="Arial" charset="0"/>
              <a:buChar char="•"/>
            </a:pPr>
            <a:r>
              <a:rPr lang="en-US" dirty="0" smtClean="0"/>
              <a:t>A “required action” to prevent email account closure</a:t>
            </a:r>
          </a:p>
          <a:p>
            <a:pPr lvl="1">
              <a:buFont typeface="Arial" charset="0"/>
              <a:buChar char="•"/>
            </a:pPr>
            <a:r>
              <a:rPr lang="en-US" dirty="0" smtClean="0"/>
              <a:t>A “trusted” vendor, such as a fake Dropbox or Google alert</a:t>
            </a:r>
          </a:p>
          <a:p>
            <a:pPr lvl="1">
              <a:buFont typeface="Arial" charset="0"/>
              <a:buChar char="•"/>
            </a:pPr>
            <a:r>
              <a:rPr lang="en-US" dirty="0" smtClean="0"/>
              <a:t>A “legitimate” banking alert</a:t>
            </a:r>
          </a:p>
          <a:p>
            <a:r>
              <a:rPr lang="en-US" dirty="0" smtClean="0"/>
              <a:t>Once they have your password, phishers use your account credentials to send more phishing messages, change financial account information or redirect checks/deposits.</a:t>
            </a:r>
          </a:p>
        </p:txBody>
      </p:sp>
    </p:spTree>
    <p:extLst>
      <p:ext uri="{BB962C8B-B14F-4D97-AF65-F5344CB8AC3E}">
        <p14:creationId xmlns:p14="http://schemas.microsoft.com/office/powerpoint/2010/main" val="1237672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42"/>
            <a:ext cx="8229600" cy="826923"/>
          </a:xfrm>
        </p:spPr>
        <p:txBody>
          <a:bodyPr>
            <a:normAutofit/>
          </a:bodyPr>
          <a:lstStyle/>
          <a:p>
            <a:r>
              <a:rPr lang="en-US" sz="3600" dirty="0" smtClean="0"/>
              <a:t>Phishing Examples</a:t>
            </a:r>
            <a:endParaRPr lang="en-US" sz="3600" dirty="0"/>
          </a:p>
        </p:txBody>
      </p:sp>
      <p:pic>
        <p:nvPicPr>
          <p:cNvPr id="7" name="Picture 6"/>
          <p:cNvPicPr>
            <a:picLocks noChangeAspect="1"/>
          </p:cNvPicPr>
          <p:nvPr/>
        </p:nvPicPr>
        <p:blipFill>
          <a:blip r:embed="rId3"/>
          <a:srcRect b="15379"/>
          <a:stretch>
            <a:fillRect/>
          </a:stretch>
        </p:blipFill>
        <p:spPr>
          <a:xfrm>
            <a:off x="270799" y="1099065"/>
            <a:ext cx="4900828" cy="2743470"/>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80624" y="2835668"/>
            <a:ext cx="4497180" cy="3441842"/>
          </a:xfr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40" y="4055438"/>
            <a:ext cx="4611384" cy="1621670"/>
          </a:xfrm>
          <a:prstGeom prst="rect">
            <a:avLst/>
          </a:prstGeom>
        </p:spPr>
      </p:pic>
    </p:spTree>
    <p:extLst>
      <p:ext uri="{BB962C8B-B14F-4D97-AF65-F5344CB8AC3E}">
        <p14:creationId xmlns:p14="http://schemas.microsoft.com/office/powerpoint/2010/main" val="782749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Viruses and Malware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Cybercriminals also use attachments to spread viruses or other malicious software (malware) to steal or destroy data.</a:t>
            </a:r>
          </a:p>
          <a:p>
            <a:r>
              <a:rPr lang="en-US" dirty="0" smtClean="0"/>
              <a:t>Malware can install </a:t>
            </a:r>
            <a:r>
              <a:rPr lang="en-US" dirty="0" err="1" smtClean="0"/>
              <a:t>keyloggers</a:t>
            </a:r>
            <a:r>
              <a:rPr lang="en-US" dirty="0" smtClean="0"/>
              <a:t> to capture everything you type, control your webcam/microphone, or send all of your data to remote servers that the criminal controls.</a:t>
            </a:r>
          </a:p>
          <a:p>
            <a:r>
              <a:rPr lang="en-US" dirty="0" smtClean="0"/>
              <a:t>The attachment typically arrives as Word, Excel or PDF file and has to be opened before the malware triggers.</a:t>
            </a:r>
          </a:p>
          <a:p>
            <a:r>
              <a:rPr lang="en-US" dirty="0" smtClean="0"/>
              <a:t>Malware will take advantage of unpatched software.</a:t>
            </a:r>
          </a:p>
          <a:p>
            <a:r>
              <a:rPr lang="en-US" dirty="0" smtClean="0"/>
              <a:t>Some Word/Excel malware require you to enable Macros </a:t>
            </a:r>
            <a:r>
              <a:rPr lang="mr-IN" dirty="0" smtClean="0"/>
              <a:t>–</a:t>
            </a:r>
            <a:r>
              <a:rPr lang="en-US" dirty="0" smtClean="0"/>
              <a:t> always be suspicious of an attachment that requests you to “lower” your security settings when opening.</a:t>
            </a:r>
          </a:p>
        </p:txBody>
      </p:sp>
    </p:spTree>
    <p:extLst>
      <p:ext uri="{BB962C8B-B14F-4D97-AF65-F5344CB8AC3E}">
        <p14:creationId xmlns:p14="http://schemas.microsoft.com/office/powerpoint/2010/main" val="1039422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Email Spoofing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called Business Email Compromise, email spoofing typically uses an email address that mimics a trusted party, such as a manager, executive or co-worker, and can be difficult to recognize (especially on mobile devices).</a:t>
            </a:r>
          </a:p>
          <a:p>
            <a:r>
              <a:rPr lang="en-US" dirty="0" smtClean="0"/>
              <a:t>Typically these scams involve a wire transfer or request for sensitive files, such as W-2s or legal documents.</a:t>
            </a:r>
          </a:p>
          <a:p>
            <a:r>
              <a:rPr lang="en-US" dirty="0" smtClean="0"/>
              <a:t>There is usually some urgency involved to prevent the recipient from following up on the request directly or following procedures.</a:t>
            </a:r>
          </a:p>
        </p:txBody>
      </p:sp>
    </p:spTree>
    <p:extLst>
      <p:ext uri="{BB962C8B-B14F-4D97-AF65-F5344CB8AC3E}">
        <p14:creationId xmlns:p14="http://schemas.microsoft.com/office/powerpoint/2010/main" val="1934527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Spoofing Example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0435" y="1600200"/>
            <a:ext cx="7703129" cy="4525963"/>
          </a:xfrm>
        </p:spPr>
      </p:pic>
    </p:spTree>
    <p:extLst>
      <p:ext uri="{BB962C8B-B14F-4D97-AF65-F5344CB8AC3E}">
        <p14:creationId xmlns:p14="http://schemas.microsoft.com/office/powerpoint/2010/main" val="42003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Advance-Fee Scams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Most other email scams involve advance-fees and check fraud, attempting to gain your confidence to move money on the criminal’s behalf.</a:t>
            </a:r>
          </a:p>
          <a:p>
            <a:r>
              <a:rPr lang="en-US" dirty="0" smtClean="0"/>
              <a:t>Nigerian “419” scams are the classic example </a:t>
            </a:r>
            <a:r>
              <a:rPr lang="mr-IN" dirty="0" smtClean="0"/>
              <a:t>–</a:t>
            </a:r>
            <a:r>
              <a:rPr lang="en-US" dirty="0" smtClean="0"/>
              <a:t> your help is needed to move a large amount of money out of a foreign country because someone is ill, has died, or the country’s government is after it.  The victim wires money to assist and never receives anything in return.</a:t>
            </a:r>
          </a:p>
          <a:p>
            <a:r>
              <a:rPr lang="en-US" dirty="0" smtClean="0"/>
              <a:t>New variations include job offers </a:t>
            </a:r>
            <a:r>
              <a:rPr lang="mr-IN" dirty="0" smtClean="0"/>
              <a:t>–</a:t>
            </a:r>
            <a:r>
              <a:rPr lang="en-US" dirty="0" smtClean="0"/>
              <a:t> a sizable wage is sent in advance for a low amount of work, deposited, then requested to be transferred to another source for payment of some debt.  Original check bounces and the victim has just wired their own money to the criminal.</a:t>
            </a:r>
          </a:p>
        </p:txBody>
      </p:sp>
    </p:spTree>
    <p:extLst>
      <p:ext uri="{BB962C8B-B14F-4D97-AF65-F5344CB8AC3E}">
        <p14:creationId xmlns:p14="http://schemas.microsoft.com/office/powerpoint/2010/main" val="804456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745016" cy="690282"/>
          </a:xfrm>
        </p:spPr>
        <p:txBody>
          <a:bodyPr>
            <a:normAutofit/>
          </a:bodyPr>
          <a:lstStyle/>
          <a:p>
            <a:r>
              <a:rPr lang="en-US" sz="3600" dirty="0" smtClean="0"/>
              <a:t>Safe Web Browsing</a:t>
            </a:r>
            <a:endParaRPr lang="en-US" sz="3600" dirty="0"/>
          </a:p>
        </p:txBody>
      </p:sp>
      <p:sp>
        <p:nvSpPr>
          <p:cNvPr id="3" name="Content Placeholder 2"/>
          <p:cNvSpPr>
            <a:spLocks noGrp="1"/>
          </p:cNvSpPr>
          <p:nvPr>
            <p:ph idx="1"/>
          </p:nvPr>
        </p:nvSpPr>
        <p:spPr>
          <a:xfrm>
            <a:off x="685800" y="1143000"/>
            <a:ext cx="7391400" cy="4800601"/>
          </a:xfrm>
        </p:spPr>
        <p:txBody>
          <a:bodyPr>
            <a:noAutofit/>
          </a:bodyPr>
          <a:lstStyle/>
          <a:p>
            <a:r>
              <a:rPr lang="en-US" sz="2000" dirty="0" smtClean="0"/>
              <a:t>Keep your browser software version up-to-date.</a:t>
            </a:r>
          </a:p>
          <a:p>
            <a:r>
              <a:rPr lang="en-US" sz="2000" dirty="0" smtClean="0"/>
              <a:t>Keep any browser plug-ins up-to-date; especially Adobe Flash and Java, as these are targeted frequently.</a:t>
            </a:r>
          </a:p>
          <a:p>
            <a:r>
              <a:rPr lang="en-US" sz="2000" dirty="0" smtClean="0"/>
              <a:t>Hover over URLs and links.</a:t>
            </a:r>
          </a:p>
          <a:p>
            <a:r>
              <a:rPr lang="en-US" sz="2000" dirty="0" smtClean="0"/>
              <a:t>Make use of pop-up and ad blockers.</a:t>
            </a:r>
          </a:p>
          <a:p>
            <a:r>
              <a:rPr lang="en-US" sz="2000" dirty="0" smtClean="0"/>
              <a:t>Be aware of where Google or other web searches are sending you.</a:t>
            </a:r>
          </a:p>
          <a:p>
            <a:r>
              <a:rPr lang="en-US" sz="2000" dirty="0" smtClean="0"/>
              <a:t>Be careful when downloading software from the internet.</a:t>
            </a:r>
          </a:p>
          <a:p>
            <a:r>
              <a:rPr lang="en-US" sz="2000" dirty="0" smtClean="0"/>
              <a:t>If a website requests user information of any kind, make sure that website is using HTTPS.  Look for the padlock or other indicators that the page is secure, such as a site that begins with </a:t>
            </a:r>
            <a:r>
              <a:rPr lang="en-US" sz="2000" u="sng" dirty="0" smtClean="0"/>
              <a:t>https</a:t>
            </a:r>
            <a:r>
              <a:rPr lang="en-US" sz="2000" dirty="0" smtClean="0"/>
              <a:t>://</a:t>
            </a:r>
          </a:p>
        </p:txBody>
      </p:sp>
    </p:spTree>
    <p:extLst>
      <p:ext uri="{BB962C8B-B14F-4D97-AF65-F5344CB8AC3E}">
        <p14:creationId xmlns:p14="http://schemas.microsoft.com/office/powerpoint/2010/main" val="940867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Ransomware is a new type of malware that encrypts documents, pictures and other files, making them unreadable.  The attacker then holds the decryption key for ransom until you agree to pay money, usually through an untraceable method such as </a:t>
            </a:r>
            <a:r>
              <a:rPr lang="en-US" sz="2600" dirty="0" err="1" smtClean="0"/>
              <a:t>BitCoin</a:t>
            </a:r>
            <a:r>
              <a:rPr lang="en-US" sz="2600" dirty="0" smtClean="0"/>
              <a:t> or other digital currency.</a:t>
            </a:r>
          </a:p>
          <a:p>
            <a:r>
              <a:rPr lang="en-US" sz="2600" dirty="0" smtClean="0"/>
              <a:t>Ransomware assumes that you’ll pay to recover your files </a:t>
            </a:r>
            <a:r>
              <a:rPr lang="mr-IN" sz="2600" dirty="0" smtClean="0"/>
              <a:t>–</a:t>
            </a:r>
            <a:r>
              <a:rPr lang="en-US" sz="2600" dirty="0" smtClean="0"/>
              <a:t> if you back them up regularly, you have no need to pay the ransom.</a:t>
            </a:r>
          </a:p>
          <a:p>
            <a:r>
              <a:rPr lang="en-US" sz="2600" dirty="0" smtClean="0"/>
              <a:t>On </a:t>
            </a:r>
            <a:r>
              <a:rPr lang="en-US" sz="2600" dirty="0"/>
              <a:t>UofM machines, store files on your network (H</a:t>
            </a:r>
            <a:r>
              <a:rPr lang="en-US" sz="2600" dirty="0">
                <a:sym typeface="Wingdings"/>
              </a:rPr>
              <a:t>:) drives, </a:t>
            </a:r>
            <a:r>
              <a:rPr lang="en-US" sz="2600" dirty="0" err="1">
                <a:sym typeface="Wingdings"/>
              </a:rPr>
              <a:t>UMdrive</a:t>
            </a:r>
            <a:r>
              <a:rPr lang="en-US" sz="2600" dirty="0">
                <a:sym typeface="Wingdings"/>
              </a:rPr>
              <a:t>, etc.  At home, use external drives or </a:t>
            </a:r>
            <a:r>
              <a:rPr lang="en-US" sz="2600" dirty="0" smtClean="0">
                <a:sym typeface="Wingdings"/>
              </a:rPr>
              <a:t>trusted cloud </a:t>
            </a:r>
            <a:r>
              <a:rPr lang="en-US" sz="2600" dirty="0">
                <a:sym typeface="Wingdings"/>
              </a:rPr>
              <a:t>services.</a:t>
            </a:r>
          </a:p>
          <a:p>
            <a:endParaRPr lang="en-US" dirty="0"/>
          </a:p>
        </p:txBody>
      </p:sp>
    </p:spTree>
    <p:extLst>
      <p:ext uri="{BB962C8B-B14F-4D97-AF65-F5344CB8AC3E}">
        <p14:creationId xmlns:p14="http://schemas.microsoft.com/office/powerpoint/2010/main" val="840274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Social media and networking </a:t>
            </a:r>
            <a:r>
              <a:rPr lang="en-US" dirty="0"/>
              <a:t>sites, by definition, collect, maintain, and share personal identification.</a:t>
            </a:r>
          </a:p>
          <a:p>
            <a:r>
              <a:rPr lang="en-US" dirty="0" smtClean="0"/>
              <a:t>Be mindful of what information you share about yourself and your family online or with others in electronic communications.</a:t>
            </a:r>
          </a:p>
          <a:p>
            <a:r>
              <a:rPr lang="en-US" dirty="0" smtClean="0"/>
              <a:t>Social networking sites can be used by attackers to collect information about you to use against you.  Social engineering attempts to use information the attacker knows about you and your relationships with others to your build trust.</a:t>
            </a:r>
          </a:p>
          <a:p>
            <a:r>
              <a:rPr lang="en-US" dirty="0" smtClean="0"/>
              <a:t>Always check your sharing settings to limit the information you share with public or untrusted users.</a:t>
            </a:r>
            <a:endParaRPr lang="en-US" dirty="0"/>
          </a:p>
        </p:txBody>
      </p:sp>
    </p:spTree>
    <p:extLst>
      <p:ext uri="{BB962C8B-B14F-4D97-AF65-F5344CB8AC3E}">
        <p14:creationId xmlns:p14="http://schemas.microsoft.com/office/powerpoint/2010/main" val="1428820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and Encryption</a:t>
            </a:r>
            <a:endParaRPr lang="en-US" dirty="0"/>
          </a:p>
        </p:txBody>
      </p:sp>
      <p:sp>
        <p:nvSpPr>
          <p:cNvPr id="3" name="Content Placeholder 2"/>
          <p:cNvSpPr>
            <a:spLocks noGrp="1"/>
          </p:cNvSpPr>
          <p:nvPr>
            <p:ph idx="1"/>
          </p:nvPr>
        </p:nvSpPr>
        <p:spPr/>
        <p:txBody>
          <a:bodyPr>
            <a:normAutofit fontScale="55000" lnSpcReduction="20000"/>
          </a:bodyPr>
          <a:lstStyle/>
          <a:p>
            <a:pPr>
              <a:buFont typeface="Arial" charset="0"/>
              <a:buChar char="•"/>
            </a:pPr>
            <a:r>
              <a:rPr lang="en-US" dirty="0"/>
              <a:t>Per policy UM1691, UofM employees are responsible for ensuring the security of the data that they access.  </a:t>
            </a:r>
          </a:p>
          <a:p>
            <a:pPr>
              <a:buFont typeface="Arial" charset="0"/>
              <a:buChar char="•"/>
            </a:pPr>
            <a:r>
              <a:rPr lang="en-US" dirty="0"/>
              <a:t>Restricted or other sensitive data, as defined by the Classification of University Data document, should never be stored on insecure or unsupported storage platforms.</a:t>
            </a:r>
          </a:p>
          <a:p>
            <a:pPr lvl="1">
              <a:buFont typeface="Arial" charset="0"/>
              <a:buChar char="•"/>
            </a:pPr>
            <a:r>
              <a:rPr lang="en-US" sz="3300" dirty="0"/>
              <a:t>Dropbox, Box, Google Drive, and other cloud platforms are not appropriate for the storage of Restricted University data.</a:t>
            </a:r>
          </a:p>
          <a:p>
            <a:pPr lvl="1">
              <a:buFont typeface="Arial" charset="0"/>
              <a:buChar char="•"/>
            </a:pPr>
            <a:r>
              <a:rPr lang="en-US" sz="3300" dirty="0"/>
              <a:t>See </a:t>
            </a:r>
            <a:r>
              <a:rPr lang="en-US" sz="3300" dirty="0">
                <a:hlinkClick r:id="rId2"/>
              </a:rPr>
              <a:t>https://www.memphis.edu/its/security/data-storage-guidelines.php</a:t>
            </a:r>
            <a:r>
              <a:rPr lang="en-US" sz="3300" dirty="0"/>
              <a:t> for further guidelines on storing University electronic data.</a:t>
            </a:r>
          </a:p>
          <a:p>
            <a:pPr>
              <a:buFont typeface="Arial" charset="0"/>
              <a:buChar char="•"/>
            </a:pPr>
            <a:r>
              <a:rPr lang="en-US" dirty="0"/>
              <a:t>Restricted and/or sensitive data should be encrypted whenever possible. Supported encryption technologies are described at </a:t>
            </a:r>
            <a:r>
              <a:rPr lang="en-US" dirty="0">
                <a:hlinkClick r:id="rId3"/>
              </a:rPr>
              <a:t>http://www.memphis.edu/its/security/policies-guidelines.php</a:t>
            </a:r>
            <a:r>
              <a:rPr lang="en-US" dirty="0"/>
              <a:t>.  Your LSP can assist with encrypting data.</a:t>
            </a:r>
          </a:p>
          <a:p>
            <a:pPr>
              <a:buFont typeface="Arial" charset="0"/>
              <a:buChar char="•"/>
            </a:pPr>
            <a:r>
              <a:rPr lang="en-US" dirty="0"/>
              <a:t>Keeping sensitive data on campus servers alleviates the risk of a stolen mobile device or compromised home computer.</a:t>
            </a:r>
          </a:p>
          <a:p>
            <a:pPr>
              <a:buFont typeface="Arial" charset="0"/>
              <a:buChar char="•"/>
            </a:pPr>
            <a:r>
              <a:rPr lang="en-US" dirty="0"/>
              <a:t>When disposing of old devices (desktops, laptops, flash drives, phones), ensure all sensitive data has been securely deleted.  LSPs will assist with this process on UofM-owned equipment.</a:t>
            </a:r>
          </a:p>
        </p:txBody>
      </p:sp>
    </p:spTree>
    <p:extLst>
      <p:ext uri="{BB962C8B-B14F-4D97-AF65-F5344CB8AC3E}">
        <p14:creationId xmlns:p14="http://schemas.microsoft.com/office/powerpoint/2010/main" val="1553047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4530"/>
            <a:ext cx="8229600" cy="873108"/>
          </a:xfrm>
        </p:spPr>
        <p:txBody>
          <a:bodyPr>
            <a:normAutofit/>
          </a:bodyPr>
          <a:lstStyle/>
          <a:p>
            <a:r>
              <a:rPr lang="en-US" dirty="0" smtClean="0"/>
              <a:t>You are the target</a:t>
            </a:r>
            <a:r>
              <a:rPr lang="mr-IN" dirty="0" smtClean="0"/>
              <a:t>…</a:t>
            </a:r>
            <a:endParaRPr lang="en-US" dirty="0"/>
          </a:p>
        </p:txBody>
      </p:sp>
      <p:sp>
        <p:nvSpPr>
          <p:cNvPr id="3" name="Content Placeholder 2"/>
          <p:cNvSpPr>
            <a:spLocks noGrp="1"/>
          </p:cNvSpPr>
          <p:nvPr>
            <p:ph idx="1"/>
          </p:nvPr>
        </p:nvSpPr>
        <p:spPr/>
        <p:txBody>
          <a:bodyPr>
            <a:normAutofit/>
          </a:bodyPr>
          <a:lstStyle/>
          <a:p>
            <a:r>
              <a:rPr lang="en-US" dirty="0" smtClean="0"/>
              <a:t>You, and your access to University data, are now the primary target of hackers.</a:t>
            </a:r>
          </a:p>
          <a:p>
            <a:r>
              <a:rPr lang="en-US" dirty="0" smtClean="0"/>
              <a:t>Gaining access to your login information allows them to impersonate you, or use your computer, to gain access to UofM systems and data.</a:t>
            </a:r>
          </a:p>
          <a:p>
            <a:r>
              <a:rPr lang="en-US" dirty="0" smtClean="0"/>
              <a:t>Technology </a:t>
            </a:r>
            <a:r>
              <a:rPr lang="en-US" dirty="0"/>
              <a:t>can address only a fraction of security risks</a:t>
            </a:r>
            <a:r>
              <a:rPr lang="en-US" dirty="0" smtClean="0"/>
              <a:t>.</a:t>
            </a:r>
            <a:endParaRPr lang="en-US" dirty="0"/>
          </a:p>
        </p:txBody>
      </p:sp>
    </p:spTree>
    <p:extLst>
      <p:ext uri="{BB962C8B-B14F-4D97-AF65-F5344CB8AC3E}">
        <p14:creationId xmlns:p14="http://schemas.microsoft.com/office/powerpoint/2010/main" val="415541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364016" cy="1400530"/>
          </a:xfrm>
        </p:spPr>
        <p:txBody>
          <a:bodyPr/>
          <a:lstStyle/>
          <a:p>
            <a:r>
              <a:rPr lang="en-US" sz="3200" dirty="0" smtClean="0"/>
              <a:t>Mobile Device Security</a:t>
            </a:r>
            <a:endParaRPr lang="en-US" sz="3200" dirty="0"/>
          </a:p>
        </p:txBody>
      </p:sp>
      <p:sp>
        <p:nvSpPr>
          <p:cNvPr id="3" name="Content Placeholder 2"/>
          <p:cNvSpPr>
            <a:spLocks noGrp="1"/>
          </p:cNvSpPr>
          <p:nvPr>
            <p:ph idx="1"/>
          </p:nvPr>
        </p:nvSpPr>
        <p:spPr>
          <a:xfrm>
            <a:off x="762000" y="1600200"/>
            <a:ext cx="7543800" cy="4550229"/>
          </a:xfrm>
        </p:spPr>
        <p:txBody>
          <a:bodyPr>
            <a:noAutofit/>
          </a:bodyPr>
          <a:lstStyle/>
          <a:p>
            <a:pPr marL="285750" lvl="1">
              <a:buFont typeface="Arial" charset="0"/>
              <a:buChar char="•"/>
            </a:pPr>
            <a:r>
              <a:rPr lang="en-US" sz="1750" dirty="0" smtClean="0"/>
              <a:t>Keep your device software up to date </a:t>
            </a:r>
            <a:r>
              <a:rPr lang="mr-IN" sz="1750" dirty="0" smtClean="0"/>
              <a:t>–</a:t>
            </a:r>
            <a:r>
              <a:rPr lang="en-US" sz="1750" dirty="0" smtClean="0"/>
              <a:t> unpatched software leaves your device vulnerable to attack.  Install operating system updates as well as updates to applications.</a:t>
            </a:r>
          </a:p>
          <a:p>
            <a:pPr marL="285750" lvl="1">
              <a:buFont typeface="Arial" charset="0"/>
              <a:buChar char="•"/>
            </a:pPr>
            <a:r>
              <a:rPr lang="en-US" sz="1750" dirty="0"/>
              <a:t>Have anti-virus </a:t>
            </a:r>
            <a:r>
              <a:rPr lang="en-US" sz="1750" dirty="0" smtClean="0"/>
              <a:t>and/or anti-malware </a:t>
            </a:r>
            <a:r>
              <a:rPr lang="en-US" sz="1750" dirty="0"/>
              <a:t>software </a:t>
            </a:r>
            <a:r>
              <a:rPr lang="en-US" sz="1750" dirty="0" smtClean="0"/>
              <a:t>installed, enabled and set to automatically update. </a:t>
            </a:r>
          </a:p>
          <a:p>
            <a:pPr marL="285750" lvl="1">
              <a:buFont typeface="Arial" charset="0"/>
              <a:buChar char="•"/>
            </a:pPr>
            <a:r>
              <a:rPr lang="en-US" sz="1750" dirty="0" smtClean="0"/>
              <a:t>Never leave your laptop or mobile device unattended.  Thefts do happen.  </a:t>
            </a:r>
          </a:p>
          <a:p>
            <a:pPr marL="285750" lvl="1">
              <a:buFont typeface="Arial" charset="0"/>
              <a:buChar char="•"/>
            </a:pPr>
            <a:r>
              <a:rPr lang="en-US" sz="1750" dirty="0" smtClean="0"/>
              <a:t>Encrypt laptops and external media that contains restricted or sensitive data.</a:t>
            </a:r>
          </a:p>
          <a:p>
            <a:pPr marL="285750" lvl="1">
              <a:buFont typeface="Arial" charset="0"/>
              <a:buChar char="•"/>
            </a:pPr>
            <a:r>
              <a:rPr lang="en-US" sz="1750" dirty="0" smtClean="0"/>
              <a:t>Make sure you backup your data frequently in case your device is ever lost or stolen.</a:t>
            </a:r>
          </a:p>
          <a:p>
            <a:pPr marL="285750" lvl="1">
              <a:buFont typeface="Arial" charset="0"/>
              <a:buChar char="•"/>
            </a:pPr>
            <a:r>
              <a:rPr lang="en-US" sz="1750" dirty="0" smtClean="0"/>
              <a:t>Ensure access to your mobile device is protected with a passcode</a:t>
            </a:r>
            <a:r>
              <a:rPr lang="en-US" sz="1750" dirty="0"/>
              <a:t> </a:t>
            </a:r>
            <a:r>
              <a:rPr lang="en-US" sz="1750" dirty="0" smtClean="0"/>
              <a:t>and use built-in encryption settings to ensure that your data is safe if your device is ever lost or stolen.</a:t>
            </a:r>
          </a:p>
          <a:p>
            <a:pPr marL="285750" lvl="1">
              <a:buFont typeface="Arial" charset="0"/>
              <a:buChar char="•"/>
            </a:pPr>
            <a:r>
              <a:rPr lang="en-US" sz="1750" dirty="0" smtClean="0"/>
              <a:t>Consider using a remote tracking/wipe function if supported.  For iOS devices, iCloud provides the “Find my iPhone” service for free.  Android and other mobile operating systems also have similar functionality.</a:t>
            </a:r>
            <a:endParaRPr lang="en-US" sz="1750" dirty="0"/>
          </a:p>
        </p:txBody>
      </p:sp>
    </p:spTree>
    <p:extLst>
      <p:ext uri="{BB962C8B-B14F-4D97-AF65-F5344CB8AC3E}">
        <p14:creationId xmlns:p14="http://schemas.microsoft.com/office/powerpoint/2010/main" val="1034552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70645.17-UOM-New-Brand-PowerPoint-Template-section-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550"/>
            <a:ext cx="9267290" cy="6953550"/>
          </a:xfrm>
          <a:prstGeom prst="rect">
            <a:avLst/>
          </a:prstGeom>
        </p:spPr>
      </p:pic>
      <p:sp>
        <p:nvSpPr>
          <p:cNvPr id="3" name="Title 2"/>
          <p:cNvSpPr>
            <a:spLocks noGrp="1"/>
          </p:cNvSpPr>
          <p:nvPr>
            <p:ph type="title"/>
          </p:nvPr>
        </p:nvSpPr>
        <p:spPr>
          <a:xfrm>
            <a:off x="256854" y="274638"/>
            <a:ext cx="8887146" cy="1325562"/>
          </a:xfrm>
        </p:spPr>
        <p:txBody>
          <a:bodyPr>
            <a:normAutofit fontScale="90000"/>
          </a:bodyPr>
          <a:lstStyle/>
          <a:p>
            <a:r>
              <a:rPr lang="en-US" dirty="0" smtClean="0">
                <a:latin typeface="Franklin Gothic Medium" charset="0"/>
                <a:ea typeface="Franklin Gothic Medium" charset="0"/>
                <a:cs typeface="Franklin Gothic Medium" charset="0"/>
              </a:rPr>
              <a:t/>
            </a:r>
            <a:br>
              <a:rPr lang="en-US" dirty="0" smtClean="0">
                <a:latin typeface="Franklin Gothic Medium" charset="0"/>
                <a:ea typeface="Franklin Gothic Medium" charset="0"/>
                <a:cs typeface="Franklin Gothic Medium" charset="0"/>
              </a:rPr>
            </a:br>
            <a:r>
              <a:rPr lang="en-US" dirty="0" smtClean="0">
                <a:latin typeface="Franklin Gothic Medium" charset="0"/>
                <a:ea typeface="Franklin Gothic Medium" charset="0"/>
                <a:cs typeface="Franklin Gothic Medium" charset="0"/>
              </a:rPr>
              <a:t>Duo Account Security</a:t>
            </a:r>
            <a:endParaRPr lang="en-US" dirty="0"/>
          </a:p>
        </p:txBody>
      </p:sp>
      <p:sp>
        <p:nvSpPr>
          <p:cNvPr id="7" name="Content Placeholder 6"/>
          <p:cNvSpPr>
            <a:spLocks noGrp="1"/>
          </p:cNvSpPr>
          <p:nvPr>
            <p:ph idx="1"/>
          </p:nvPr>
        </p:nvSpPr>
        <p:spPr>
          <a:xfrm>
            <a:off x="457200" y="1859622"/>
            <a:ext cx="8229600" cy="4266541"/>
          </a:xfrm>
        </p:spPr>
        <p:txBody>
          <a:bodyPr>
            <a:normAutofit fontScale="92500" lnSpcReduction="20000"/>
          </a:bodyPr>
          <a:lstStyle/>
          <a:p>
            <a:pPr defTabSz="914400">
              <a:spcBef>
                <a:spcPts val="0"/>
              </a:spcBef>
            </a:pPr>
            <a:r>
              <a:rPr lang="en-US" sz="2800" dirty="0" smtClean="0">
                <a:latin typeface="Franklin Gothic Medium" charset="0"/>
                <a:ea typeface="Franklin Gothic Medium" charset="0"/>
                <a:cs typeface="Franklin Gothic Medium" charset="0"/>
              </a:rPr>
              <a:t>Duo Account Security is a multi-factor authentication (MFA) solution that allows you to use a second factor that you have or have access to when you log in to your account.</a:t>
            </a:r>
          </a:p>
          <a:p>
            <a:pPr marL="0" indent="0" defTabSz="914400">
              <a:spcBef>
                <a:spcPts val="0"/>
              </a:spcBef>
              <a:buNone/>
            </a:pPr>
            <a:endParaRPr lang="en-US" sz="2800" dirty="0">
              <a:latin typeface="Franklin Gothic Medium" charset="0"/>
              <a:ea typeface="Franklin Gothic Medium" charset="0"/>
              <a:cs typeface="Franklin Gothic Medium" charset="0"/>
            </a:endParaRPr>
          </a:p>
          <a:p>
            <a:pPr defTabSz="914400">
              <a:spcBef>
                <a:spcPts val="0"/>
              </a:spcBef>
            </a:pPr>
            <a:r>
              <a:rPr lang="en-US" sz="2800" dirty="0" smtClean="0">
                <a:latin typeface="Franklin Gothic Medium" charset="0"/>
                <a:ea typeface="Franklin Gothic Medium" charset="0"/>
                <a:cs typeface="Franklin Gothic Medium" charset="0"/>
              </a:rPr>
              <a:t>That second factor could be an app on a mobile device or receiving a phone call or text message, or even a one-time passcode.</a:t>
            </a:r>
          </a:p>
          <a:p>
            <a:pPr marL="0" indent="0" defTabSz="914400">
              <a:spcBef>
                <a:spcPts val="0"/>
              </a:spcBef>
              <a:buNone/>
            </a:pPr>
            <a:endParaRPr lang="en-US" sz="2800" dirty="0">
              <a:latin typeface="Franklin Gothic Medium" charset="0"/>
              <a:ea typeface="Franklin Gothic Medium" charset="0"/>
              <a:cs typeface="Franklin Gothic Medium" charset="0"/>
            </a:endParaRPr>
          </a:p>
          <a:p>
            <a:pPr defTabSz="914400">
              <a:spcBef>
                <a:spcPts val="0"/>
              </a:spcBef>
            </a:pPr>
            <a:r>
              <a:rPr lang="en-US" sz="2800" dirty="0" smtClean="0">
                <a:latin typeface="Franklin Gothic Medium" charset="0"/>
                <a:ea typeface="Franklin Gothic Medium" charset="0"/>
                <a:cs typeface="Franklin Gothic Medium" charset="0"/>
              </a:rPr>
              <a:t>Whichever factor is used, the important thing is that should someone obtain your username and password, they will not have access to your phone or other device and would not be able to complete the login process.</a:t>
            </a:r>
          </a:p>
          <a:p>
            <a:pPr marL="0" indent="0" defTabSz="914400">
              <a:spcBef>
                <a:spcPts val="0"/>
              </a:spcBef>
              <a:buNone/>
            </a:pPr>
            <a:endParaRPr lang="en-US" sz="2800" dirty="0">
              <a:latin typeface="Franklin Gothic Medium" charset="0"/>
              <a:ea typeface="Franklin Gothic Medium" charset="0"/>
              <a:cs typeface="Franklin Gothic Medium" charset="0"/>
            </a:endParaRPr>
          </a:p>
          <a:p>
            <a:pPr marL="0" indent="0" defTabSz="914400">
              <a:spcBef>
                <a:spcPts val="0"/>
              </a:spcBef>
              <a:buNone/>
            </a:pPr>
            <a:endParaRPr lang="en-US" sz="2800" dirty="0">
              <a:latin typeface="Franklin Gothic Medium" charset="0"/>
              <a:ea typeface="Franklin Gothic Medium" charset="0"/>
              <a:cs typeface="Franklin Gothic Medium"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9993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normAutofit fontScale="90000"/>
          </a:bodyPr>
          <a:lstStyle/>
          <a:p>
            <a:r>
              <a:rPr lang="en-US" dirty="0" smtClean="0"/>
              <a:t>SANS Securing The Human</a:t>
            </a:r>
            <a:endParaRPr lang="en-US" dirty="0"/>
          </a:p>
        </p:txBody>
      </p:sp>
      <p:sp>
        <p:nvSpPr>
          <p:cNvPr id="3" name="Content Placeholder 2"/>
          <p:cNvSpPr>
            <a:spLocks noGrp="1"/>
          </p:cNvSpPr>
          <p:nvPr>
            <p:ph idx="1"/>
          </p:nvPr>
        </p:nvSpPr>
        <p:spPr>
          <a:xfrm>
            <a:off x="827484" y="1200912"/>
            <a:ext cx="7859316" cy="5047488"/>
          </a:xfrm>
        </p:spPr>
        <p:txBody>
          <a:bodyPr>
            <a:normAutofit/>
          </a:bodyPr>
          <a:lstStyle/>
          <a:p>
            <a:r>
              <a:rPr lang="en-US" dirty="0" smtClean="0"/>
              <a:t>Security Awareness Training is mandatory for all Banner Finance / HR users.</a:t>
            </a:r>
          </a:p>
          <a:p>
            <a:r>
              <a:rPr lang="en-US" dirty="0" smtClean="0"/>
              <a:t>Training must be taken once a year and consists of a group of short videos followed by short quizzes.</a:t>
            </a:r>
          </a:p>
          <a:p>
            <a:r>
              <a:rPr lang="en-US" dirty="0" smtClean="0"/>
              <a:t>Certificate of completion can be printed at end of assessments.</a:t>
            </a:r>
          </a:p>
          <a:p>
            <a:r>
              <a:rPr lang="en-US" sz="2400" dirty="0" smtClean="0">
                <a:hlinkClick r:id="rId3"/>
              </a:rPr>
              <a:t>https://sso.securingthehuman.org/uofmemphis</a:t>
            </a:r>
            <a:endParaRPr lang="en-US" sz="2400" dirty="0" smtClean="0"/>
          </a:p>
        </p:txBody>
      </p:sp>
    </p:spTree>
    <p:extLst>
      <p:ext uri="{BB962C8B-B14F-4D97-AF65-F5344CB8AC3E}">
        <p14:creationId xmlns:p14="http://schemas.microsoft.com/office/powerpoint/2010/main" val="281083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normAutofit fontScale="90000"/>
          </a:bodyPr>
          <a:lstStyle/>
          <a:p>
            <a:r>
              <a:rPr lang="en-US" dirty="0" smtClean="0"/>
              <a:t>Reporting Incidents</a:t>
            </a:r>
            <a:endParaRPr lang="en-US" dirty="0"/>
          </a:p>
        </p:txBody>
      </p:sp>
      <p:sp>
        <p:nvSpPr>
          <p:cNvPr id="3" name="Content Placeholder 2"/>
          <p:cNvSpPr>
            <a:spLocks noGrp="1"/>
          </p:cNvSpPr>
          <p:nvPr>
            <p:ph idx="1"/>
          </p:nvPr>
        </p:nvSpPr>
        <p:spPr>
          <a:xfrm>
            <a:off x="827484" y="1360714"/>
            <a:ext cx="7859316" cy="4615543"/>
          </a:xfrm>
        </p:spPr>
        <p:txBody>
          <a:bodyPr>
            <a:normAutofit/>
          </a:bodyPr>
          <a:lstStyle/>
          <a:p>
            <a:r>
              <a:rPr lang="en-US" dirty="0" smtClean="0"/>
              <a:t>Phishing / Spam email messages can be reported to </a:t>
            </a:r>
            <a:r>
              <a:rPr lang="en-US" dirty="0" smtClean="0">
                <a:hlinkClick r:id="rId3"/>
              </a:rPr>
              <a:t>abuse@memphis.edu</a:t>
            </a:r>
            <a:r>
              <a:rPr lang="en-US" dirty="0" smtClean="0"/>
              <a:t>.  </a:t>
            </a:r>
          </a:p>
          <a:p>
            <a:r>
              <a:rPr lang="en-US" dirty="0" smtClean="0"/>
              <a:t>Real security incidents, such as compromised credentials, compromised system or evidence of data exposure/release</a:t>
            </a:r>
            <a:r>
              <a:rPr lang="en-US" dirty="0"/>
              <a:t>, can be reported using </a:t>
            </a:r>
            <a:r>
              <a:rPr lang="en-US" dirty="0" smtClean="0"/>
              <a:t>our </a:t>
            </a:r>
            <a:r>
              <a:rPr lang="en-US" dirty="0"/>
              <a:t>online form at </a:t>
            </a:r>
            <a:r>
              <a:rPr lang="en-US" sz="2400" dirty="0">
                <a:hlinkClick r:id="rId4"/>
              </a:rPr>
              <a:t>https://</a:t>
            </a:r>
            <a:r>
              <a:rPr lang="en-US" sz="2400" dirty="0" smtClean="0">
                <a:hlinkClick r:id="rId4"/>
              </a:rPr>
              <a:t>www.memphis.edu/its/security/incident-report.php</a:t>
            </a:r>
            <a:r>
              <a:rPr lang="en-US" dirty="0" smtClean="0"/>
              <a:t>.</a:t>
            </a:r>
          </a:p>
          <a:p>
            <a:endParaRPr lang="en-US" dirty="0" smtClean="0"/>
          </a:p>
          <a:p>
            <a:endParaRPr lang="en-US" dirty="0"/>
          </a:p>
        </p:txBody>
      </p:sp>
    </p:spTree>
    <p:extLst>
      <p:ext uri="{BB962C8B-B14F-4D97-AF65-F5344CB8AC3E}">
        <p14:creationId xmlns:p14="http://schemas.microsoft.com/office/powerpoint/2010/main" val="61280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normAutofit fontScale="90000"/>
          </a:bodyPr>
          <a:lstStyle/>
          <a:p>
            <a:r>
              <a:rPr lang="en-US" dirty="0" smtClean="0"/>
              <a:t>Reminders</a:t>
            </a:r>
            <a:r>
              <a:rPr lang="is-IS" dirty="0" smtClean="0"/>
              <a:t>…</a:t>
            </a:r>
            <a:endParaRPr lang="en-US" dirty="0"/>
          </a:p>
        </p:txBody>
      </p:sp>
      <p:sp>
        <p:nvSpPr>
          <p:cNvPr id="3" name="Content Placeholder 2"/>
          <p:cNvSpPr>
            <a:spLocks noGrp="1"/>
          </p:cNvSpPr>
          <p:nvPr>
            <p:ph idx="1"/>
          </p:nvPr>
        </p:nvSpPr>
        <p:spPr>
          <a:xfrm>
            <a:off x="827483" y="1200912"/>
            <a:ext cx="7728687" cy="4927745"/>
          </a:xfrm>
        </p:spPr>
        <p:txBody>
          <a:bodyPr>
            <a:normAutofit lnSpcReduction="10000"/>
          </a:bodyPr>
          <a:lstStyle/>
          <a:p>
            <a:pPr>
              <a:buFont typeface="Arial" charset="0"/>
              <a:buChar char="•"/>
            </a:pPr>
            <a:r>
              <a:rPr lang="en-US" dirty="0" smtClean="0"/>
              <a:t>ITS will never ask</a:t>
            </a:r>
            <a:r>
              <a:rPr lang="is-IS" dirty="0" smtClean="0"/>
              <a:t>…</a:t>
            </a:r>
          </a:p>
          <a:p>
            <a:pPr lvl="1">
              <a:buFont typeface="Arial" charset="0"/>
              <a:buChar char="•"/>
            </a:pPr>
            <a:r>
              <a:rPr lang="is-IS" dirty="0" smtClean="0"/>
              <a:t>… </a:t>
            </a:r>
            <a:r>
              <a:rPr lang="en-US" dirty="0" smtClean="0"/>
              <a:t>f</a:t>
            </a:r>
            <a:r>
              <a:rPr lang="is-IS" dirty="0" smtClean="0"/>
              <a:t>or your password via email or over the phone.</a:t>
            </a:r>
          </a:p>
          <a:p>
            <a:pPr lvl="1">
              <a:buFont typeface="Arial" charset="0"/>
              <a:buChar char="•"/>
            </a:pPr>
            <a:r>
              <a:rPr lang="is-IS" dirty="0" smtClean="0"/>
              <a:t>… f</a:t>
            </a:r>
            <a:r>
              <a:rPr lang="en-US" dirty="0" smtClean="0"/>
              <a:t>or you to “confirm”, “upgrade” or “reactivate” your account via email.</a:t>
            </a:r>
          </a:p>
          <a:p>
            <a:pPr lvl="1">
              <a:buFont typeface="Arial" charset="0"/>
              <a:buChar char="•"/>
            </a:pPr>
            <a:r>
              <a:rPr lang="is-IS" dirty="0" smtClean="0"/>
              <a:t>… f</a:t>
            </a:r>
            <a:r>
              <a:rPr lang="en-US" dirty="0" smtClean="0"/>
              <a:t>or you to follow a link to clean a virus from your email mailbox.</a:t>
            </a:r>
          </a:p>
          <a:p>
            <a:pPr lvl="1">
              <a:buFont typeface="Arial" charset="0"/>
              <a:buChar char="•"/>
            </a:pPr>
            <a:r>
              <a:rPr lang="is-IS" dirty="0" smtClean="0"/>
              <a:t>… for y</a:t>
            </a:r>
            <a:r>
              <a:rPr lang="en-US" dirty="0" err="1" smtClean="0"/>
              <a:t>ou</a:t>
            </a:r>
            <a:r>
              <a:rPr lang="en-US" dirty="0" smtClean="0"/>
              <a:t> to update or increase your email quota.</a:t>
            </a:r>
          </a:p>
          <a:p>
            <a:r>
              <a:rPr lang="en-US" dirty="0" smtClean="0"/>
              <a:t>When in doubt, forward suspicious emails to </a:t>
            </a:r>
            <a:r>
              <a:rPr lang="en-US" dirty="0" smtClean="0">
                <a:hlinkClick r:id="rId3"/>
              </a:rPr>
              <a:t>abuse@memphis.edu</a:t>
            </a:r>
            <a:r>
              <a:rPr lang="en-US" dirty="0" smtClean="0"/>
              <a:t>.</a:t>
            </a:r>
          </a:p>
          <a:p>
            <a:endParaRPr lang="en-US" dirty="0"/>
          </a:p>
        </p:txBody>
      </p:sp>
    </p:spTree>
    <p:extLst>
      <p:ext uri="{BB962C8B-B14F-4D97-AF65-F5344CB8AC3E}">
        <p14:creationId xmlns:p14="http://schemas.microsoft.com/office/powerpoint/2010/main" val="35863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normAutofit fontScale="90000"/>
          </a:bodyPr>
          <a:lstStyle/>
          <a:p>
            <a:r>
              <a:rPr lang="en-US" dirty="0" smtClean="0"/>
              <a:t>Other Security Resources</a:t>
            </a:r>
            <a:endParaRPr lang="en-US" dirty="0"/>
          </a:p>
        </p:txBody>
      </p:sp>
      <p:sp>
        <p:nvSpPr>
          <p:cNvPr id="3" name="Content Placeholder 2"/>
          <p:cNvSpPr>
            <a:spLocks noGrp="1"/>
          </p:cNvSpPr>
          <p:nvPr>
            <p:ph idx="1"/>
          </p:nvPr>
        </p:nvSpPr>
        <p:spPr>
          <a:xfrm>
            <a:off x="827483" y="1404257"/>
            <a:ext cx="7521859" cy="4844143"/>
          </a:xfrm>
        </p:spPr>
        <p:txBody>
          <a:bodyPr>
            <a:normAutofit fontScale="77500" lnSpcReduction="20000"/>
          </a:bodyPr>
          <a:lstStyle/>
          <a:p>
            <a:pPr>
              <a:buFont typeface="Arial" charset="0"/>
              <a:buChar char="•"/>
            </a:pPr>
            <a:r>
              <a:rPr lang="en-US" dirty="0" smtClean="0"/>
              <a:t>ITS Security website</a:t>
            </a:r>
          </a:p>
          <a:p>
            <a:pPr lvl="1">
              <a:buFont typeface="Arial" charset="0"/>
              <a:buChar char="•"/>
            </a:pPr>
            <a:r>
              <a:rPr lang="en-US" dirty="0" smtClean="0">
                <a:hlinkClick r:id="rId3"/>
              </a:rPr>
              <a:t>https://www.memphis.edu/its/security</a:t>
            </a:r>
            <a:endParaRPr lang="en-US" dirty="0" smtClean="0"/>
          </a:p>
          <a:p>
            <a:pPr>
              <a:buFont typeface="Arial" charset="0"/>
              <a:buChar char="•"/>
            </a:pPr>
            <a:r>
              <a:rPr lang="en-US" dirty="0" smtClean="0"/>
              <a:t>CIO blog</a:t>
            </a:r>
          </a:p>
          <a:p>
            <a:pPr lvl="1">
              <a:buFont typeface="Arial" charset="0"/>
              <a:buChar char="•"/>
            </a:pPr>
            <a:r>
              <a:rPr lang="en-US" dirty="0" smtClean="0">
                <a:hlinkClick r:id="rId4"/>
              </a:rPr>
              <a:t>https://blogs.memphis.edu/cio</a:t>
            </a:r>
            <a:endParaRPr lang="en-US" dirty="0" smtClean="0"/>
          </a:p>
          <a:p>
            <a:pPr>
              <a:buFont typeface="Arial" charset="0"/>
              <a:buChar char="•"/>
            </a:pPr>
            <a:r>
              <a:rPr lang="en-US" dirty="0" smtClean="0"/>
              <a:t>Stay Safe Online – National Cyber Security Alliance</a:t>
            </a:r>
          </a:p>
          <a:p>
            <a:pPr lvl="1">
              <a:buFont typeface="Arial" charset="0"/>
              <a:buChar char="•"/>
            </a:pPr>
            <a:r>
              <a:rPr lang="en-US" dirty="0">
                <a:hlinkClick r:id="rId5"/>
              </a:rPr>
              <a:t>https://</a:t>
            </a:r>
            <a:r>
              <a:rPr lang="en-US" dirty="0" smtClean="0">
                <a:hlinkClick r:id="rId5"/>
              </a:rPr>
              <a:t>www.staysafeonline.org</a:t>
            </a:r>
            <a:endParaRPr lang="en-US" dirty="0" smtClean="0"/>
          </a:p>
          <a:p>
            <a:pPr>
              <a:buFont typeface="Arial" charset="0"/>
              <a:buChar char="•"/>
            </a:pPr>
            <a:r>
              <a:rPr lang="en-US" dirty="0" smtClean="0"/>
              <a:t>US-CERT</a:t>
            </a:r>
          </a:p>
          <a:p>
            <a:pPr lvl="1">
              <a:buFont typeface="Arial" charset="0"/>
              <a:buChar char="•"/>
            </a:pPr>
            <a:r>
              <a:rPr lang="en-US" dirty="0" smtClean="0">
                <a:hlinkClick r:id="rId6"/>
              </a:rPr>
              <a:t>https://www.us-cert.gov</a:t>
            </a:r>
            <a:endParaRPr lang="en-US" dirty="0" smtClean="0"/>
          </a:p>
          <a:p>
            <a:pPr>
              <a:buFont typeface="Arial" charset="0"/>
              <a:buChar char="•"/>
            </a:pPr>
            <a:r>
              <a:rPr lang="en-US" dirty="0" smtClean="0"/>
              <a:t>FTC Privacy, Identity &amp; Online Security</a:t>
            </a:r>
          </a:p>
          <a:p>
            <a:pPr lvl="1">
              <a:buFont typeface="Arial" charset="0"/>
              <a:buChar char="•"/>
            </a:pPr>
            <a:r>
              <a:rPr lang="en-US" dirty="0">
                <a:hlinkClick r:id="rId7"/>
              </a:rPr>
              <a:t>https://</a:t>
            </a:r>
            <a:r>
              <a:rPr lang="en-US" dirty="0" smtClean="0">
                <a:hlinkClick r:id="rId7"/>
              </a:rPr>
              <a:t>www.consumer.ftc.gov/topics/privacy-identity-online-security</a:t>
            </a:r>
            <a:endParaRPr lang="en-US" dirty="0"/>
          </a:p>
          <a:p>
            <a:pPr>
              <a:buFont typeface="Arial" charset="0"/>
              <a:buChar char="•"/>
            </a:pPr>
            <a:r>
              <a:rPr lang="en-US" dirty="0" smtClean="0"/>
              <a:t>SANS Cyber Security Awareness</a:t>
            </a:r>
          </a:p>
          <a:p>
            <a:pPr lvl="1">
              <a:buFont typeface="Arial" charset="0"/>
              <a:buChar char="•"/>
            </a:pPr>
            <a:r>
              <a:rPr lang="en-US" dirty="0" smtClean="0">
                <a:hlinkClick r:id="rId8"/>
              </a:rPr>
              <a:t>https://cyberaware.securingthehuman.org</a:t>
            </a:r>
            <a:endParaRPr lang="en-US" dirty="0" smtClean="0"/>
          </a:p>
          <a:p>
            <a:pPr marL="457200" lvl="1" indent="0">
              <a:buNone/>
            </a:pPr>
            <a:endParaRPr lang="is-IS" dirty="0" smtClean="0"/>
          </a:p>
          <a:p>
            <a:endParaRPr lang="en-US" dirty="0"/>
          </a:p>
        </p:txBody>
      </p:sp>
    </p:spTree>
    <p:extLst>
      <p:ext uri="{BB962C8B-B14F-4D97-AF65-F5344CB8AC3E}">
        <p14:creationId xmlns:p14="http://schemas.microsoft.com/office/powerpoint/2010/main" val="1250242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dirty="0" smtClean="0"/>
              <a:t>Open Discussion</a:t>
            </a:r>
            <a:endParaRPr lang="en-US" dirty="0"/>
          </a:p>
        </p:txBody>
      </p:sp>
      <p:pic>
        <p:nvPicPr>
          <p:cNvPr id="2" name="Picture 1"/>
          <p:cNvPicPr>
            <a:picLocks noChangeAspect="1"/>
          </p:cNvPicPr>
          <p:nvPr/>
        </p:nvPicPr>
        <p:blipFill>
          <a:blip r:embed="rId3"/>
          <a:stretch>
            <a:fillRect/>
          </a:stretch>
        </p:blipFill>
        <p:spPr>
          <a:xfrm>
            <a:off x="1397000" y="1153886"/>
            <a:ext cx="6350000" cy="5080000"/>
          </a:xfrm>
          <a:prstGeom prst="rect">
            <a:avLst/>
          </a:prstGeom>
        </p:spPr>
      </p:pic>
    </p:spTree>
    <p:extLst>
      <p:ext uri="{BB962C8B-B14F-4D97-AF65-F5344CB8AC3E}">
        <p14:creationId xmlns:p14="http://schemas.microsoft.com/office/powerpoint/2010/main" val="196494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053542" cy="1400530"/>
          </a:xfrm>
        </p:spPr>
        <p:txBody>
          <a:bodyPr/>
          <a:lstStyle/>
          <a:p>
            <a:pPr algn="ctr"/>
            <a:r>
              <a:rPr lang="en-US" dirty="0"/>
              <a:t> </a:t>
            </a:r>
            <a:r>
              <a:rPr lang="en-US" dirty="0" smtClean="0"/>
              <a:t>  THANK YOU!</a:t>
            </a:r>
            <a:endParaRPr lang="en-US" dirty="0"/>
          </a:p>
        </p:txBody>
      </p:sp>
      <p:sp>
        <p:nvSpPr>
          <p:cNvPr id="3" name="Content Placeholder 2"/>
          <p:cNvSpPr>
            <a:spLocks noGrp="1"/>
          </p:cNvSpPr>
          <p:nvPr>
            <p:ph idx="1"/>
          </p:nvPr>
        </p:nvSpPr>
        <p:spPr>
          <a:xfrm>
            <a:off x="1219200" y="2057400"/>
            <a:ext cx="7123416" cy="4195481"/>
          </a:xfrm>
        </p:spPr>
        <p:txBody>
          <a:bodyPr/>
          <a:lstStyle/>
          <a:p>
            <a:pPr algn="ctr">
              <a:buNone/>
            </a:pPr>
            <a:endParaRPr lang="en-US" dirty="0" smtClean="0">
              <a:hlinkClick r:id="rId3"/>
            </a:endParaRPr>
          </a:p>
          <a:p>
            <a:pPr algn="ctr">
              <a:buNone/>
            </a:pPr>
            <a:r>
              <a:rPr lang="en-US" dirty="0" smtClean="0"/>
              <a:t>ITS Security</a:t>
            </a:r>
          </a:p>
          <a:p>
            <a:pPr algn="ctr">
              <a:buNone/>
            </a:pPr>
            <a:r>
              <a:rPr lang="en-US" dirty="0">
                <a:hlinkClick r:id="rId4"/>
              </a:rPr>
              <a:t>http://</a:t>
            </a:r>
            <a:r>
              <a:rPr lang="en-US" dirty="0" err="1">
                <a:hlinkClick r:id="rId4"/>
              </a:rPr>
              <a:t>www.memphis.edu</a:t>
            </a:r>
            <a:r>
              <a:rPr lang="en-US" dirty="0">
                <a:hlinkClick r:id="rId4"/>
              </a:rPr>
              <a:t>/its/security/</a:t>
            </a:r>
            <a:endParaRPr lang="en-US" dirty="0"/>
          </a:p>
          <a:p>
            <a:pPr algn="ctr">
              <a:buNone/>
            </a:pPr>
            <a:endParaRPr lang="en-US" dirty="0" smtClean="0"/>
          </a:p>
          <a:p>
            <a:pPr algn="ctr">
              <a:buNone/>
            </a:pPr>
            <a:endParaRPr lang="en-US" dirty="0" smtClean="0">
              <a:hlinkClick r:id="rId3"/>
            </a:endParaRPr>
          </a:p>
          <a:p>
            <a:endParaRPr lang="en-US" dirty="0"/>
          </a:p>
        </p:txBody>
      </p:sp>
    </p:spTree>
    <p:extLst>
      <p:ext uri="{BB962C8B-B14F-4D97-AF65-F5344CB8AC3E}">
        <p14:creationId xmlns:p14="http://schemas.microsoft.com/office/powerpoint/2010/main" val="154325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Security </a:t>
            </a:r>
            <a:r>
              <a:rPr lang="en-US" dirty="0" smtClean="0"/>
              <a:t>Awareness Basics</a:t>
            </a:r>
            <a:endParaRPr lang="en-US" dirty="0"/>
          </a:p>
        </p:txBody>
      </p:sp>
      <p:sp>
        <p:nvSpPr>
          <p:cNvPr id="3" name="Content Placeholder 2"/>
          <p:cNvSpPr>
            <a:spLocks noGrp="1"/>
          </p:cNvSpPr>
          <p:nvPr>
            <p:ph idx="1"/>
          </p:nvPr>
        </p:nvSpPr>
        <p:spPr>
          <a:xfrm>
            <a:off x="827484" y="1524001"/>
            <a:ext cx="6709906" cy="4724400"/>
          </a:xfrm>
        </p:spPr>
        <p:txBody>
          <a:bodyPr>
            <a:normAutofit fontScale="70000" lnSpcReduction="20000"/>
          </a:bodyPr>
          <a:lstStyle/>
          <a:p>
            <a:r>
              <a:rPr lang="en-US" dirty="0" smtClean="0"/>
              <a:t>University Policies</a:t>
            </a:r>
          </a:p>
          <a:p>
            <a:r>
              <a:rPr lang="en-US" dirty="0" smtClean="0"/>
              <a:t>Password Security</a:t>
            </a:r>
          </a:p>
          <a:p>
            <a:r>
              <a:rPr lang="en-US" dirty="0" smtClean="0"/>
              <a:t>Email Security</a:t>
            </a:r>
          </a:p>
          <a:p>
            <a:r>
              <a:rPr lang="en-US" dirty="0" smtClean="0"/>
              <a:t>Safe Browsing</a:t>
            </a:r>
          </a:p>
          <a:p>
            <a:r>
              <a:rPr lang="en-US" dirty="0" smtClean="0"/>
              <a:t>Ransomware</a:t>
            </a:r>
          </a:p>
          <a:p>
            <a:r>
              <a:rPr lang="en-US" dirty="0" smtClean="0"/>
              <a:t>Privacy </a:t>
            </a:r>
          </a:p>
          <a:p>
            <a:r>
              <a:rPr lang="en-US" dirty="0"/>
              <a:t>Data Security and Encryption</a:t>
            </a:r>
          </a:p>
          <a:p>
            <a:r>
              <a:rPr lang="en-US" dirty="0" smtClean="0"/>
              <a:t>Mobile Device Security</a:t>
            </a:r>
          </a:p>
          <a:p>
            <a:r>
              <a:rPr lang="en-US" dirty="0" smtClean="0"/>
              <a:t>Duo Account Security</a:t>
            </a:r>
          </a:p>
          <a:p>
            <a:r>
              <a:rPr lang="en-US" dirty="0" smtClean="0"/>
              <a:t>Securing The Human Training</a:t>
            </a:r>
          </a:p>
          <a:p>
            <a:r>
              <a:rPr lang="en-US" dirty="0" smtClean="0"/>
              <a:t>Reporting an incident</a:t>
            </a:r>
          </a:p>
          <a:p>
            <a:r>
              <a:rPr lang="en-US" dirty="0" smtClean="0"/>
              <a:t>Reminders</a:t>
            </a:r>
          </a:p>
          <a:p>
            <a:r>
              <a:rPr lang="en-US" dirty="0" smtClean="0"/>
              <a:t>Other Security Resources</a:t>
            </a:r>
          </a:p>
          <a:p>
            <a:pPr marL="457200" lvl="1" indent="0">
              <a:buNone/>
            </a:pPr>
            <a:endParaRPr lang="en-US" dirty="0"/>
          </a:p>
        </p:txBody>
      </p:sp>
    </p:spTree>
    <p:extLst>
      <p:ext uri="{BB962C8B-B14F-4D97-AF65-F5344CB8AC3E}">
        <p14:creationId xmlns:p14="http://schemas.microsoft.com/office/powerpoint/2010/main" val="1329487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UofM</a:t>
            </a:r>
            <a:r>
              <a:rPr lang="en-US" sz="3200" dirty="0" smtClean="0"/>
              <a:t> IT Security Policies and Guidelines</a:t>
            </a:r>
            <a:endParaRPr lang="en-US" sz="3200" dirty="0"/>
          </a:p>
        </p:txBody>
      </p:sp>
      <p:sp>
        <p:nvSpPr>
          <p:cNvPr id="3" name="Content Placeholder 2"/>
          <p:cNvSpPr>
            <a:spLocks noGrp="1"/>
          </p:cNvSpPr>
          <p:nvPr>
            <p:ph idx="1"/>
          </p:nvPr>
        </p:nvSpPr>
        <p:spPr>
          <a:xfrm>
            <a:off x="838200" y="1417638"/>
            <a:ext cx="7848600" cy="4835243"/>
          </a:xfrm>
        </p:spPr>
        <p:txBody>
          <a:bodyPr>
            <a:normAutofit fontScale="77500" lnSpcReduction="20000"/>
          </a:bodyPr>
          <a:lstStyle/>
          <a:p>
            <a:pPr marL="0" indent="0">
              <a:buNone/>
            </a:pPr>
            <a:r>
              <a:rPr lang="en-US" dirty="0" smtClean="0"/>
              <a:t>Policies:</a:t>
            </a:r>
            <a:endParaRPr lang="en-US" dirty="0" smtClean="0">
              <a:hlinkClick r:id="rId3"/>
            </a:endParaRPr>
          </a:p>
          <a:p>
            <a:pPr>
              <a:buFont typeface="Arial" charset="0"/>
              <a:buChar char="•"/>
            </a:pPr>
            <a:r>
              <a:rPr lang="en-US" dirty="0" smtClean="0">
                <a:hlinkClick r:id="rId3"/>
              </a:rPr>
              <a:t>UM1337</a:t>
            </a:r>
            <a:r>
              <a:rPr lang="en-US" dirty="0" smtClean="0"/>
              <a:t> – Data Access</a:t>
            </a:r>
          </a:p>
          <a:p>
            <a:pPr>
              <a:buFont typeface="Arial" charset="0"/>
              <a:buChar char="•"/>
            </a:pPr>
            <a:r>
              <a:rPr lang="en-US" dirty="0" smtClean="0">
                <a:hlinkClick r:id="rId4"/>
              </a:rPr>
              <a:t>UM1535</a:t>
            </a:r>
            <a:r>
              <a:rPr lang="en-US" dirty="0" smtClean="0"/>
              <a:t> – Acceptable Use of IT Resources</a:t>
            </a:r>
          </a:p>
          <a:p>
            <a:pPr>
              <a:buFont typeface="Arial" charset="0"/>
              <a:buChar char="•"/>
            </a:pPr>
            <a:r>
              <a:rPr lang="en-US" dirty="0" smtClean="0">
                <a:hlinkClick r:id="rId5"/>
              </a:rPr>
              <a:t>UM1566</a:t>
            </a:r>
            <a:r>
              <a:rPr lang="en-US" dirty="0" smtClean="0"/>
              <a:t> – Security and Protection of IT Resources</a:t>
            </a:r>
          </a:p>
          <a:p>
            <a:pPr>
              <a:buFont typeface="Arial" charset="0"/>
              <a:buChar char="•"/>
            </a:pPr>
            <a:r>
              <a:rPr lang="en-US" dirty="0" smtClean="0">
                <a:hlinkClick r:id="rId6"/>
              </a:rPr>
              <a:t>UM1691</a:t>
            </a:r>
            <a:r>
              <a:rPr lang="en-US" dirty="0" smtClean="0"/>
              <a:t> – Campus Data Security</a:t>
            </a:r>
          </a:p>
          <a:p>
            <a:pPr>
              <a:buFont typeface="Arial" charset="0"/>
              <a:buChar char="•"/>
            </a:pPr>
            <a:r>
              <a:rPr lang="en-US" dirty="0" smtClean="0">
                <a:hlinkClick r:id="rId7"/>
              </a:rPr>
              <a:t>UM1804</a:t>
            </a:r>
            <a:r>
              <a:rPr lang="en-US" dirty="0" smtClean="0"/>
              <a:t> </a:t>
            </a:r>
            <a:r>
              <a:rPr lang="mr-IN" dirty="0" smtClean="0"/>
              <a:t>–</a:t>
            </a:r>
            <a:r>
              <a:rPr lang="en-US" dirty="0" smtClean="0"/>
              <a:t> Information Security Program</a:t>
            </a:r>
          </a:p>
          <a:p>
            <a:pPr>
              <a:buFont typeface="Arial" charset="0"/>
              <a:buChar char="•"/>
            </a:pPr>
            <a:r>
              <a:rPr lang="en-US" dirty="0" smtClean="0">
                <a:hlinkClick r:id="rId8"/>
              </a:rPr>
              <a:t>UM1805</a:t>
            </a:r>
            <a:r>
              <a:rPr lang="en-US" dirty="0" smtClean="0"/>
              <a:t> </a:t>
            </a:r>
            <a:r>
              <a:rPr lang="mr-IN" dirty="0" smtClean="0"/>
              <a:t>–</a:t>
            </a:r>
            <a:r>
              <a:rPr lang="en-US" dirty="0" smtClean="0"/>
              <a:t> Email Use</a:t>
            </a:r>
            <a:endParaRPr lang="en-US" dirty="0"/>
          </a:p>
          <a:p>
            <a:pPr marL="0" indent="0">
              <a:buNone/>
            </a:pPr>
            <a:endParaRPr lang="en-US" dirty="0" smtClean="0"/>
          </a:p>
          <a:p>
            <a:pPr marL="0" indent="0">
              <a:buNone/>
            </a:pPr>
            <a:r>
              <a:rPr lang="en-US" dirty="0" smtClean="0"/>
              <a:t>Guidelines and Best Practices:</a:t>
            </a:r>
          </a:p>
          <a:p>
            <a:r>
              <a:rPr lang="en-US" dirty="0">
                <a:hlinkClick r:id="rId9"/>
              </a:rPr>
              <a:t>http://</a:t>
            </a:r>
            <a:r>
              <a:rPr lang="en-US" dirty="0" smtClean="0">
                <a:hlinkClick r:id="rId9"/>
              </a:rPr>
              <a:t>www.memphis.edu/its/security/policies-guidelines.php</a:t>
            </a:r>
            <a:endParaRPr lang="en-US" dirty="0" smtClean="0"/>
          </a:p>
          <a:p>
            <a:r>
              <a:rPr lang="en-US" dirty="0">
                <a:hlinkClick r:id="rId10"/>
              </a:rPr>
              <a:t>http://</a:t>
            </a:r>
            <a:r>
              <a:rPr lang="en-US" dirty="0" smtClean="0">
                <a:hlinkClick r:id="rId10"/>
              </a:rPr>
              <a:t>www.memphis.edu/its/security/best-practices.php</a:t>
            </a:r>
            <a:endParaRPr lang="en-US" dirty="0" smtClean="0"/>
          </a:p>
          <a:p>
            <a:pPr marL="0" indent="0">
              <a:buNone/>
            </a:pPr>
            <a:endParaRPr lang="en-US" dirty="0"/>
          </a:p>
          <a:p>
            <a:pPr>
              <a:buFont typeface="Arial" charset="0"/>
              <a:buChar char="•"/>
            </a:pPr>
            <a:endParaRPr lang="en-US" dirty="0" smtClean="0"/>
          </a:p>
        </p:txBody>
      </p:sp>
    </p:spTree>
    <p:extLst>
      <p:ext uri="{BB962C8B-B14F-4D97-AF65-F5344CB8AC3E}">
        <p14:creationId xmlns:p14="http://schemas.microsoft.com/office/powerpoint/2010/main" val="1527936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053542" cy="766482"/>
          </a:xfrm>
        </p:spPr>
        <p:txBody>
          <a:bodyPr/>
          <a:lstStyle/>
          <a:p>
            <a:r>
              <a:rPr lang="en-US" dirty="0" smtClean="0"/>
              <a:t>Password Security</a:t>
            </a:r>
            <a:endParaRPr lang="en-US" dirty="0"/>
          </a:p>
        </p:txBody>
      </p:sp>
      <p:sp>
        <p:nvSpPr>
          <p:cNvPr id="3" name="Content Placeholder 2"/>
          <p:cNvSpPr>
            <a:spLocks noGrp="1"/>
          </p:cNvSpPr>
          <p:nvPr>
            <p:ph idx="1"/>
          </p:nvPr>
        </p:nvSpPr>
        <p:spPr>
          <a:xfrm>
            <a:off x="838200" y="1143000"/>
            <a:ext cx="7478316" cy="4865914"/>
          </a:xfrm>
        </p:spPr>
        <p:txBody>
          <a:bodyPr>
            <a:normAutofit/>
          </a:bodyPr>
          <a:lstStyle/>
          <a:p>
            <a:pPr>
              <a:buFont typeface="Arial" charset="0"/>
              <a:buChar char="•"/>
            </a:pPr>
            <a:r>
              <a:rPr lang="en-US" sz="1800" dirty="0">
                <a:cs typeface="Times New Roman"/>
              </a:rPr>
              <a:t>Password Reuse</a:t>
            </a:r>
          </a:p>
          <a:p>
            <a:pPr lvl="1">
              <a:buFont typeface="Arial" charset="0"/>
              <a:buChar char="•"/>
            </a:pPr>
            <a:r>
              <a:rPr lang="en-US" sz="1600" dirty="0">
                <a:cs typeface="Times New Roman"/>
              </a:rPr>
              <a:t>Maintain different credentials per service. Hackers know it’s hard to keep up with multiple passwords. If they get one, they will use it against other services hoping to gain additional access.  Never use your University of Memphis credentials with another service</a:t>
            </a:r>
            <a:r>
              <a:rPr lang="en-US" sz="1600" dirty="0" smtClean="0">
                <a:cs typeface="Times New Roman"/>
              </a:rPr>
              <a:t>.</a:t>
            </a:r>
            <a:endParaRPr lang="en-US" sz="1800" dirty="0" smtClean="0">
              <a:cs typeface="Times New Roman"/>
            </a:endParaRPr>
          </a:p>
          <a:p>
            <a:pPr>
              <a:buFont typeface="Arial" charset="0"/>
              <a:buChar char="•"/>
            </a:pPr>
            <a:r>
              <a:rPr lang="en-US" sz="1800" dirty="0" smtClean="0">
                <a:cs typeface="Times New Roman"/>
              </a:rPr>
              <a:t>Password Complexity</a:t>
            </a:r>
          </a:p>
          <a:p>
            <a:pPr lvl="1">
              <a:buFont typeface="Arial" charset="0"/>
              <a:buChar char="•"/>
            </a:pPr>
            <a:r>
              <a:rPr lang="en-US" sz="1600" dirty="0" smtClean="0">
                <a:cs typeface="Times New Roman"/>
              </a:rPr>
              <a:t>Avoid over-simplified or very short passwords.</a:t>
            </a:r>
          </a:p>
          <a:p>
            <a:pPr lvl="1">
              <a:buFont typeface="Arial" charset="0"/>
              <a:buChar char="•"/>
            </a:pPr>
            <a:r>
              <a:rPr lang="en-US" sz="1600" dirty="0" smtClean="0">
                <a:cs typeface="Times New Roman"/>
              </a:rPr>
              <a:t>Use longer passwords composed of standard words that you can remember or the first letter in a sentence or phrase.  The longer the password, the more difficult to crack.</a:t>
            </a:r>
          </a:p>
          <a:p>
            <a:pPr lvl="1">
              <a:buFont typeface="Arial" charset="0"/>
              <a:buChar char="•"/>
            </a:pPr>
            <a:r>
              <a:rPr lang="en-US" sz="1600" dirty="0" smtClean="0">
                <a:cs typeface="Times New Roman"/>
              </a:rPr>
              <a:t>The University of Memphis enforces a standard set of complexity requirements to help create strong passwords.</a:t>
            </a:r>
          </a:p>
          <a:p>
            <a:pPr>
              <a:buFont typeface="Arial" charset="0"/>
              <a:buChar char="•"/>
            </a:pPr>
            <a:r>
              <a:rPr lang="en-US" sz="1800" dirty="0" smtClean="0">
                <a:cs typeface="Times New Roman"/>
              </a:rPr>
              <a:t>Password Change Frequency</a:t>
            </a:r>
          </a:p>
          <a:p>
            <a:pPr lvl="1">
              <a:buFont typeface="Arial" charset="0"/>
              <a:buChar char="•"/>
            </a:pPr>
            <a:r>
              <a:rPr lang="en-US" sz="1600" dirty="0" smtClean="0">
                <a:cs typeface="Times New Roman"/>
              </a:rPr>
              <a:t>Frequency can be as important as complexity. Expired passwords are useless.</a:t>
            </a:r>
          </a:p>
          <a:p>
            <a:pPr lvl="1">
              <a:buFont typeface="Arial" charset="0"/>
              <a:buChar char="•"/>
            </a:pPr>
            <a:r>
              <a:rPr lang="en-US" sz="1600" dirty="0" smtClean="0">
                <a:cs typeface="Times New Roman"/>
              </a:rPr>
              <a:t>The University of Memphis currently enforces a 6 month expiration policy.</a:t>
            </a:r>
          </a:p>
        </p:txBody>
      </p:sp>
    </p:spTree>
    <p:extLst>
      <p:ext uri="{BB962C8B-B14F-4D97-AF65-F5344CB8AC3E}">
        <p14:creationId xmlns:p14="http://schemas.microsoft.com/office/powerpoint/2010/main" val="89981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Password Management</a:t>
            </a:r>
            <a:endParaRPr lang="en-US" sz="4000" dirty="0"/>
          </a:p>
        </p:txBody>
      </p:sp>
      <p:sp>
        <p:nvSpPr>
          <p:cNvPr id="3" name="Content Placeholder 2"/>
          <p:cNvSpPr>
            <a:spLocks noGrp="1"/>
          </p:cNvSpPr>
          <p:nvPr>
            <p:ph idx="1"/>
          </p:nvPr>
        </p:nvSpPr>
        <p:spPr>
          <a:xfrm>
            <a:off x="827484" y="1328057"/>
            <a:ext cx="7859316" cy="4920343"/>
          </a:xfrm>
        </p:spPr>
        <p:txBody>
          <a:bodyPr>
            <a:noAutofit/>
          </a:bodyPr>
          <a:lstStyle/>
          <a:p>
            <a:r>
              <a:rPr lang="en-US" sz="2400" dirty="0" smtClean="0">
                <a:cs typeface="Times New Roman"/>
              </a:rPr>
              <a:t>ITS </a:t>
            </a:r>
            <a:r>
              <a:rPr lang="en-US" sz="2400" dirty="0">
                <a:cs typeface="Times New Roman"/>
              </a:rPr>
              <a:t>will never ask you for your password.</a:t>
            </a:r>
          </a:p>
          <a:p>
            <a:pPr>
              <a:buFont typeface="Arial" charset="0"/>
              <a:buChar char="•"/>
            </a:pPr>
            <a:r>
              <a:rPr lang="en-US" sz="2400" dirty="0">
                <a:cs typeface="Times New Roman"/>
              </a:rPr>
              <a:t>Avoid writing passwords down or keeping them in </a:t>
            </a:r>
            <a:r>
              <a:rPr lang="en-US" sz="2400" dirty="0" smtClean="0">
                <a:cs typeface="Times New Roman"/>
              </a:rPr>
              <a:t>an insecure text </a:t>
            </a:r>
            <a:r>
              <a:rPr lang="en-US" sz="2400" dirty="0">
                <a:cs typeface="Times New Roman"/>
              </a:rPr>
              <a:t>file or document.</a:t>
            </a:r>
          </a:p>
          <a:p>
            <a:pPr>
              <a:buFont typeface="Arial" charset="0"/>
              <a:buChar char="•"/>
            </a:pPr>
            <a:r>
              <a:rPr lang="en-US" sz="2400" dirty="0">
                <a:cs typeface="Times New Roman"/>
              </a:rPr>
              <a:t>Email is not a password management system. Never email your password to anyone (including yourself).</a:t>
            </a:r>
          </a:p>
          <a:p>
            <a:pPr>
              <a:buFont typeface="Arial" charset="0"/>
              <a:buChar char="•"/>
            </a:pPr>
            <a:endParaRPr lang="en-US" sz="2400" dirty="0" smtClean="0">
              <a:cs typeface="Times New Roman"/>
            </a:endParaRPr>
          </a:p>
          <a:p>
            <a:pPr>
              <a:buFont typeface="Arial" charset="0"/>
              <a:buChar char="•"/>
            </a:pPr>
            <a:r>
              <a:rPr lang="en-US" sz="2400" dirty="0" smtClean="0">
                <a:cs typeface="Times New Roman"/>
              </a:rPr>
              <a:t>A </a:t>
            </a:r>
            <a:r>
              <a:rPr lang="en-US" sz="2400" dirty="0">
                <a:cs typeface="Times New Roman"/>
              </a:rPr>
              <a:t>password management utility is one option for storing personal passwords. Many exist that work on desktops and mobile devices. These encrypt your passwords and many will also help you generate </a:t>
            </a:r>
            <a:r>
              <a:rPr lang="en-US" sz="2400" dirty="0" smtClean="0">
                <a:cs typeface="Times New Roman"/>
              </a:rPr>
              <a:t>complex passwords.</a:t>
            </a:r>
          </a:p>
          <a:p>
            <a:pPr>
              <a:buFont typeface="Arial" charset="0"/>
              <a:buChar char="•"/>
            </a:pPr>
            <a:r>
              <a:rPr lang="en-US" sz="2400" dirty="0" smtClean="0">
                <a:cs typeface="Times New Roman"/>
              </a:rPr>
              <a:t>1Password and </a:t>
            </a:r>
            <a:r>
              <a:rPr lang="en-US" sz="2400" dirty="0" err="1" smtClean="0">
                <a:cs typeface="Times New Roman"/>
              </a:rPr>
              <a:t>LastPass</a:t>
            </a:r>
            <a:r>
              <a:rPr lang="en-US" sz="2400" dirty="0" smtClean="0">
                <a:cs typeface="Times New Roman"/>
              </a:rPr>
              <a:t> are examples of password management utilities.</a:t>
            </a:r>
            <a:endParaRPr lang="en-US" sz="2400" dirty="0">
              <a:cs typeface="Times New Roman"/>
            </a:endParaRPr>
          </a:p>
        </p:txBody>
      </p:sp>
    </p:spTree>
    <p:extLst>
      <p:ext uri="{BB962C8B-B14F-4D97-AF65-F5344CB8AC3E}">
        <p14:creationId xmlns:p14="http://schemas.microsoft.com/office/powerpoint/2010/main" val="174645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Email is one of the most common and most successful attacks on the internet.  Recent statistics cite up to 90% of successful attacks against businesses begin with a malicious email.</a:t>
            </a:r>
          </a:p>
          <a:p>
            <a:r>
              <a:rPr lang="en-US" dirty="0" smtClean="0"/>
              <a:t>Emails can contain malicious files like virus and malware, link to malicious web sites, or try to coerce or convince you to give away personal information, like your username and password.</a:t>
            </a:r>
          </a:p>
          <a:p>
            <a:r>
              <a:rPr lang="en-US" dirty="0" smtClean="0"/>
              <a:t>Cybercriminals using email to attack businesses are becoming more and more effective at evading detection </a:t>
            </a:r>
            <a:r>
              <a:rPr lang="mr-IN" dirty="0" smtClean="0"/>
              <a:t>–</a:t>
            </a:r>
            <a:r>
              <a:rPr lang="en-US" dirty="0" smtClean="0"/>
              <a:t> technology alone is only marginally effective at blocking these new email threats.</a:t>
            </a:r>
          </a:p>
        </p:txBody>
      </p:sp>
    </p:spTree>
    <p:extLst>
      <p:ext uri="{BB962C8B-B14F-4D97-AF65-F5344CB8AC3E}">
        <p14:creationId xmlns:p14="http://schemas.microsoft.com/office/powerpoint/2010/main" val="1940158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Do’s and Don’ts</a:t>
            </a:r>
            <a:endParaRPr lang="en-US" dirty="0"/>
          </a:p>
        </p:txBody>
      </p:sp>
      <p:sp>
        <p:nvSpPr>
          <p:cNvPr id="3" name="Content Placeholder 2"/>
          <p:cNvSpPr>
            <a:spLocks noGrp="1"/>
          </p:cNvSpPr>
          <p:nvPr>
            <p:ph idx="1"/>
          </p:nvPr>
        </p:nvSpPr>
        <p:spPr/>
        <p:txBody>
          <a:bodyPr>
            <a:normAutofit fontScale="7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Do:</a:t>
            </a:r>
          </a:p>
          <a:p>
            <a:pPr defTabSz="914400">
              <a:spcBef>
                <a:spcPts val="0"/>
              </a:spcBef>
            </a:pPr>
            <a:r>
              <a:rPr lang="en-US" dirty="0" smtClean="0"/>
              <a:t>Always verify the sender of a message.</a:t>
            </a:r>
          </a:p>
          <a:p>
            <a:pPr defTabSz="914400">
              <a:spcBef>
                <a:spcPts val="0"/>
              </a:spcBef>
            </a:pPr>
            <a:r>
              <a:rPr lang="en-US" dirty="0" smtClean="0"/>
              <a:t>Always hover over web page links (URLs) in email messages to see where they link to </a:t>
            </a:r>
            <a:r>
              <a:rPr lang="mr-IN" dirty="0" smtClean="0"/>
              <a:t>–</a:t>
            </a:r>
            <a:r>
              <a:rPr lang="en-US" dirty="0" smtClean="0"/>
              <a:t> beware URL shortening services (like </a:t>
            </a:r>
            <a:r>
              <a:rPr lang="en-US" dirty="0" err="1" smtClean="0"/>
              <a:t>bit.ly</a:t>
            </a:r>
            <a:r>
              <a:rPr lang="en-US" dirty="0" smtClean="0"/>
              <a:t>) that may obscure the final web site destination.</a:t>
            </a:r>
          </a:p>
          <a:p>
            <a:pPr defTabSz="914400">
              <a:spcBef>
                <a:spcPts val="0"/>
              </a:spcBef>
            </a:pPr>
            <a:r>
              <a:rPr lang="en-US" dirty="0" smtClean="0"/>
              <a:t>Be skeptical of messages with odd spelling/grammar, improper logos or that ask you to upgrade or verify your account.</a:t>
            </a:r>
          </a:p>
          <a:p>
            <a:pPr defTabSz="914400">
              <a:spcBef>
                <a:spcPts val="0"/>
              </a:spcBef>
            </a:pPr>
            <a:r>
              <a:rPr lang="en-US" dirty="0" smtClean="0"/>
              <a:t>Report suspicious emails to </a:t>
            </a:r>
            <a:r>
              <a:rPr lang="en-US" dirty="0" err="1" smtClean="0"/>
              <a:t>abuse@memphis.edu</a:t>
            </a:r>
            <a:r>
              <a:rPr lang="en-US" dirty="0" smtClean="0"/>
              <a:t>.</a:t>
            </a:r>
          </a:p>
          <a:p>
            <a:pPr marL="0" indent="0" defTabSz="914400">
              <a:spcBef>
                <a:spcPts val="0"/>
              </a:spcBef>
              <a:buNone/>
            </a:pPr>
            <a:endParaRPr lang="en-US" dirty="0" smtClean="0"/>
          </a:p>
          <a:p>
            <a:pPr marL="0" indent="0" defTabSz="914400">
              <a:spcBef>
                <a:spcPts val="0"/>
              </a:spcBef>
              <a:buNone/>
            </a:pPr>
            <a:r>
              <a:rPr lang="en-US" u="sng" dirty="0" smtClean="0"/>
              <a:t>Don</a:t>
            </a:r>
            <a:r>
              <a:rPr lang="mr-IN" u="sng" dirty="0" smtClean="0"/>
              <a:t>’</a:t>
            </a:r>
            <a:r>
              <a:rPr lang="en-US" u="sng" dirty="0" smtClean="0"/>
              <a:t>t:</a:t>
            </a:r>
          </a:p>
          <a:p>
            <a:pPr defTabSz="914400">
              <a:spcBef>
                <a:spcPts val="0"/>
              </a:spcBef>
            </a:pPr>
            <a:r>
              <a:rPr lang="en-US" dirty="0" smtClean="0"/>
              <a:t>Open an attachment from an unknown sender.  Consider the source and whether or not the file was expected.</a:t>
            </a:r>
          </a:p>
          <a:p>
            <a:pPr defTabSz="914400">
              <a:spcBef>
                <a:spcPts val="0"/>
              </a:spcBef>
            </a:pPr>
            <a:r>
              <a:rPr lang="en-US" dirty="0" smtClean="0"/>
              <a:t>Click on a link from an unknown sender.</a:t>
            </a:r>
          </a:p>
          <a:p>
            <a:pPr defTabSz="914400">
              <a:spcBef>
                <a:spcPts val="0"/>
              </a:spcBef>
            </a:pPr>
            <a:r>
              <a:rPr lang="en-US" dirty="0" smtClean="0"/>
              <a:t>Email someone your username or password.</a:t>
            </a:r>
          </a:p>
        </p:txBody>
      </p:sp>
    </p:spTree>
    <p:extLst>
      <p:ext uri="{BB962C8B-B14F-4D97-AF65-F5344CB8AC3E}">
        <p14:creationId xmlns:p14="http://schemas.microsoft.com/office/powerpoint/2010/main" val="12249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Threat Examples</a:t>
            </a:r>
            <a:endParaRPr lang="en-US" dirty="0"/>
          </a:p>
        </p:txBody>
      </p:sp>
      <p:sp>
        <p:nvSpPr>
          <p:cNvPr id="3" name="Content Placeholder 2"/>
          <p:cNvSpPr>
            <a:spLocks noGrp="1"/>
          </p:cNvSpPr>
          <p:nvPr>
            <p:ph idx="1"/>
          </p:nvPr>
        </p:nvSpPr>
        <p:spPr/>
        <p:txBody>
          <a:bodyPr/>
          <a:lstStyle/>
          <a:p>
            <a:r>
              <a:rPr lang="en-US" dirty="0" smtClean="0"/>
              <a:t>Phishing</a:t>
            </a:r>
          </a:p>
          <a:p>
            <a:r>
              <a:rPr lang="en-US" dirty="0" smtClean="0"/>
              <a:t>Viruses and Malware</a:t>
            </a:r>
          </a:p>
          <a:p>
            <a:r>
              <a:rPr lang="en-US" dirty="0" smtClean="0"/>
              <a:t>Email Spoofing</a:t>
            </a:r>
          </a:p>
          <a:p>
            <a:r>
              <a:rPr lang="en-US" dirty="0" smtClean="0"/>
              <a:t>Other Scams</a:t>
            </a:r>
          </a:p>
          <a:p>
            <a:endParaRPr lang="en-US" dirty="0"/>
          </a:p>
        </p:txBody>
      </p:sp>
    </p:spTree>
    <p:extLst>
      <p:ext uri="{BB962C8B-B14F-4D97-AF65-F5344CB8AC3E}">
        <p14:creationId xmlns:p14="http://schemas.microsoft.com/office/powerpoint/2010/main" val="651962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werpointtemplate" id="{6FDFBC8A-3A88-BC4D-A6EA-00A88C0A3606}" vid="{0B2CA851-08E8-CC41-B89F-F5491C1106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UofM</Template>
  <TotalTime>1723</TotalTime>
  <Words>1983</Words>
  <Application>Microsoft Macintosh PowerPoint</Application>
  <PresentationFormat>On-screen Show (4:3)</PresentationFormat>
  <Paragraphs>194</Paragraphs>
  <Slides>27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Franklin Gothic Medium</vt:lpstr>
      <vt:lpstr>Times New Roman</vt:lpstr>
      <vt:lpstr>Wingdings</vt:lpstr>
      <vt:lpstr>Arial</vt:lpstr>
      <vt:lpstr>Office Theme</vt:lpstr>
      <vt:lpstr>Security Awareness</vt:lpstr>
      <vt:lpstr>You are the target…</vt:lpstr>
      <vt:lpstr>Security Awareness Basics</vt:lpstr>
      <vt:lpstr>UofM IT Security Policies and Guidelines</vt:lpstr>
      <vt:lpstr>Password Security</vt:lpstr>
      <vt:lpstr>Password Management</vt:lpstr>
      <vt:lpstr>Email Security</vt:lpstr>
      <vt:lpstr>Email Do’s and Don’ts</vt:lpstr>
      <vt:lpstr>Email Threat Examples</vt:lpstr>
      <vt:lpstr>Phishing</vt:lpstr>
      <vt:lpstr>Phishing Examples</vt:lpstr>
      <vt:lpstr>Viruses and Malware</vt:lpstr>
      <vt:lpstr>Email Spoofing</vt:lpstr>
      <vt:lpstr>Email Spoofing Example</vt:lpstr>
      <vt:lpstr>Advance-Fee Scams</vt:lpstr>
      <vt:lpstr>Safe Web Browsing</vt:lpstr>
      <vt:lpstr>Ransomware</vt:lpstr>
      <vt:lpstr>Privacy</vt:lpstr>
      <vt:lpstr>Data Security and Encryption</vt:lpstr>
      <vt:lpstr>Mobile Device Security</vt:lpstr>
      <vt:lpstr> Duo Account Security</vt:lpstr>
      <vt:lpstr>SANS Securing The Human</vt:lpstr>
      <vt:lpstr>Reporting Incidents</vt:lpstr>
      <vt:lpstr>Reminders…</vt:lpstr>
      <vt:lpstr>Other Security Resources</vt:lpstr>
      <vt:lpstr>Open Discussion</vt:lpstr>
      <vt:lpstr>   THANK YOU!</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Weber (jweber2)</dc:creator>
  <cp:lastModifiedBy>Jon Weber (jweber2)</cp:lastModifiedBy>
  <cp:revision>38</cp:revision>
  <dcterms:created xsi:type="dcterms:W3CDTF">2015-10-06T07:20:05Z</dcterms:created>
  <dcterms:modified xsi:type="dcterms:W3CDTF">2017-07-31T14:11:41Z</dcterms:modified>
</cp:coreProperties>
</file>