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96" r:id="rId1"/>
  </p:sldMasterIdLst>
  <p:notesMasterIdLst>
    <p:notesMasterId r:id="rId23"/>
  </p:notesMasterIdLst>
  <p:handoutMasterIdLst>
    <p:handoutMasterId r:id="rId24"/>
  </p:handoutMasterIdLst>
  <p:sldIdLst>
    <p:sldId id="270" r:id="rId2"/>
    <p:sldId id="271" r:id="rId3"/>
    <p:sldId id="272" r:id="rId4"/>
    <p:sldId id="273" r:id="rId5"/>
    <p:sldId id="291" r:id="rId6"/>
    <p:sldId id="287" r:id="rId7"/>
    <p:sldId id="288" r:id="rId8"/>
    <p:sldId id="289" r:id="rId9"/>
    <p:sldId id="290" r:id="rId10"/>
    <p:sldId id="256" r:id="rId11"/>
    <p:sldId id="257" r:id="rId12"/>
    <p:sldId id="258" r:id="rId13"/>
    <p:sldId id="260" r:id="rId14"/>
    <p:sldId id="284" r:id="rId15"/>
    <p:sldId id="262" r:id="rId16"/>
    <p:sldId id="285" r:id="rId17"/>
    <p:sldId id="286" r:id="rId18"/>
    <p:sldId id="275" r:id="rId19"/>
    <p:sldId id="276" r:id="rId20"/>
    <p:sldId id="277" r:id="rId21"/>
    <p:sldId id="283" r:id="rId22"/>
  </p:sldIdLst>
  <p:sldSz cx="9144000" cy="6858000" type="screen4x3"/>
  <p:notesSz cx="6805613" cy="9944100"/>
  <p:defaultTextStyle>
    <a:defPPr>
      <a:defRPr lang="de-DE"/>
    </a:defPPr>
    <a:lvl1pPr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1pPr>
    <a:lvl2pPr marL="2286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2pPr>
    <a:lvl3pPr marL="4572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3pPr>
    <a:lvl4pPr marL="6858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4pPr>
    <a:lvl5pPr marL="914400" algn="l" defTabSz="457200" rtl="0" fontAlgn="base" hangingPunct="0">
      <a:spcBef>
        <a:spcPct val="0"/>
      </a:spcBef>
      <a:spcAft>
        <a:spcPct val="0"/>
      </a:spcAft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Helvetica" charset="0"/>
        <a:ea typeface="Helvetica" charset="0"/>
        <a:cs typeface="Helvetica" charset="0"/>
        <a:sym typeface="Helvetica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9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DE" smtClean="0"/>
              <a:t>07.04.2014</a:t>
            </a:r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3819-5D5F-4CBA-AAAE-6A4390C86A1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316679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917575" y="746125"/>
            <a:ext cx="4972050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2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07415" y="4723448"/>
            <a:ext cx="4990783" cy="447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>
                <a:sym typeface="Noteworthy Bold" charset="0"/>
              </a:rPr>
              <a:t>Click to edit Master text styles</a:t>
            </a:r>
          </a:p>
          <a:p>
            <a:pPr lvl="1"/>
            <a:r>
              <a:rPr lang="de-DE" smtClean="0">
                <a:sym typeface="Noteworthy Bold" charset="0"/>
              </a:rPr>
              <a:t>Second level</a:t>
            </a:r>
          </a:p>
          <a:p>
            <a:pPr lvl="2"/>
            <a:r>
              <a:rPr lang="de-DE" smtClean="0">
                <a:sym typeface="Noteworthy Bold" charset="0"/>
              </a:rPr>
              <a:t>Third level</a:t>
            </a:r>
          </a:p>
          <a:p>
            <a:pPr lvl="3"/>
            <a:r>
              <a:rPr lang="de-DE" smtClean="0">
                <a:sym typeface="Noteworthy Bold" charset="0"/>
              </a:rPr>
              <a:t>Fourth level</a:t>
            </a:r>
          </a:p>
          <a:p>
            <a:pPr lvl="4"/>
            <a:r>
              <a:rPr lang="de-DE" smtClean="0">
                <a:sym typeface="Noteworthy Bold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603213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1pPr>
    <a:lvl2pPr marL="2286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2pPr>
    <a:lvl3pPr marL="4572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3pPr>
    <a:lvl4pPr marL="6858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4pPr>
    <a:lvl5pPr marL="914400" algn="l" defTabSz="457200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Noteworthy Bold" charset="0"/>
        <a:ea typeface="Noteworthy Bold" charset="0"/>
        <a:cs typeface="Noteworthy Bold" charset="0"/>
        <a:sym typeface="Noteworthy Bold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54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w.hantsch-linhart@awsg.at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solidFill>
          <a:srgbClr val="0037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656000"/>
            <a:ext cx="7571411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8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6028" y="1898195"/>
            <a:ext cx="7772400" cy="1362075"/>
          </a:xfrm>
        </p:spPr>
        <p:txBody>
          <a:bodyPr anchor="b" anchorCtr="0">
            <a:noAutofit/>
          </a:bodyPr>
          <a:lstStyle>
            <a:lvl1pPr algn="l">
              <a:defRPr sz="4500" b="0" cap="none" baseline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de-DE" dirty="0" smtClean="0"/>
              <a:t>Zwischenfolie mit zwei Zeilen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549682" y="3284984"/>
            <a:ext cx="8229600" cy="307163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00B0F0"/>
                </a:solidFill>
                <a:latin typeface="+mn-lt"/>
              </a:defRPr>
            </a:lvl1pPr>
            <a:lvl2pPr marL="285750" indent="-285750">
              <a:defRPr sz="2200">
                <a:solidFill>
                  <a:schemeClr val="tx2"/>
                </a:solidFill>
              </a:defRPr>
            </a:lvl2pPr>
            <a:lvl3pPr marL="625475" indent="-320675">
              <a:buFont typeface="Symbol" pitchFamily="18" charset="2"/>
              <a:buChar char="-"/>
              <a:defRPr sz="18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 smtClean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27022782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>
            <a:lvl1pPr algn="l">
              <a:defRPr sz="3000" b="0" u="sng" baseline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rial Black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549682" y="1830651"/>
            <a:ext cx="8229600" cy="4525963"/>
          </a:xfrm>
        </p:spPr>
        <p:txBody>
          <a:bodyPr>
            <a:noAutofit/>
          </a:bodyPr>
          <a:lstStyle>
            <a:lvl1pPr marL="361950" indent="-361950">
              <a:lnSpc>
                <a:spcPts val="3100"/>
              </a:lnSpc>
              <a:buClr>
                <a:schemeClr val="tx2"/>
              </a:buClr>
              <a:buFont typeface="Symbol" pitchFamily="18" charset="2"/>
              <a:buChar char="-"/>
              <a:defRPr sz="2400">
                <a:solidFill>
                  <a:schemeClr val="tx2"/>
                </a:solidFill>
                <a:latin typeface="+mn-lt"/>
              </a:defRPr>
            </a:lvl1pPr>
            <a:lvl2pPr marL="752475" indent="-285750">
              <a:lnSpc>
                <a:spcPts val="2700"/>
              </a:lnSpc>
              <a:buClr>
                <a:schemeClr val="tx2"/>
              </a:buClr>
              <a:buFont typeface="Symbol" pitchFamily="18" charset="2"/>
              <a:buChar char="-"/>
              <a:defRPr sz="2000">
                <a:solidFill>
                  <a:schemeClr val="tx2"/>
                </a:solidFill>
                <a:latin typeface="+mn-lt"/>
              </a:defRPr>
            </a:lvl2pPr>
            <a:lvl3pPr marL="987425" indent="-254000">
              <a:lnSpc>
                <a:spcPts val="2200"/>
              </a:lnSpc>
              <a:buClr>
                <a:schemeClr val="tx2"/>
              </a:buClr>
              <a:buFont typeface="Symbol" pitchFamily="18" charset="2"/>
              <a:buChar char="-"/>
              <a:defRPr sz="1600">
                <a:solidFill>
                  <a:schemeClr val="tx2"/>
                </a:solidFill>
                <a:latin typeface="+mn-lt"/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569028" y="6368005"/>
            <a:ext cx="1368152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BA70CE3C-E8A3-4984-8A99-6A4E3B7ACAEB}" type="datetime4">
              <a:rPr lang="de-AT" smtClean="0"/>
              <a:pPr/>
              <a:t>17. Oktober 2014</a:t>
            </a:fld>
            <a:endParaRPr lang="de-AT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1979712" y="6364588"/>
            <a:ext cx="5976664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r>
              <a:rPr lang="de-AT" dirty="0" smtClean="0"/>
              <a:t>Über die aws</a:t>
            </a:r>
            <a:endParaRPr lang="de-AT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3556B10E-E30A-4187-8502-EC31E54B13D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7845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57920" y="438506"/>
            <a:ext cx="8229600" cy="1143000"/>
          </a:xfrm>
        </p:spPr>
        <p:txBody>
          <a:bodyPr anchor="b" anchorCtr="0">
            <a:noAutofit/>
          </a:bodyPr>
          <a:lstStyle>
            <a:lvl1pPr algn="l">
              <a:defRPr sz="3000" u="sng" baseline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de-DE" dirty="0" smtClean="0"/>
              <a:t>Inhaltsverzeichnis bzw. </a:t>
            </a:r>
            <a:br>
              <a:rPr lang="de-DE" dirty="0" smtClean="0"/>
            </a:br>
            <a:r>
              <a:rPr lang="de-DE" dirty="0" smtClean="0"/>
              <a:t>Übersicht</a:t>
            </a:r>
            <a:endParaRPr lang="de-AT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49682" y="1863603"/>
            <a:ext cx="8229600" cy="4525963"/>
          </a:xfrm>
        </p:spPr>
        <p:txBody>
          <a:bodyPr>
            <a:noAutofit/>
          </a:bodyPr>
          <a:lstStyle>
            <a:lvl1pPr marL="457200" indent="-457200">
              <a:lnSpc>
                <a:spcPts val="3200"/>
              </a:lnSpc>
              <a:buFont typeface="+mj-lt"/>
              <a:buAutoNum type="arabicPeriod"/>
              <a:defRPr sz="2400">
                <a:solidFill>
                  <a:schemeClr val="tx2"/>
                </a:solidFill>
                <a:latin typeface="+mn-lt"/>
              </a:defRPr>
            </a:lvl1pPr>
            <a:lvl2pPr marL="285750" indent="-285750">
              <a:defRPr sz="2200">
                <a:solidFill>
                  <a:schemeClr val="tx2"/>
                </a:solidFill>
              </a:defRPr>
            </a:lvl2pPr>
            <a:lvl3pPr marL="625475" indent="-320675">
              <a:buFont typeface="Symbol" pitchFamily="18" charset="2"/>
              <a:buChar char="-"/>
              <a:defRPr sz="18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>
            <a:off x="571451" y="6368005"/>
            <a:ext cx="1368152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BA70CE3C-E8A3-4984-8A99-6A4E3B7ACAEB}" type="datetime4">
              <a:rPr lang="de-AT" smtClean="0"/>
              <a:pPr/>
              <a:t>17. Oktober 2014</a:t>
            </a:fld>
            <a:endParaRPr lang="de-AT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1979712" y="6364588"/>
            <a:ext cx="5976664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3556B10E-E30A-4187-8502-EC31E54B13D5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90" y="404664"/>
            <a:ext cx="277433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04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b="37684"/>
          <a:stretch/>
        </p:blipFill>
        <p:spPr>
          <a:xfrm>
            <a:off x="0" y="620686"/>
            <a:ext cx="8172400" cy="62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1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57920" y="438506"/>
            <a:ext cx="8229600" cy="1143000"/>
          </a:xfrm>
        </p:spPr>
        <p:txBody>
          <a:bodyPr anchor="b" anchorCtr="0">
            <a:noAutofit/>
          </a:bodyPr>
          <a:lstStyle>
            <a:lvl1pPr algn="l">
              <a:defRPr sz="3000" u="sng" baseline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de-DE" dirty="0" smtClean="0"/>
              <a:t>Inhaltsverzeichnis</a:t>
            </a:r>
            <a:endParaRPr lang="de-AT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49682" y="1863603"/>
            <a:ext cx="8229600" cy="4525963"/>
          </a:xfrm>
        </p:spPr>
        <p:txBody>
          <a:bodyPr>
            <a:noAutofit/>
          </a:bodyPr>
          <a:lstStyle>
            <a:lvl1pPr marL="457200" indent="-457200">
              <a:lnSpc>
                <a:spcPts val="3200"/>
              </a:lnSpc>
              <a:buFont typeface="+mj-lt"/>
              <a:buAutoNum type="arabicPeriod"/>
              <a:defRPr sz="2400">
                <a:solidFill>
                  <a:schemeClr val="tx2"/>
                </a:solidFill>
                <a:latin typeface="+mn-lt"/>
              </a:defRPr>
            </a:lvl1pPr>
            <a:lvl2pPr marL="285750" indent="-285750">
              <a:defRPr sz="2200">
                <a:solidFill>
                  <a:schemeClr val="tx2"/>
                </a:solidFill>
              </a:defRPr>
            </a:lvl2pPr>
            <a:lvl3pPr marL="625475" indent="-320675">
              <a:buFont typeface="Symbol" pitchFamily="18" charset="2"/>
              <a:buChar char="-"/>
              <a:defRPr sz="18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7" name="Datumsplatzhalter 16"/>
          <p:cNvSpPr>
            <a:spLocks noGrp="1"/>
          </p:cNvSpPr>
          <p:nvPr>
            <p:ph type="dt" sz="half" idx="10"/>
          </p:nvPr>
        </p:nvSpPr>
        <p:spPr>
          <a:xfrm>
            <a:off x="571451" y="6368005"/>
            <a:ext cx="1368152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BA70CE3C-E8A3-4984-8A99-6A4E3B7ACAEB}" type="datetime4">
              <a:rPr lang="de-AT" smtClean="0"/>
              <a:pPr/>
              <a:t>17. Oktober 2014</a:t>
            </a:fld>
            <a:endParaRPr lang="de-AT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1979712" y="6364588"/>
            <a:ext cx="5976664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r>
              <a:rPr lang="de-AT" dirty="0" smtClean="0"/>
              <a:t>Über die aws</a:t>
            </a:r>
            <a:endParaRPr lang="de-AT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3556B10E-E30A-4187-8502-EC31E54B13D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156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folie - 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6028" y="1898195"/>
            <a:ext cx="7772400" cy="1362075"/>
          </a:xfrm>
        </p:spPr>
        <p:txBody>
          <a:bodyPr anchor="b" anchorCtr="0">
            <a:noAutofit/>
          </a:bodyPr>
          <a:lstStyle>
            <a:lvl1pPr algn="l">
              <a:defRPr sz="4500" b="0" cap="none" baseline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de-DE" dirty="0" smtClean="0"/>
              <a:t>Zwischenfolie mit zwei Zeilen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>
          <a:xfrm>
            <a:off x="549682" y="3284984"/>
            <a:ext cx="8229600" cy="307163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rgbClr val="00B0F0"/>
                </a:solidFill>
                <a:latin typeface="+mn-lt"/>
              </a:defRPr>
            </a:lvl1pPr>
            <a:lvl2pPr marL="285750" indent="-285750">
              <a:defRPr sz="2200">
                <a:solidFill>
                  <a:schemeClr val="tx2"/>
                </a:solidFill>
              </a:defRPr>
            </a:lvl2pPr>
            <a:lvl3pPr marL="625475" indent="-320675">
              <a:buFont typeface="Symbol" pitchFamily="18" charset="2"/>
              <a:buChar char="-"/>
              <a:defRPr sz="1800">
                <a:solidFill>
                  <a:schemeClr val="tx2"/>
                </a:solidFill>
              </a:defRPr>
            </a:lvl3pPr>
          </a:lstStyle>
          <a:p>
            <a:pPr lvl="0"/>
            <a:r>
              <a:rPr lang="de-DE" dirty="0" smtClean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144153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folie - Aufzählungs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 anchor="b" anchorCtr="0">
            <a:normAutofit/>
          </a:bodyPr>
          <a:lstStyle>
            <a:lvl1pPr algn="l">
              <a:defRPr sz="3000" b="0" u="sng" baseline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rial Black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13" name="Inhaltsplatzhalter 2"/>
          <p:cNvSpPr>
            <a:spLocks noGrp="1"/>
          </p:cNvSpPr>
          <p:nvPr>
            <p:ph idx="13"/>
          </p:nvPr>
        </p:nvSpPr>
        <p:spPr>
          <a:xfrm>
            <a:off x="549682" y="1830651"/>
            <a:ext cx="8229600" cy="4525963"/>
          </a:xfrm>
        </p:spPr>
        <p:txBody>
          <a:bodyPr>
            <a:noAutofit/>
          </a:bodyPr>
          <a:lstStyle>
            <a:lvl1pPr marL="361950" indent="-361950">
              <a:lnSpc>
                <a:spcPts val="3100"/>
              </a:lnSpc>
              <a:buClr>
                <a:schemeClr val="tx2"/>
              </a:buClr>
              <a:buFont typeface="Symbol" pitchFamily="18" charset="2"/>
              <a:buChar char="-"/>
              <a:defRPr sz="2400">
                <a:solidFill>
                  <a:schemeClr val="tx2"/>
                </a:solidFill>
                <a:latin typeface="+mn-lt"/>
              </a:defRPr>
            </a:lvl1pPr>
            <a:lvl2pPr marL="752475" indent="-285750">
              <a:lnSpc>
                <a:spcPts val="2700"/>
              </a:lnSpc>
              <a:buClr>
                <a:schemeClr val="tx2"/>
              </a:buClr>
              <a:buFont typeface="Symbol" pitchFamily="18" charset="2"/>
              <a:buChar char="-"/>
              <a:defRPr sz="2000">
                <a:solidFill>
                  <a:schemeClr val="tx2"/>
                </a:solidFill>
                <a:latin typeface="+mn-lt"/>
              </a:defRPr>
            </a:lvl2pPr>
            <a:lvl3pPr marL="987425" indent="-254000">
              <a:lnSpc>
                <a:spcPts val="2200"/>
              </a:lnSpc>
              <a:buClr>
                <a:schemeClr val="tx2"/>
              </a:buClr>
              <a:buFont typeface="Symbol" pitchFamily="18" charset="2"/>
              <a:buChar char="-"/>
              <a:defRPr sz="1600">
                <a:solidFill>
                  <a:schemeClr val="tx2"/>
                </a:solidFill>
                <a:latin typeface="+mn-lt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4"/>
          </p:nvPr>
        </p:nvSpPr>
        <p:spPr>
          <a:xfrm>
            <a:off x="569028" y="6368005"/>
            <a:ext cx="1368152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BA70CE3C-E8A3-4984-8A99-6A4E3B7ACAEB}" type="datetime4">
              <a:rPr lang="de-AT" smtClean="0"/>
              <a:pPr/>
              <a:t>17. Oktober 2014</a:t>
            </a:fld>
            <a:endParaRPr lang="de-AT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>
          <a:xfrm>
            <a:off x="1979712" y="6364588"/>
            <a:ext cx="5976664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r>
              <a:rPr lang="de-AT" dirty="0" smtClean="0"/>
              <a:t>Über die aws</a:t>
            </a:r>
            <a:endParaRPr lang="de-AT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3556B10E-E30A-4187-8502-EC31E54B13D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2411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folie - Aufzählungszeich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57920" y="412902"/>
            <a:ext cx="8229600" cy="1143000"/>
          </a:xfrm>
        </p:spPr>
        <p:txBody>
          <a:bodyPr anchor="b" anchorCtr="0">
            <a:noAutofit/>
          </a:bodyPr>
          <a:lstStyle>
            <a:lvl1pPr algn="l">
              <a:defRPr sz="3000" b="0" u="sng" baseline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de-DE" dirty="0" smtClean="0"/>
              <a:t>Titelmasterformat durch </a:t>
            </a:r>
            <a:br>
              <a:rPr lang="de-DE" dirty="0" smtClean="0"/>
            </a:br>
            <a:r>
              <a:rPr lang="de-DE" dirty="0" smtClean="0"/>
              <a:t>Klicken bearbeiten</a:t>
            </a:r>
            <a:endParaRPr lang="de-AT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549682" y="1830651"/>
            <a:ext cx="8229600" cy="4525963"/>
          </a:xfrm>
        </p:spPr>
        <p:txBody>
          <a:bodyPr>
            <a:noAutofit/>
          </a:bodyPr>
          <a:lstStyle>
            <a:lvl1pPr marL="361950" indent="-361950">
              <a:lnSpc>
                <a:spcPts val="3100"/>
              </a:lnSpc>
              <a:buClr>
                <a:srgbClr val="00B0F0"/>
              </a:buClr>
              <a:buFont typeface="Wingdings" pitchFamily="2" charset="2"/>
              <a:buChar char="ü"/>
              <a:defRPr sz="2400">
                <a:solidFill>
                  <a:schemeClr val="tx2"/>
                </a:solidFill>
                <a:latin typeface="+mn-lt"/>
              </a:defRPr>
            </a:lvl1pPr>
            <a:lvl2pPr marL="752475" indent="-285750">
              <a:lnSpc>
                <a:spcPts val="2700"/>
              </a:lnSpc>
              <a:buClr>
                <a:srgbClr val="00B0F0"/>
              </a:buClr>
              <a:buFont typeface="Wingdings" pitchFamily="2" charset="2"/>
              <a:buChar char="ü"/>
              <a:defRPr sz="2000">
                <a:solidFill>
                  <a:schemeClr val="tx2"/>
                </a:solidFill>
                <a:latin typeface="+mn-lt"/>
              </a:defRPr>
            </a:lvl2pPr>
            <a:lvl3pPr marL="987425" indent="-254000">
              <a:lnSpc>
                <a:spcPts val="2200"/>
              </a:lnSpc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chemeClr val="tx2"/>
                </a:solidFill>
                <a:latin typeface="+mn-lt"/>
              </a:defRPr>
            </a:lvl3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0"/>
          </p:nvPr>
        </p:nvSpPr>
        <p:spPr>
          <a:xfrm>
            <a:off x="569028" y="6368005"/>
            <a:ext cx="1368152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BA70CE3C-E8A3-4984-8A99-6A4E3B7ACAEB}" type="datetime4">
              <a:rPr lang="de-AT" smtClean="0"/>
              <a:pPr/>
              <a:t>17. Oktober 2014</a:t>
            </a:fld>
            <a:endParaRPr lang="de-AT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1"/>
          </p:nvPr>
        </p:nvSpPr>
        <p:spPr>
          <a:xfrm>
            <a:off x="1979712" y="6364588"/>
            <a:ext cx="6048672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r>
              <a:rPr lang="de-AT" dirty="0" smtClean="0"/>
              <a:t>Über die aws</a:t>
            </a:r>
            <a:endParaRPr lang="de-AT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3556B10E-E30A-4187-8502-EC31E54B13D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053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-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  <p:sp>
        <p:nvSpPr>
          <p:cNvPr id="18" name="Datumsplatzhalter 17"/>
          <p:cNvSpPr>
            <a:spLocks noGrp="1"/>
          </p:cNvSpPr>
          <p:nvPr>
            <p:ph type="dt" sz="half" idx="10"/>
          </p:nvPr>
        </p:nvSpPr>
        <p:spPr>
          <a:xfrm>
            <a:off x="571451" y="6368005"/>
            <a:ext cx="1368152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BA70CE3C-E8A3-4984-8A99-6A4E3B7ACAEB}" type="datetime4">
              <a:rPr lang="de-AT" smtClean="0"/>
              <a:pPr/>
              <a:t>17. Oktober 2014</a:t>
            </a:fld>
            <a:endParaRPr lang="de-AT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>
          <a:xfrm>
            <a:off x="1979712" y="6364588"/>
            <a:ext cx="5976664" cy="365125"/>
          </a:xfrm>
        </p:spPr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r>
              <a:rPr lang="de-AT" dirty="0" smtClean="0"/>
              <a:t>Über die aws</a:t>
            </a:r>
            <a:endParaRPr lang="de-AT" dirty="0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Neue LT 45 Light" pitchFamily="34" charset="0"/>
              </a:defRPr>
            </a:lvl1pPr>
          </a:lstStyle>
          <a:p>
            <a:fld id="{3556B10E-E30A-4187-8502-EC31E54B13D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17858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0" b="37684"/>
          <a:stretch/>
        </p:blipFill>
        <p:spPr>
          <a:xfrm>
            <a:off x="0" y="620686"/>
            <a:ext cx="8172400" cy="6237313"/>
          </a:xfrm>
          <a:prstGeom prst="rect">
            <a:avLst/>
          </a:prstGeom>
        </p:spPr>
      </p:pic>
      <p:sp>
        <p:nvSpPr>
          <p:cNvPr id="6" name="Inhaltsplatzhalter 6"/>
          <p:cNvSpPr txBox="1">
            <a:spLocks/>
          </p:cNvSpPr>
          <p:nvPr/>
        </p:nvSpPr>
        <p:spPr>
          <a:xfrm>
            <a:off x="549682" y="183065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400"/>
              </a:lnSpc>
              <a:spcBef>
                <a:spcPts val="0"/>
              </a:spcBef>
              <a:buFont typeface="Symbol" pitchFamily="18" charset="2"/>
              <a:buChar char="-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–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Symbol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 smtClean="0">
                <a:latin typeface="Arial Black" pitchFamily="34" charset="0"/>
                <a:cs typeface="Arial" charset="0"/>
              </a:rPr>
              <a:t>Dr. Wilhelm Hantsch-Linhart</a:t>
            </a:r>
          </a:p>
          <a:p>
            <a:pPr marL="0" marR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lang="de-DE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stv</a:t>
            </a:r>
            <a:r>
              <a:rPr lang="de-DE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. Leiter</a:t>
            </a:r>
          </a:p>
          <a:p>
            <a:pPr marL="0" indent="0">
              <a:buNone/>
            </a:pPr>
            <a:r>
              <a:rPr lang="de-AT" dirty="0" smtClean="0">
                <a:latin typeface="Arial" charset="0"/>
                <a:cs typeface="Arial" charset="0"/>
              </a:rPr>
              <a:t>Finanzierungs- | Projektgarantien</a:t>
            </a:r>
          </a:p>
          <a:p>
            <a:pPr marL="0" indent="0">
              <a:buNone/>
            </a:pPr>
            <a:endParaRPr lang="de-DE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449263" indent="-449263">
              <a:buNone/>
            </a:pPr>
            <a:r>
              <a:rPr lang="de-DE" sz="2400" dirty="0" smtClean="0">
                <a:latin typeface="Arial Black" pitchFamily="34" charset="0"/>
                <a:cs typeface="Arial" charset="0"/>
              </a:rPr>
              <a:t>T</a:t>
            </a:r>
            <a:r>
              <a:rPr lang="de-DE" dirty="0" smtClean="0">
                <a:latin typeface="Arial Black" pitchFamily="34" charset="0"/>
                <a:cs typeface="Arial" charset="0"/>
              </a:rPr>
              <a:t> 	</a:t>
            </a:r>
            <a:r>
              <a:rPr lang="de-DE" dirty="0" smtClean="0">
                <a:latin typeface="+mj-lt"/>
                <a:cs typeface="Arial" charset="0"/>
              </a:rPr>
              <a:t>+43 1 501 75 – 311</a:t>
            </a:r>
          </a:p>
          <a:p>
            <a:pPr marL="449263" indent="-449263">
              <a:buNone/>
            </a:pPr>
            <a:r>
              <a:rPr lang="de-DE" sz="2400" dirty="0" smtClean="0">
                <a:latin typeface="Arial Black" pitchFamily="34" charset="0"/>
                <a:cs typeface="Arial" charset="0"/>
              </a:rPr>
              <a:t>E	</a:t>
            </a:r>
            <a:r>
              <a:rPr lang="de-DE" dirty="0" smtClean="0">
                <a:latin typeface="+mj-lt"/>
                <a:cs typeface="Arial" charset="0"/>
                <a:hlinkClick r:id="rId3"/>
              </a:rPr>
              <a:t>w.hantsch-linhart@awsg.at</a:t>
            </a:r>
            <a:endParaRPr lang="de-DE" dirty="0" smtClean="0">
              <a:latin typeface="+mj-lt"/>
              <a:cs typeface="Arial" charset="0"/>
            </a:endParaRPr>
          </a:p>
          <a:p>
            <a:pPr marL="449263" indent="-449263">
              <a:buNone/>
            </a:pPr>
            <a:endParaRPr lang="de-DE" dirty="0" smtClean="0">
              <a:cs typeface="Arial" charset="0"/>
            </a:endParaRPr>
          </a:p>
          <a:p>
            <a:pPr marL="449263" indent="-449263">
              <a:buNone/>
            </a:pPr>
            <a:endParaRPr lang="de-DE" dirty="0">
              <a:cs typeface="Arial" charset="0"/>
            </a:endParaRPr>
          </a:p>
          <a:p>
            <a:pPr marL="449263" indent="-449263">
              <a:buNone/>
            </a:pPr>
            <a:endParaRPr lang="de-DE" dirty="0" smtClean="0">
              <a:latin typeface="+mj-lt"/>
              <a:cs typeface="Arial" charset="0"/>
            </a:endParaRPr>
          </a:p>
          <a:p>
            <a:pPr marL="449263" indent="-449263">
              <a:buNone/>
            </a:pPr>
            <a:r>
              <a:rPr lang="de-DE" dirty="0" smtClean="0">
                <a:latin typeface="+mj-lt"/>
                <a:cs typeface="Arial" charset="0"/>
              </a:rPr>
              <a:t>Austria Wirtschaftsservice Gesellschaft mbH</a:t>
            </a:r>
          </a:p>
          <a:p>
            <a:pPr marL="449263" indent="-449263">
              <a:buNone/>
            </a:pPr>
            <a:r>
              <a:rPr lang="de-DE" dirty="0" err="1" smtClean="0">
                <a:latin typeface="+mj-lt"/>
                <a:cs typeface="Arial" charset="0"/>
              </a:rPr>
              <a:t>Walcherstraße</a:t>
            </a:r>
            <a:r>
              <a:rPr lang="de-DE" dirty="0" smtClean="0">
                <a:latin typeface="+mj-lt"/>
                <a:cs typeface="Arial" charset="0"/>
              </a:rPr>
              <a:t> 11A</a:t>
            </a:r>
            <a:r>
              <a:rPr lang="de-DE" baseline="0" dirty="0" smtClean="0">
                <a:latin typeface="+mj-lt"/>
                <a:cs typeface="Arial" charset="0"/>
              </a:rPr>
              <a:t> | </a:t>
            </a:r>
            <a:r>
              <a:rPr lang="de-DE" dirty="0" smtClean="0">
                <a:latin typeface="+mj-lt"/>
                <a:cs typeface="Arial" charset="0"/>
              </a:rPr>
              <a:t>1020 Wien | www.awsg.at</a:t>
            </a:r>
          </a:p>
          <a:p>
            <a:pPr marL="449263" indent="-449263">
              <a:buNone/>
            </a:pPr>
            <a:endParaRPr lang="de-DE" dirty="0">
              <a:cs typeface="Arial" charset="0"/>
            </a:endParaRPr>
          </a:p>
          <a:p>
            <a:pPr marL="449263" indent="-449263">
              <a:buNone/>
            </a:pPr>
            <a:endParaRPr lang="de-DE" dirty="0" smtClean="0">
              <a:latin typeface="+mj-lt"/>
              <a:cs typeface="Arial" charset="0"/>
            </a:endParaRP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827593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CHT VERWE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028" y="1803607"/>
            <a:ext cx="7772400" cy="1362075"/>
          </a:xfrm>
        </p:spPr>
        <p:txBody>
          <a:bodyPr anchor="t">
            <a:noAutofit/>
          </a:bodyPr>
          <a:lstStyle>
            <a:lvl1pPr algn="l">
              <a:defRPr sz="4500" b="0" cap="none" baseline="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04664"/>
            <a:ext cx="2319528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889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60054" y="4137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553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9060" y="6368005"/>
            <a:ext cx="1368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BA70CE3C-E8A3-4984-8A99-6A4E3B7ACAEB}" type="datetime4">
              <a:rPr lang="de-AT" smtClean="0"/>
              <a:pPr/>
              <a:t>17. Oktober 2014</a:t>
            </a:fld>
            <a:endParaRPr lang="de-AT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763688" y="6364588"/>
            <a:ext cx="619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3556B10E-E30A-4187-8502-EC31E54B13D5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0365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u="sng" kern="1200" baseline="0">
          <a:solidFill>
            <a:schemeClr val="tx2"/>
          </a:solidFill>
          <a:uFill>
            <a:solidFill>
              <a:schemeClr val="tx2"/>
            </a:solidFill>
          </a:u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3400"/>
        </a:lnSpc>
        <a:spcBef>
          <a:spcPts val="0"/>
        </a:spcBef>
        <a:buFont typeface="Symbol" pitchFamily="18" charset="2"/>
        <a:buChar char="-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ts val="3200"/>
        </a:lnSpc>
        <a:spcBef>
          <a:spcPts val="0"/>
        </a:spcBef>
        <a:buFont typeface="Arial" pitchFamily="34" charset="0"/>
        <a:buChar char="–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87425" indent="-228600" algn="l" defTabSz="914400" rtl="0" eaLnBrk="1" latinLnBrk="0" hangingPunct="1">
        <a:lnSpc>
          <a:spcPts val="3200"/>
        </a:lnSpc>
        <a:spcBef>
          <a:spcPts val="0"/>
        </a:spcBef>
        <a:buFont typeface="Symbol" pitchFamily="18" charset="2"/>
        <a:buChar char="-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wsg.at/tec4market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w.hantsch@awsg.a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457009"/>
            <a:ext cx="2661816" cy="3603919"/>
          </a:xfrm>
          <a:prstGeom prst="rect">
            <a:avLst/>
          </a:prstGeom>
        </p:spPr>
      </p:pic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56028" y="1457009"/>
            <a:ext cx="7772400" cy="3403092"/>
          </a:xfrm>
        </p:spPr>
        <p:txBody>
          <a:bodyPr/>
          <a:lstStyle/>
          <a:p>
            <a:pPr defTabSz="914400"/>
            <a:r>
              <a:rPr lang="de-DE" sz="3200" b="1" dirty="0" smtClean="0"/>
              <a:t>Von der Forschung in </a:t>
            </a:r>
            <a:br>
              <a:rPr lang="de-DE" sz="3200" b="1" dirty="0" smtClean="0"/>
            </a:br>
            <a:r>
              <a:rPr lang="de-DE" sz="3200" b="1" dirty="0" smtClean="0"/>
              <a:t>den Markt </a:t>
            </a:r>
            <a:r>
              <a:rPr lang="de-DE" sz="2400" b="1" dirty="0" smtClean="0"/>
              <a:t> </a:t>
            </a:r>
            <a:r>
              <a:rPr lang="de-DE" sz="2400" b="1" dirty="0"/>
              <a:t/>
            </a:r>
            <a:br>
              <a:rPr lang="de-DE" sz="2400" b="1" dirty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r>
              <a:rPr lang="de-DE" sz="2400" b="1" dirty="0"/>
              <a:t/>
            </a:r>
            <a:br>
              <a:rPr lang="de-DE" sz="2400" b="1" dirty="0"/>
            </a:br>
            <a:r>
              <a:rPr lang="de-DE" sz="2400" b="1" dirty="0" smtClean="0"/>
              <a:t/>
            </a:r>
            <a:br>
              <a:rPr lang="de-DE" sz="2400" b="1" dirty="0" smtClean="0"/>
            </a:br>
            <a:r>
              <a:rPr lang="de-DE" sz="2400" b="1" dirty="0" smtClean="0"/>
              <a:t>Vernetzung </a:t>
            </a:r>
            <a:r>
              <a:rPr lang="de-DE" sz="2400" b="1" dirty="0"/>
              <a:t>und </a:t>
            </a:r>
            <a:r>
              <a:rPr lang="de-DE" sz="2400" b="1" dirty="0" smtClean="0"/>
              <a:t>Technologie-</a:t>
            </a:r>
            <a:br>
              <a:rPr lang="de-DE" sz="2400" b="1" dirty="0" smtClean="0"/>
            </a:br>
            <a:r>
              <a:rPr lang="de-DE" sz="2400" b="1" dirty="0" smtClean="0"/>
              <a:t>Internationalisierung </a:t>
            </a:r>
            <a:r>
              <a:rPr lang="de-DE" sz="2400" b="1" dirty="0"/>
              <a:t>für </a:t>
            </a:r>
            <a:r>
              <a:rPr lang="de-DE" sz="2400" b="1" dirty="0" smtClean="0"/>
              <a:t/>
            </a:r>
            <a:br>
              <a:rPr lang="de-DE" sz="2400" b="1" dirty="0" smtClean="0"/>
            </a:br>
            <a:r>
              <a:rPr lang="de-DE" sz="2400" b="1" dirty="0" smtClean="0"/>
              <a:t>österreichische </a:t>
            </a:r>
            <a:r>
              <a:rPr lang="de-DE" sz="2400" b="1" dirty="0"/>
              <a:t>Unternehmen</a:t>
            </a:r>
            <a:endParaRPr lang="de-DE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/>
        <p:txBody>
          <a:bodyPr anchor="b"/>
          <a:lstStyle/>
          <a:p>
            <a:pPr algn="l">
              <a:spcBef>
                <a:spcPts val="500"/>
              </a:spcBef>
            </a:pPr>
            <a:endParaRPr lang="de-DE" sz="1400" dirty="0"/>
          </a:p>
        </p:txBody>
      </p:sp>
      <p:sp>
        <p:nvSpPr>
          <p:cNvPr id="5" name="Rechteck 4"/>
          <p:cNvSpPr/>
          <p:nvPr/>
        </p:nvSpPr>
        <p:spPr>
          <a:xfrm>
            <a:off x="5436096" y="4860101"/>
            <a:ext cx="3594944" cy="36512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de-DE" sz="1200" dirty="0" smtClean="0">
                <a:solidFill>
                  <a:srgbClr val="00377A"/>
                </a:solidFill>
                <a:latin typeface="Arial" charset="0"/>
              </a:rPr>
              <a:t>wachstum und innovation konsequent fördern</a:t>
            </a:r>
            <a:endParaRPr lang="de-DE" sz="1200" dirty="0">
              <a:solidFill>
                <a:srgbClr val="00377A"/>
              </a:solidFill>
              <a:latin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defTabSz="914400"/>
            <a:r>
              <a:rPr lang="de-DE" sz="2800" b="1" dirty="0" smtClean="0">
                <a:solidFill>
                  <a:srgbClr val="00377A"/>
                </a:solidFill>
              </a:rPr>
              <a:t>Das Programm</a:t>
            </a:r>
            <a:br>
              <a:rPr lang="de-DE" sz="2800" b="1" dirty="0" smtClean="0">
                <a:solidFill>
                  <a:srgbClr val="00377A"/>
                </a:solidFill>
              </a:rPr>
            </a:br>
            <a:r>
              <a:rPr lang="de-DE" sz="2800" b="1" dirty="0" smtClean="0">
                <a:solidFill>
                  <a:srgbClr val="00377A"/>
                </a:solidFill>
              </a:rPr>
              <a:t>„Technologieinternationalisierung“</a:t>
            </a:r>
            <a:endParaRPr lang="de-D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3"/>
          </p:nvPr>
        </p:nvSpPr>
        <p:spPr/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ts val="1200"/>
              </a:spcBef>
              <a:buClr>
                <a:srgbClr val="00377A"/>
              </a:buClr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Zentrale Zielsetzung ist die Unterstützung der Überleitung der relevanten Forschungsergebnisse von innovativen Unternehmen europaweit und in den globalen Markt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Clr>
                <a:srgbClr val="00377A"/>
              </a:buClr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Schwerpunktthema „Smart Cities“ ist ein zentraler Angelpunkt im Innovationsförderungssystem sowohl in der EU als auch zukünftig in Österreich</a:t>
            </a: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Clr>
                <a:srgbClr val="00377A"/>
              </a:buClr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Synergien zu Projekten „Haus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der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Zukunft“ und „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tadt der Zukunft nutzen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rgbClr val="00377A"/>
              </a:buClr>
              <a:buFont typeface="Wingdings" pitchFamily="2" charset="2"/>
              <a:buChar char="Ø"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3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J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ahre Laufzeit</a:t>
            </a:r>
            <a:endParaRPr lang="de-DE" sz="2000" dirty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7171" name="AutoShape 3"/>
          <p:cNvSpPr>
            <a:spLocks/>
          </p:cNvSpPr>
          <p:nvPr/>
        </p:nvSpPr>
        <p:spPr bwMode="auto">
          <a:xfrm>
            <a:off x="304800" y="6356350"/>
            <a:ext cx="576263" cy="365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914400"/>
            <a:fld id="{CAA81A0D-00E7-405F-94DA-875AFEB97E65}" type="slidenum">
              <a:rPr lang="de-DE">
                <a:solidFill>
                  <a:srgbClr val="888888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11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defTabSz="914400"/>
            <a:r>
              <a:rPr lang="de-DE" sz="2800" b="1" dirty="0" smtClean="0">
                <a:solidFill>
                  <a:srgbClr val="00377A"/>
                </a:solidFill>
              </a:rPr>
              <a:t>Bausteine des Programms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rgbClr val="00377A"/>
              </a:buClr>
              <a:buFont typeface="Wingdings" pitchFamily="2" charset="2"/>
              <a:buChar char="Ø"/>
            </a:pPr>
            <a:r>
              <a:rPr lang="de-AT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</a:rPr>
              <a:t>Schutzrechtsscreening und Schutzrechtsförderung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rgbClr val="00377A"/>
              </a:buClr>
              <a:buFont typeface="Wingdings" pitchFamily="2" charset="2"/>
              <a:buChar char="Ø"/>
            </a:pPr>
            <a:r>
              <a:rPr lang="de-AT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</a:rPr>
              <a:t>Studienförderung zur Vorbereitung von </a:t>
            </a:r>
            <a:r>
              <a:rPr lang="de-AT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</a:rPr>
              <a:t>Internationalisierungs-projekten</a:t>
            </a:r>
            <a:endParaRPr lang="de-AT" sz="2000" dirty="0">
              <a:solidFill>
                <a:srgbClr val="00377A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rgbClr val="00377A"/>
              </a:buClr>
              <a:buFont typeface="Wingdings" pitchFamily="2" charset="2"/>
              <a:buChar char="Ø"/>
            </a:pPr>
            <a:r>
              <a:rPr lang="de-AT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</a:rPr>
              <a:t>Unterstützung von ausgewählten Demonstrationsvorhaben im Ausland</a:t>
            </a:r>
          </a:p>
          <a:p>
            <a:pPr>
              <a:spcBef>
                <a:spcPts val="1200"/>
              </a:spcBef>
            </a:pPr>
            <a:endParaRPr lang="de-AT" dirty="0"/>
          </a:p>
        </p:txBody>
      </p:sp>
      <p:sp>
        <p:nvSpPr>
          <p:cNvPr id="8195" name="AutoShape 3"/>
          <p:cNvSpPr>
            <a:spLocks/>
          </p:cNvSpPr>
          <p:nvPr/>
        </p:nvSpPr>
        <p:spPr bwMode="auto">
          <a:xfrm>
            <a:off x="304800" y="6356350"/>
            <a:ext cx="576263" cy="36512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914400"/>
            <a:fld id="{41A538A6-0E9A-4E77-A7F0-38A5AB0966E9}" type="slidenum">
              <a:rPr lang="de-DE">
                <a:solidFill>
                  <a:srgbClr val="888888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12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54" y="413792"/>
            <a:ext cx="6676242" cy="1143000"/>
          </a:xfrm>
        </p:spPr>
        <p:txBody>
          <a:bodyPr anchor="ctr">
            <a:normAutofit/>
          </a:bodyPr>
          <a:lstStyle/>
          <a:p>
            <a:r>
              <a:rPr lang="de-DE" sz="28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Schutzrechtsscreening und </a:t>
            </a:r>
            <a:r>
              <a:rPr lang="de-DE" sz="28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Schutzrechtsförderung </a:t>
            </a:r>
            <a:endParaRPr lang="de-DE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Analyse und Optimierung des Schutzrechtsportfolios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und der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Schutzrechtsposition des Unternehmens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, insbesondere im Hinblick auf die Technologieinternationalisierung 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Beratung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zu internationalen Schutzrechtsfragen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wie Anmelde- und Durchsetzungsstrategien 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Finanzierung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von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Schutzrechtskosten </a:t>
            </a:r>
            <a:endParaRPr lang="de-DE" sz="2000" b="1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None/>
            </a:pP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Kosten externer Beraterinnen / Berater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sowie Behörden (z.B. Honorare für Patentanwältinnen / Patentanwälte, Prüfungsgebühren, amtliche Gebühren, Recherchekosten etc.) im Zusammenhang mit der Vorbereitung, Einreichung und Durchführung der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Anmeldung von </a:t>
            </a:r>
            <a:r>
              <a:rPr lang="de-DE" sz="20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Schutzrechtengüterrechten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; </a:t>
            </a:r>
            <a:r>
              <a:rPr lang="de-DE" sz="20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Übersetzungskosten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 Zusammenhang mit der Anmeldung von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Schutzrechten; Kosten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zur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Aufrechterhaltung eines </a:t>
            </a:r>
            <a:r>
              <a:rPr lang="de-DE" sz="20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Schutzrechts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sind förderbar</a:t>
            </a:r>
            <a:endParaRPr lang="de-DE" sz="2000" dirty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endParaRPr lang="de-DE" sz="20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304800" y="6354763"/>
            <a:ext cx="576263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r" defTabSz="914400"/>
            <a:fld id="{D17C09AB-F469-449B-88A8-C67C66D7CAF7}" type="slidenum">
              <a:rPr lang="de-DE">
                <a:solidFill>
                  <a:srgbClr val="888888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13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0054" y="413792"/>
            <a:ext cx="6676242" cy="1143000"/>
          </a:xfrm>
        </p:spPr>
        <p:txBody>
          <a:bodyPr anchor="ctr">
            <a:normAutofit/>
          </a:bodyPr>
          <a:lstStyle/>
          <a:p>
            <a:r>
              <a:rPr lang="de-DE" sz="28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Studienförderung </a:t>
            </a:r>
            <a:endParaRPr lang="de-DE" dirty="0"/>
          </a:p>
        </p:txBody>
      </p:sp>
      <p:sp>
        <p:nvSpPr>
          <p:cNvPr id="10241" name="Rectangle 1"/>
          <p:cNvSpPr>
            <a:spLocks noGrp="1" noChangeArrowheads="1"/>
          </p:cNvSpPr>
          <p:nvPr>
            <p:ph idx="13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None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Erstellung von </a:t>
            </a:r>
            <a:r>
              <a:rPr lang="de-DE" sz="20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wirtschaftlichen Machbarkeitsstudien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, beispielsweise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Standortanalysen, Marktanalysen, Studien zur Vorbereitung von Internationalisierungsprojekten, Businesspläne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None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Zentrales Merkmal der erwarteten Projekte ist, dass ein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konkreter Bezug zu einer zukünftigen betrieblichen Investition oder einem Internationalisierungsvorhaben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 Antrag hergestellt wird bzw. das Projekt zur Vorbereitung einer betrieblichen Investition oder einem Internationalisierungsvorhaben dient. </a:t>
            </a:r>
            <a:endParaRPr lang="de-DE" sz="20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SzPct val="80000"/>
              <a:buNone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Als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förderbare Kosten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gelten </a:t>
            </a:r>
            <a:r>
              <a:rPr lang="de-DE" sz="2000" b="1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externe Beratungskosten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für die Identifizierung, Entwicklung, Vorbereitung und Planung von marktfähigen Investitionsprojekten oder Internationalisierungsvorhaben vorwiegend aus dem Umwelt- und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Gebäudetechnologiebereich.</a:t>
            </a:r>
            <a:endParaRPr lang="de-DE" sz="2000" dirty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0243" name="AutoShape 3"/>
          <p:cNvSpPr>
            <a:spLocks/>
          </p:cNvSpPr>
          <p:nvPr/>
        </p:nvSpPr>
        <p:spPr bwMode="auto">
          <a:xfrm>
            <a:off x="304800" y="6354763"/>
            <a:ext cx="576263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r" defTabSz="914400"/>
            <a:fld id="{D17C09AB-F469-449B-88A8-C67C66D7CAF7}" type="slidenum">
              <a:rPr lang="de-DE">
                <a:solidFill>
                  <a:srgbClr val="888888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5621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defTabSz="914400"/>
            <a:r>
              <a:rPr lang="de-DE" sz="28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Demonstrationsvorhaben </a:t>
            </a:r>
            <a:endParaRPr lang="de-DE" dirty="0"/>
          </a:p>
        </p:txBody>
      </p:sp>
      <p:sp>
        <p:nvSpPr>
          <p:cNvPr id="12289" name="Rectangle 1"/>
          <p:cNvSpPr>
            <a:spLocks noGrp="1" noChangeArrowheads="1"/>
          </p:cNvSpPr>
          <p:nvPr>
            <p:ph idx="13"/>
          </p:nvPr>
        </p:nvSpPr>
        <p:spPr>
          <a:xfrm>
            <a:off x="592931" y="1484784"/>
            <a:ext cx="8229600" cy="45259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Zuschussförderung von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Demonstrationsgebäuden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für richtungsweisende österreichische Gebäudetechnologie im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In-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und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Ausland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Je nach gesellschaftsrechtlicher Ausformung ist eine Kombination mit dem aws Garantieinstrumentarium möglich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endParaRPr lang="de-DE" sz="12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304800" y="6354763"/>
            <a:ext cx="576263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r" defTabSz="914400"/>
            <a:fld id="{6F1073F4-7C1A-4C76-ADCA-F0C305E86568}" type="slidenum">
              <a:rPr lang="de-DE">
                <a:solidFill>
                  <a:srgbClr val="888888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15</a:t>
            </a:fld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defTabSz="914400"/>
            <a:r>
              <a:rPr lang="de-DE" sz="28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Förderungshöhen </a:t>
            </a:r>
            <a:endParaRPr lang="de-DE" dirty="0"/>
          </a:p>
        </p:txBody>
      </p:sp>
      <p:sp>
        <p:nvSpPr>
          <p:cNvPr id="12289" name="Rectangle 1"/>
          <p:cNvSpPr>
            <a:spLocks noGrp="1" noChangeArrowheads="1"/>
          </p:cNvSpPr>
          <p:nvPr>
            <p:ph idx="13"/>
          </p:nvPr>
        </p:nvSpPr>
        <p:spPr>
          <a:xfrm>
            <a:off x="592931" y="1484784"/>
            <a:ext cx="8229600" cy="45259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Finanzierung von Schutzrechtskosten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Die Förderung besteht in der Gewährung eines nicht rückzahlbaren Zuschusses in der Höhe von bis zu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50%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der förderbaren Kosten für die Erlangung und Aufrechterhaltung von Schutzrechten. </a:t>
            </a:r>
            <a:endParaRPr lang="de-DE" sz="20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Förderung für externe Beratungskosten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Die Förderungshöhe beträgt maximal 50 % der externen Beratungskosten, maximal jedoch EUR 100.000,-.</a:t>
            </a:r>
            <a:endParaRPr lang="de-DE" sz="20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Demonstrationsvorhaben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Für Investitionen in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Demonstrationsvorhaben wird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ein Zuschuss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von    20 - 50 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% der förderbaren </a:t>
            </a:r>
            <a:r>
              <a:rPr lang="de-DE" sz="20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Investitionskosten, maximal jedoch TEUR 200 gewährt</a:t>
            </a:r>
            <a:r>
              <a:rPr lang="de-DE" sz="20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. </a:t>
            </a:r>
            <a:endParaRPr lang="de-DE" sz="20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</a:pPr>
            <a:endParaRPr lang="de-DE" sz="12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304800" y="6354763"/>
            <a:ext cx="576263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r" defTabSz="914400"/>
            <a:fld id="{6F1073F4-7C1A-4C76-ADCA-F0C305E86568}" type="slidenum">
              <a:rPr lang="de-DE">
                <a:solidFill>
                  <a:srgbClr val="888888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305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defTabSz="914400"/>
            <a:r>
              <a:rPr lang="de-DE" sz="2800" b="1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Weiterführende Informationen </a:t>
            </a:r>
            <a:endParaRPr lang="de-DE" dirty="0"/>
          </a:p>
        </p:txBody>
      </p:sp>
      <p:sp>
        <p:nvSpPr>
          <p:cNvPr id="12289" name="Rectangle 1"/>
          <p:cNvSpPr>
            <a:spLocks noGrp="1" noChangeArrowheads="1"/>
          </p:cNvSpPr>
          <p:nvPr>
            <p:ph idx="13"/>
          </p:nvPr>
        </p:nvSpPr>
        <p:spPr>
          <a:xfrm>
            <a:off x="592931" y="1484784"/>
            <a:ext cx="8229600" cy="452596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buClr>
                <a:schemeClr val="accent1"/>
              </a:buClr>
              <a:buSzPct val="80000"/>
              <a:buNone/>
            </a:pPr>
            <a:endParaRPr lang="de-DE" sz="12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SzPct val="80000"/>
              <a:buNone/>
            </a:pPr>
            <a:endParaRPr lang="de-DE" sz="1200" dirty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SzPct val="80000"/>
              <a:buNone/>
            </a:pPr>
            <a:endParaRPr lang="de-DE" sz="12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SzPct val="80000"/>
              <a:buNone/>
            </a:pPr>
            <a:r>
              <a:rPr lang="de-DE" sz="12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Weiterführende </a:t>
            </a:r>
            <a:r>
              <a:rPr lang="de-DE" sz="1200" dirty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Informationen finden Sie unter der angeführten Internetadresse.</a:t>
            </a: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endParaRPr lang="de-DE" sz="12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r>
              <a:rPr lang="de-DE" sz="2800" dirty="0" smtClean="0">
                <a:solidFill>
                  <a:srgbClr val="00377A"/>
                </a:solidFill>
                <a:latin typeface="Arial" pitchFamily="34" charset="0"/>
                <a:cs typeface="Arial" pitchFamily="34" charset="0"/>
                <a:sym typeface="Arial" pitchFamily="34" charset="0"/>
                <a:hlinkClick r:id="rId2"/>
              </a:rPr>
              <a:t>www.awsg.at/tec4market</a:t>
            </a:r>
            <a:endParaRPr lang="de-DE" sz="28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endParaRPr lang="de-DE" sz="1200" dirty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None/>
            </a:pPr>
            <a:endParaRPr lang="de-DE" sz="1200" dirty="0" smtClean="0">
              <a:solidFill>
                <a:srgbClr val="00377A"/>
              </a:solidFill>
              <a:latin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291" name="AutoShape 3"/>
          <p:cNvSpPr>
            <a:spLocks/>
          </p:cNvSpPr>
          <p:nvPr/>
        </p:nvSpPr>
        <p:spPr bwMode="auto">
          <a:xfrm>
            <a:off x="304800" y="6354763"/>
            <a:ext cx="576263" cy="3683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pPr algn="r" defTabSz="914400"/>
            <a:fld id="{6F1073F4-7C1A-4C76-ADCA-F0C305E86568}" type="slidenum">
              <a:rPr lang="de-DE">
                <a:solidFill>
                  <a:srgbClr val="888888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pPr algn="r" defTabSz="91440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0081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028" y="1898195"/>
            <a:ext cx="8192436" cy="1362075"/>
          </a:xfrm>
        </p:spPr>
        <p:txBody>
          <a:bodyPr/>
          <a:lstStyle/>
          <a:p>
            <a:r>
              <a:rPr lang="de-AT" dirty="0" smtClean="0"/>
              <a:t>Tipps zur Antragseinreichung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2062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AT" dirty="0" smtClean="0"/>
              <a:t>Die 5 wichtigsten Fragen zuerst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549682" y="1700808"/>
            <a:ext cx="8229600" cy="4525963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dirty="0" smtClean="0">
                <a:solidFill>
                  <a:srgbClr val="00B0F0"/>
                </a:solidFill>
              </a:rPr>
              <a:t>Wer investiert?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Unternehmensgröße, Branche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>
                <a:solidFill>
                  <a:srgbClr val="00B0F0"/>
                </a:solidFill>
              </a:rPr>
              <a:t>Wofür wird in den nächsten zwei Jahren Geld ausgegeben?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Projektbeschreibung, Kostengliederung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>
                <a:solidFill>
                  <a:srgbClr val="00B0F0"/>
                </a:solidFill>
              </a:rPr>
              <a:t>Wo wird investiert?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Regionalförderungsgebiet = ja / nein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>
                <a:solidFill>
                  <a:srgbClr val="00B0F0"/>
                </a:solidFill>
              </a:rPr>
              <a:t>Wie soll (grob) die Mittelaufbringung erfolgen?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Konkreter Finanzierungsbedarf</a:t>
            </a:r>
          </a:p>
          <a:p>
            <a:pPr marL="457200" indent="-457200">
              <a:buFont typeface="+mj-lt"/>
              <a:buAutoNum type="arabicPeriod"/>
            </a:pPr>
            <a:r>
              <a:rPr lang="de-AT" dirty="0" smtClean="0">
                <a:solidFill>
                  <a:srgbClr val="00B0F0"/>
                </a:solidFill>
              </a:rPr>
              <a:t>Mittelverwendung. Sind Eigenmittel und Besicherung vorhanden?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Ist eine Garantieübernahme der aws gewünscht?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556B10E-E30A-4187-8502-EC31E54B13D5}" type="slidenum">
              <a:rPr lang="de-AT" smtClean="0"/>
              <a:pPr/>
              <a:t>19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17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6028" y="1898195"/>
            <a:ext cx="8192436" cy="1362075"/>
          </a:xfrm>
        </p:spPr>
        <p:txBody>
          <a:bodyPr/>
          <a:lstStyle/>
          <a:p>
            <a:r>
              <a:rPr lang="de-AT" dirty="0" smtClean="0"/>
              <a:t>Die aws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23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Einreichen</a:t>
            </a:r>
            <a:endParaRPr lang="de-AT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Der </a:t>
            </a:r>
            <a:r>
              <a:rPr lang="de-AT" dirty="0" smtClean="0">
                <a:solidFill>
                  <a:srgbClr val="00B0F0"/>
                </a:solidFill>
              </a:rPr>
              <a:t>Förderungsantrag</a:t>
            </a:r>
            <a:r>
              <a:rPr lang="de-AT" dirty="0" smtClean="0"/>
              <a:t> muss </a:t>
            </a:r>
            <a:r>
              <a:rPr lang="de-AT" dirty="0" smtClean="0">
                <a:solidFill>
                  <a:srgbClr val="00B0F0"/>
                </a:solidFill>
              </a:rPr>
              <a:t>vor Durchführung der Investitionen </a:t>
            </a:r>
            <a:r>
              <a:rPr lang="de-AT" dirty="0" smtClean="0"/>
              <a:t>bei der aws </a:t>
            </a:r>
            <a:r>
              <a:rPr lang="de-AT" dirty="0" smtClean="0">
                <a:solidFill>
                  <a:srgbClr val="00B0F0"/>
                </a:solidFill>
              </a:rPr>
              <a:t>einreichen</a:t>
            </a:r>
            <a:r>
              <a:rPr lang="de-AT" dirty="0" smtClean="0"/>
              <a:t>, d.h.:</a:t>
            </a:r>
          </a:p>
          <a:p>
            <a:pPr marL="342900" indent="-342900">
              <a:buFont typeface="Symbol" pitchFamily="18" charset="2"/>
              <a:buChar char="-"/>
            </a:pPr>
            <a:r>
              <a:rPr lang="de-AT" dirty="0"/>
              <a:t>v</a:t>
            </a:r>
            <a:r>
              <a:rPr lang="de-AT" dirty="0" smtClean="0"/>
              <a:t>or Lieferung &amp; Leistung</a:t>
            </a:r>
          </a:p>
          <a:p>
            <a:pPr marL="342900" indent="-342900">
              <a:buFont typeface="Symbol" pitchFamily="18" charset="2"/>
              <a:buChar char="-"/>
            </a:pPr>
            <a:r>
              <a:rPr lang="de-AT" dirty="0"/>
              <a:t>v</a:t>
            </a:r>
            <a:r>
              <a:rPr lang="de-AT" dirty="0" smtClean="0"/>
              <a:t>or An-, Teil- oder Restzahlung</a:t>
            </a:r>
          </a:p>
          <a:p>
            <a:pPr marL="342900" indent="-342900">
              <a:buFont typeface="Symbol" pitchFamily="18" charset="2"/>
              <a:buChar char="-"/>
            </a:pPr>
            <a:r>
              <a:rPr lang="de-AT" dirty="0"/>
              <a:t>v</a:t>
            </a:r>
            <a:r>
              <a:rPr lang="de-AT" dirty="0" smtClean="0"/>
              <a:t>or Rechnungsdatum oder Kaufvertrag</a:t>
            </a:r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dirty="0" smtClean="0"/>
              <a:t>Kein Datum darf vor der Antragsstellung liegen!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B10E-E30A-4187-8502-EC31E54B13D5}" type="slidenum">
              <a:rPr lang="de-AT" smtClean="0"/>
              <a:pPr/>
              <a:t>20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0193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560054" y="41379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000" b="1" u="sng" kern="1200" baseline="0">
                <a:solidFill>
                  <a:schemeClr val="tx2"/>
                </a:solidFill>
                <a:uFill>
                  <a:solidFill>
                    <a:schemeClr val="tx2"/>
                  </a:solidFill>
                </a:uFill>
                <a:latin typeface="Arial Black" pitchFamily="34" charset="0"/>
                <a:ea typeface="+mj-ea"/>
                <a:cs typeface="+mj-cs"/>
              </a:defRPr>
            </a:lvl1pPr>
          </a:lstStyle>
          <a:p>
            <a:endParaRPr lang="de-AT" dirty="0" smtClean="0"/>
          </a:p>
        </p:txBody>
      </p:sp>
      <p:sp>
        <p:nvSpPr>
          <p:cNvPr id="3" name="Inhaltsplatzhalter 6"/>
          <p:cNvSpPr txBox="1">
            <a:spLocks/>
          </p:cNvSpPr>
          <p:nvPr/>
        </p:nvSpPr>
        <p:spPr>
          <a:xfrm>
            <a:off x="549682" y="183065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ts val="3400"/>
              </a:lnSpc>
              <a:spcBef>
                <a:spcPts val="0"/>
              </a:spcBef>
              <a:buFont typeface="Symbol" pitchFamily="18" charset="2"/>
              <a:buChar char="-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Arial" pitchFamily="34" charset="0"/>
              <a:buChar char="–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87425" indent="-22860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 typeface="Symbol" pitchFamily="18" charset="2"/>
              <a:buChar char="-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dirty="0" smtClean="0">
                <a:latin typeface="Arial Black" pitchFamily="34" charset="0"/>
                <a:cs typeface="Arial" charset="0"/>
              </a:rPr>
              <a:t>Dr. </a:t>
            </a:r>
            <a:r>
              <a:rPr lang="de-AT" dirty="0">
                <a:latin typeface="Arial Black" pitchFamily="34" charset="0"/>
                <a:cs typeface="Arial" charset="0"/>
              </a:rPr>
              <a:t>W</a:t>
            </a:r>
            <a:r>
              <a:rPr lang="de-AT" dirty="0" smtClean="0">
                <a:latin typeface="Arial Black" pitchFamily="34" charset="0"/>
                <a:cs typeface="Arial" charset="0"/>
              </a:rPr>
              <a:t>ilhelm Hantsch-Linhart</a:t>
            </a:r>
          </a:p>
          <a:p>
            <a:pPr marL="0" marR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18" charset="2"/>
              <a:buNone/>
              <a:tabLst/>
              <a:defRPr/>
            </a:pPr>
            <a:r>
              <a:rPr lang="de-DE" dirty="0" err="1" smtClean="0">
                <a:solidFill>
                  <a:srgbClr val="00B0F0"/>
                </a:solidFill>
                <a:latin typeface="Arial" charset="0"/>
                <a:cs typeface="Arial" charset="0"/>
              </a:rPr>
              <a:t>Stv</a:t>
            </a:r>
            <a:r>
              <a:rPr lang="de-DE" dirty="0" smtClean="0">
                <a:solidFill>
                  <a:srgbClr val="00B0F0"/>
                </a:solidFill>
                <a:latin typeface="Arial" charset="0"/>
                <a:cs typeface="Arial" charset="0"/>
              </a:rPr>
              <a:t>. Leiter</a:t>
            </a:r>
          </a:p>
          <a:p>
            <a:pPr marL="0" indent="0">
              <a:buNone/>
            </a:pPr>
            <a:r>
              <a:rPr lang="de-AT" dirty="0" smtClean="0">
                <a:latin typeface="Arial" charset="0"/>
                <a:cs typeface="Arial" charset="0"/>
              </a:rPr>
              <a:t>Finanzierung- | Projektgarantien</a:t>
            </a:r>
          </a:p>
          <a:p>
            <a:pPr marL="0" indent="0">
              <a:buNone/>
            </a:pPr>
            <a:endParaRPr lang="de-DE" dirty="0">
              <a:solidFill>
                <a:srgbClr val="00B0F0"/>
              </a:solidFill>
              <a:latin typeface="Arial" charset="0"/>
              <a:cs typeface="Arial" charset="0"/>
            </a:endParaRPr>
          </a:p>
          <a:p>
            <a:pPr marL="449263" indent="-449263">
              <a:buNone/>
            </a:pPr>
            <a:r>
              <a:rPr lang="de-DE" sz="2400" dirty="0" smtClean="0">
                <a:latin typeface="Arial Black" pitchFamily="34" charset="0"/>
                <a:cs typeface="Arial" charset="0"/>
              </a:rPr>
              <a:t>T</a:t>
            </a:r>
            <a:r>
              <a:rPr lang="de-DE" dirty="0" smtClean="0">
                <a:latin typeface="Arial Black" pitchFamily="34" charset="0"/>
                <a:cs typeface="Arial" charset="0"/>
              </a:rPr>
              <a:t> 	</a:t>
            </a:r>
            <a:r>
              <a:rPr lang="de-DE" dirty="0" smtClean="0">
                <a:latin typeface="+mj-lt"/>
                <a:cs typeface="Arial" charset="0"/>
              </a:rPr>
              <a:t>+43 1 501 75 – 311</a:t>
            </a:r>
          </a:p>
          <a:p>
            <a:pPr marL="449263" indent="-449263">
              <a:buNone/>
            </a:pPr>
            <a:r>
              <a:rPr lang="de-DE" sz="2400" dirty="0" smtClean="0">
                <a:latin typeface="Arial Black" pitchFamily="34" charset="0"/>
                <a:cs typeface="Arial" charset="0"/>
              </a:rPr>
              <a:t>E	</a:t>
            </a:r>
            <a:r>
              <a:rPr lang="de-DE" dirty="0" smtClean="0">
                <a:latin typeface="+mj-lt"/>
                <a:cs typeface="Arial" charset="0"/>
                <a:hlinkClick r:id="rId2"/>
              </a:rPr>
              <a:t>w.hantsch@awsg.at</a:t>
            </a:r>
            <a:endParaRPr lang="de-DE" dirty="0" smtClean="0">
              <a:latin typeface="+mj-lt"/>
              <a:cs typeface="Arial" charset="0"/>
            </a:endParaRPr>
          </a:p>
          <a:p>
            <a:pPr marL="449263" indent="-449263">
              <a:buNone/>
            </a:pPr>
            <a:endParaRPr lang="de-DE" dirty="0" smtClean="0">
              <a:cs typeface="Arial" charset="0"/>
            </a:endParaRPr>
          </a:p>
          <a:p>
            <a:pPr marL="449263" indent="-449263">
              <a:buNone/>
            </a:pPr>
            <a:endParaRPr lang="de-DE" dirty="0">
              <a:cs typeface="Arial" charset="0"/>
            </a:endParaRPr>
          </a:p>
          <a:p>
            <a:pPr marL="449263" indent="-449263">
              <a:buNone/>
            </a:pPr>
            <a:endParaRPr lang="de-DE" dirty="0" smtClean="0">
              <a:latin typeface="+mj-lt"/>
              <a:cs typeface="Arial" charset="0"/>
            </a:endParaRPr>
          </a:p>
          <a:p>
            <a:pPr marL="449263" indent="-449263">
              <a:buNone/>
            </a:pPr>
            <a:r>
              <a:rPr lang="de-DE" dirty="0" smtClean="0">
                <a:latin typeface="+mj-lt"/>
                <a:cs typeface="Arial" charset="0"/>
              </a:rPr>
              <a:t>Austria Wirtschaftsservice Gesellschaft mbH</a:t>
            </a:r>
          </a:p>
          <a:p>
            <a:pPr marL="449263" indent="-449263">
              <a:buNone/>
            </a:pPr>
            <a:r>
              <a:rPr lang="de-DE" dirty="0" err="1" smtClean="0">
                <a:latin typeface="+mj-lt"/>
                <a:cs typeface="Arial" charset="0"/>
              </a:rPr>
              <a:t>Walcherstraße</a:t>
            </a:r>
            <a:r>
              <a:rPr lang="de-DE" dirty="0" smtClean="0">
                <a:latin typeface="+mj-lt"/>
                <a:cs typeface="Arial" charset="0"/>
              </a:rPr>
              <a:t> 11A</a:t>
            </a:r>
            <a:r>
              <a:rPr lang="de-DE" baseline="0" dirty="0" smtClean="0">
                <a:latin typeface="+mj-lt"/>
                <a:cs typeface="Arial" charset="0"/>
              </a:rPr>
              <a:t> | </a:t>
            </a:r>
            <a:r>
              <a:rPr lang="de-DE" dirty="0" smtClean="0">
                <a:latin typeface="+mj-lt"/>
                <a:cs typeface="Arial" charset="0"/>
              </a:rPr>
              <a:t>1020 Wien | www.awsg.at</a:t>
            </a:r>
          </a:p>
          <a:p>
            <a:pPr marL="449263" indent="-449263">
              <a:buNone/>
            </a:pPr>
            <a:endParaRPr lang="de-DE" dirty="0">
              <a:cs typeface="Arial" charset="0"/>
            </a:endParaRPr>
          </a:p>
          <a:p>
            <a:pPr marL="449263" indent="-449263">
              <a:buNone/>
            </a:pPr>
            <a:endParaRPr lang="de-DE" dirty="0" smtClean="0">
              <a:latin typeface="+mj-lt"/>
              <a:cs typeface="Arial" charset="0"/>
            </a:endParaRPr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9540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 die aws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Die Austria Wirtschaftsservice Gesellschaft mbH (aws) </a:t>
            </a:r>
          </a:p>
          <a:p>
            <a:pPr marL="0" indent="0">
              <a:buNone/>
            </a:pPr>
            <a:r>
              <a:rPr lang="de-AT" dirty="0" smtClean="0"/>
              <a:t>ist die Förderbank des Bundes.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r>
              <a:rPr lang="de-AT" dirty="0" smtClean="0"/>
              <a:t>Durch die </a:t>
            </a:r>
            <a:r>
              <a:rPr lang="de-AT" dirty="0" smtClean="0">
                <a:solidFill>
                  <a:srgbClr val="00B0F0"/>
                </a:solidFill>
              </a:rPr>
              <a:t>Vergabe von zinsengünstigen Krediten</a:t>
            </a:r>
            <a:r>
              <a:rPr lang="de-AT" dirty="0" smtClean="0"/>
              <a:t>, </a:t>
            </a:r>
            <a:r>
              <a:rPr lang="de-AT" dirty="0" smtClean="0">
                <a:solidFill>
                  <a:srgbClr val="00B0F0"/>
                </a:solidFill>
              </a:rPr>
              <a:t>Zuschüssen</a:t>
            </a:r>
            <a:r>
              <a:rPr lang="de-AT" dirty="0" smtClean="0"/>
              <a:t> und </a:t>
            </a:r>
            <a:r>
              <a:rPr lang="de-AT" dirty="0" smtClean="0">
                <a:solidFill>
                  <a:srgbClr val="00B0F0"/>
                </a:solidFill>
              </a:rPr>
              <a:t>Garantien</a:t>
            </a:r>
            <a:r>
              <a:rPr lang="de-AT" dirty="0" smtClean="0"/>
              <a:t> werden Unternehmen bei der Umsetzung</a:t>
            </a:r>
            <a:r>
              <a:rPr lang="de-AT" dirty="0" smtClean="0">
                <a:solidFill>
                  <a:srgbClr val="00B0F0"/>
                </a:solidFill>
              </a:rPr>
              <a:t> </a:t>
            </a:r>
            <a:r>
              <a:rPr lang="de-AT" dirty="0" smtClean="0"/>
              <a:t>ihrer innovativen Projekte unterstützt, insbesondere dann, wenn die erforderlichen Mittel durch sonstige Finanzierungen nicht ausreichend aufgebracht werden können.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 smtClean="0"/>
              <a:t>12.6.2014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556B10E-E30A-4187-8502-EC31E54B13D5}" type="slidenum">
              <a:rPr lang="de-AT" smtClean="0"/>
              <a:pPr/>
              <a:t>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55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Über die aws</a:t>
            </a:r>
            <a:endParaRPr lang="de-AT" dirty="0"/>
          </a:p>
        </p:txBody>
      </p:sp>
      <p:sp>
        <p:nvSpPr>
          <p:cNvPr id="10" name="Inhaltsplatzhalter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de-AT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de-AT" b="1" dirty="0" smtClean="0">
                <a:solidFill>
                  <a:srgbClr val="00B0F0"/>
                </a:solidFill>
              </a:rPr>
              <a:t>Eigentümer</a:t>
            </a:r>
          </a:p>
          <a:p>
            <a:pPr marL="0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pPr marL="0" indent="0">
              <a:buNone/>
            </a:pPr>
            <a:r>
              <a:rPr lang="de-AT" b="1" dirty="0" smtClean="0">
                <a:solidFill>
                  <a:srgbClr val="00B0F0"/>
                </a:solidFill>
              </a:rPr>
              <a:t>Mission		</a:t>
            </a:r>
            <a:r>
              <a:rPr lang="de-AT" b="1" dirty="0" smtClean="0">
                <a:latin typeface="HelveticaNeue LT 95 Black" pitchFamily="34" charset="0"/>
              </a:rPr>
              <a:t>Förderung des </a:t>
            </a:r>
            <a:br>
              <a:rPr lang="de-AT" b="1" dirty="0" smtClean="0">
                <a:latin typeface="HelveticaNeue LT 95 Black" pitchFamily="34" charset="0"/>
              </a:rPr>
            </a:br>
            <a:r>
              <a:rPr lang="de-AT" b="1" dirty="0" smtClean="0">
                <a:latin typeface="HelveticaNeue LT 95 Black" pitchFamily="34" charset="0"/>
              </a:rPr>
              <a:t>			Umbaus der Wirtschaft</a:t>
            </a:r>
          </a:p>
          <a:p>
            <a:pPr marL="0" indent="0">
              <a:buNone/>
            </a:pPr>
            <a:endParaRPr lang="de-AT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de-AT" b="1" dirty="0" smtClean="0">
                <a:solidFill>
                  <a:srgbClr val="00B0F0"/>
                </a:solidFill>
              </a:rPr>
              <a:t>Kerntätigkeit	</a:t>
            </a:r>
            <a:r>
              <a:rPr lang="de-AT" dirty="0" smtClean="0"/>
              <a:t>Unternehmensförderung und -beratung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 dirty="0" smtClean="0"/>
              <a:t>12.6.2014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556B10E-E30A-4187-8502-EC31E54B13D5}" type="slidenum">
              <a:rPr lang="de-AT" smtClean="0"/>
              <a:pPr/>
              <a:t>4</a:t>
            </a:fld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793" y="2060848"/>
            <a:ext cx="2088535" cy="936104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5" t="17513" r="8624" b="16812"/>
          <a:stretch/>
        </p:blipFill>
        <p:spPr>
          <a:xfrm>
            <a:off x="3352924" y="2132856"/>
            <a:ext cx="1870986" cy="7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0260-FEAC-4BAB-B3C7-0EF33DB92EDD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07504" y="456655"/>
            <a:ext cx="8207375" cy="1093787"/>
          </a:xfrm>
        </p:spPr>
        <p:txBody>
          <a:bodyPr anchor="ctr"/>
          <a:lstStyle/>
          <a:p>
            <a:r>
              <a:rPr lang="de-AT" dirty="0">
                <a:latin typeface="Arial" charset="0"/>
                <a:cs typeface="Arial" charset="0"/>
              </a:rPr>
              <a:t>Austria Wirtschaftsservice (aws) – </a:t>
            </a:r>
            <a:r>
              <a:rPr lang="de-AT" dirty="0" smtClean="0">
                <a:latin typeface="Arial" charset="0"/>
                <a:cs typeface="Arial" charset="0"/>
              </a:rPr>
              <a:t/>
            </a:r>
            <a:br>
              <a:rPr lang="de-AT" dirty="0" smtClean="0">
                <a:latin typeface="Arial" charset="0"/>
                <a:cs typeface="Arial" charset="0"/>
              </a:rPr>
            </a:br>
            <a:r>
              <a:rPr lang="de-AT" dirty="0" smtClean="0">
                <a:latin typeface="Arial" charset="0"/>
                <a:cs typeface="Arial" charset="0"/>
              </a:rPr>
              <a:t>Wer </a:t>
            </a:r>
            <a:r>
              <a:rPr lang="de-AT" dirty="0">
                <a:latin typeface="Arial" charset="0"/>
                <a:cs typeface="Arial" charset="0"/>
              </a:rPr>
              <a:t>wir </a:t>
            </a:r>
            <a:r>
              <a:rPr lang="de-AT" dirty="0" smtClean="0">
                <a:latin typeface="Arial" charset="0"/>
                <a:cs typeface="Arial" charset="0"/>
              </a:rPr>
              <a:t>sind</a:t>
            </a:r>
            <a:endParaRPr lang="de-AT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550442"/>
            <a:ext cx="8540750" cy="461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83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eaLnBrk="1" hangingPunct="1"/>
            <a:r>
              <a:rPr lang="de-AT" dirty="0" smtClean="0">
                <a:cs typeface="Arial" charset="0"/>
              </a:rPr>
              <a:t/>
            </a:r>
            <a:br>
              <a:rPr lang="de-AT" dirty="0" smtClean="0">
                <a:cs typeface="Arial" charset="0"/>
              </a:rPr>
            </a:br>
            <a:r>
              <a:rPr lang="de-AT" dirty="0">
                <a:cs typeface="Arial" charset="0"/>
              </a:rPr>
              <a:t/>
            </a:r>
            <a:br>
              <a:rPr lang="de-AT" dirty="0">
                <a:cs typeface="Arial" charset="0"/>
              </a:rPr>
            </a:br>
            <a:r>
              <a:rPr lang="de-AT" sz="3200" dirty="0"/>
              <a:t>Von der Forschung in den Markt </a:t>
            </a:r>
            <a:r>
              <a:rPr lang="de-AT" sz="3200" dirty="0" smtClean="0"/>
              <a:t>– </a:t>
            </a:r>
            <a:br>
              <a:rPr lang="de-AT" sz="3200" dirty="0" smtClean="0"/>
            </a:br>
            <a:r>
              <a:rPr lang="de-AT" sz="3200" dirty="0" smtClean="0"/>
              <a:t>Instrumente </a:t>
            </a:r>
            <a:r>
              <a:rPr lang="de-AT" sz="3200" dirty="0"/>
              <a:t>der aws für </a:t>
            </a:r>
            <a:r>
              <a:rPr lang="de-AT" sz="3200" dirty="0" smtClean="0"/>
              <a:t>innovative Unternehmen</a:t>
            </a:r>
            <a:endParaRPr lang="de-DE" sz="3200" dirty="0" smtClean="0">
              <a:cs typeface="Arial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9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600260-FEAC-4BAB-B3C7-0EF33DB92EDD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179512" y="332656"/>
            <a:ext cx="8064500" cy="1093787"/>
          </a:xfrm>
        </p:spPr>
        <p:txBody>
          <a:bodyPr>
            <a:normAutofit fontScale="90000"/>
          </a:bodyPr>
          <a:lstStyle/>
          <a:p>
            <a:r>
              <a:rPr lang="de-AT" dirty="0"/>
              <a:t>Von der Forschung in den Markt </a:t>
            </a:r>
            <a:r>
              <a:rPr lang="de-AT" dirty="0" smtClean="0"/>
              <a:t>- Instrumente der aws im Unternehmenslebenszyklus</a:t>
            </a:r>
            <a:endParaRPr lang="de-AT" dirty="0"/>
          </a:p>
        </p:txBody>
      </p:sp>
      <p:pic>
        <p:nvPicPr>
          <p:cNvPr id="5" name="Inhaltsplatzhalter 12" descr="Graphik TI110818_1.jpg"/>
          <p:cNvPicPr>
            <a:picLocks noChangeAspect="1"/>
          </p:cNvPicPr>
          <p:nvPr/>
        </p:nvPicPr>
        <p:blipFill>
          <a:blip r:embed="rId2" cstate="print"/>
          <a:srcRect l="977" t="16738" r="10267"/>
          <a:stretch>
            <a:fillRect/>
          </a:stretch>
        </p:blipFill>
        <p:spPr>
          <a:xfrm>
            <a:off x="395536" y="1556792"/>
            <a:ext cx="8395318" cy="442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compatLnSpc="1">
            <a:prstTxWarp prst="textNoShape">
              <a:avLst/>
            </a:prstTxWarp>
          </a:bodyPr>
          <a:lstStyle/>
          <a:p>
            <a:r>
              <a:rPr lang="de-AT" b="0" dirty="0" smtClean="0">
                <a:latin typeface="Arial Black" pitchFamily="34" charset="0"/>
                <a:cs typeface="Arial" charset="0"/>
              </a:rPr>
              <a:t>www.awsg.at/study2market</a:t>
            </a:r>
            <a:endParaRPr lang="de-DE" b="0" dirty="0" smtClean="0">
              <a:latin typeface="Arial Black" pitchFamily="34" charset="0"/>
              <a:cs typeface="Arial" charset="0"/>
            </a:endParaRPr>
          </a:p>
        </p:txBody>
      </p:sp>
      <p:sp>
        <p:nvSpPr>
          <p:cNvPr id="14339" name="Inhaltsplatzhalter 3"/>
          <p:cNvSpPr>
            <a:spLocks noGrp="1"/>
          </p:cNvSpPr>
          <p:nvPr>
            <p:ph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/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de-DE" sz="4200" b="1" dirty="0">
                <a:solidFill>
                  <a:srgbClr val="00B0F0"/>
                </a:solidFill>
              </a:rPr>
              <a:t>Zielgruppe: </a:t>
            </a:r>
            <a:r>
              <a:rPr lang="de-DE" sz="4200" b="1" dirty="0" smtClean="0"/>
              <a:t/>
            </a:r>
            <a:br>
              <a:rPr lang="de-DE" sz="4200" b="1" dirty="0" smtClean="0"/>
            </a:br>
            <a:r>
              <a:rPr lang="de-DE" sz="4200" dirty="0"/>
              <a:t>KMU, die vorzugsweise ein Forschungs- und Entwicklungsprojekt mit Mitteln des Klima und Energiefonds abgewickelt haben. </a:t>
            </a:r>
            <a:endParaRPr lang="de-DE" sz="4200" dirty="0" smtClean="0"/>
          </a:p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de-DE" sz="4200" b="1" dirty="0">
                <a:solidFill>
                  <a:srgbClr val="00B0F0"/>
                </a:solidFill>
              </a:rPr>
              <a:t>Zielsetzung: </a:t>
            </a:r>
            <a:r>
              <a:rPr lang="de-DE" sz="4200" dirty="0" smtClean="0"/>
              <a:t/>
            </a:r>
            <a:br>
              <a:rPr lang="de-DE" sz="4200" dirty="0" smtClean="0"/>
            </a:br>
            <a:r>
              <a:rPr lang="de-DE" sz="4200" dirty="0" smtClean="0"/>
              <a:t>Unterstützung der Marktüberführung </a:t>
            </a:r>
            <a:r>
              <a:rPr lang="de-DE" sz="4200" dirty="0"/>
              <a:t>von </a:t>
            </a:r>
            <a:r>
              <a:rPr lang="de-DE" sz="4200" dirty="0" smtClean="0"/>
              <a:t>Forschungsergebnissen. </a:t>
            </a:r>
          </a:p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de-DE" sz="4200" b="1" dirty="0">
                <a:solidFill>
                  <a:srgbClr val="00B0F0"/>
                </a:solidFill>
              </a:rPr>
              <a:t>Zentrales Merkmal der erwarteten Projekte:</a:t>
            </a:r>
            <a:br>
              <a:rPr lang="de-DE" sz="4200" b="1" dirty="0">
                <a:solidFill>
                  <a:srgbClr val="00B0F0"/>
                </a:solidFill>
              </a:rPr>
            </a:br>
            <a:r>
              <a:rPr lang="de-DE" sz="4200" dirty="0"/>
              <a:t>konkreter Bezug zu einer zukünftigen betrieblichen Investition bzw. das Projekt zur Vorbereitung einer betrieblichen Investition dient</a:t>
            </a:r>
          </a:p>
          <a:p>
            <a:pPr>
              <a:lnSpc>
                <a:spcPts val="2500"/>
              </a:lnSpc>
              <a:buFont typeface="Arial" pitchFamily="34" charset="0"/>
              <a:buChar char="•"/>
            </a:pPr>
            <a:r>
              <a:rPr lang="de-DE" sz="4200" b="1" dirty="0">
                <a:solidFill>
                  <a:srgbClr val="00B0F0"/>
                </a:solidFill>
              </a:rPr>
              <a:t>Förderbare Projekte: </a:t>
            </a:r>
            <a:br>
              <a:rPr lang="de-DE" sz="4200" b="1" dirty="0">
                <a:solidFill>
                  <a:srgbClr val="00B0F0"/>
                </a:solidFill>
              </a:rPr>
            </a:br>
            <a:r>
              <a:rPr lang="de-DE" sz="4200" dirty="0" smtClean="0"/>
              <a:t>Erstellung von wirtschaftliche Machbarkeitsstudien, Standortanalysen, Marktanalysen, Businessplänen, Konzepten </a:t>
            </a:r>
            <a:r>
              <a:rPr lang="de-DE" sz="4200" dirty="0"/>
              <a:t>für die Planung und Auslegung von Produktionsanlagen und Produkten </a:t>
            </a:r>
          </a:p>
          <a:p>
            <a:pPr marL="0" lvl="1" indent="0">
              <a:spcAft>
                <a:spcPts val="600"/>
              </a:spcAft>
              <a:buClr>
                <a:schemeClr val="tx2"/>
              </a:buClr>
              <a:buSzPct val="100000"/>
              <a:buNone/>
            </a:pPr>
            <a:endParaRPr lang="de-DE" b="1" dirty="0">
              <a:solidFill>
                <a:schemeClr val="tx2"/>
              </a:solidFill>
            </a:endParaRPr>
          </a:p>
          <a:p>
            <a:pPr>
              <a:spcAft>
                <a:spcPct val="0"/>
              </a:spcAft>
              <a:buFont typeface="Arial" pitchFamily="34" charset="0"/>
              <a:buChar char="•"/>
            </a:pPr>
            <a:endParaRPr lang="de-AT" sz="20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D420B81-886E-4AAE-B406-1A12F59102F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60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2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compatLnSpc="1">
            <a:prstTxWarp prst="textNoShape">
              <a:avLst/>
            </a:prstTxWarp>
          </a:bodyPr>
          <a:lstStyle/>
          <a:p>
            <a:r>
              <a:rPr lang="de-AT" b="0" dirty="0" smtClean="0">
                <a:latin typeface="Arial Black" pitchFamily="34" charset="0"/>
                <a:cs typeface="Arial" charset="0"/>
              </a:rPr>
              <a:t>www.awsg.at/study2market</a:t>
            </a:r>
            <a:endParaRPr lang="de-DE" b="0" dirty="0" smtClean="0">
              <a:latin typeface="Arial Black" pitchFamily="34" charset="0"/>
              <a:cs typeface="Arial" charset="0"/>
            </a:endParaRPr>
          </a:p>
        </p:txBody>
      </p:sp>
      <p:sp>
        <p:nvSpPr>
          <p:cNvPr id="14339" name="Inhaltsplatzhalter 3"/>
          <p:cNvSpPr>
            <a:spLocks noGrp="1"/>
          </p:cNvSpPr>
          <p:nvPr>
            <p:ph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de-DE" sz="2000" b="1" dirty="0">
                <a:solidFill>
                  <a:srgbClr val="00B0F0"/>
                </a:solidFill>
              </a:rPr>
              <a:t>förderbare Kosten: </a:t>
            </a:r>
            <a:br>
              <a:rPr lang="de-DE" sz="2000" b="1" dirty="0">
                <a:solidFill>
                  <a:srgbClr val="00B0F0"/>
                </a:solidFill>
              </a:rPr>
            </a:br>
            <a:r>
              <a:rPr lang="de-DE" dirty="0" smtClean="0"/>
              <a:t>externe </a:t>
            </a:r>
            <a:r>
              <a:rPr lang="de-DE" dirty="0"/>
              <a:t>Beratungskosten für die Identifizierung, Entwicklung, Vorbereitung und Planung von marktfähigen Investitionsprojekten aus dem Bereich klimarelevante Energietechnologie</a:t>
            </a:r>
            <a:r>
              <a:rPr lang="de-DE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de-DE" sz="2000" b="1" dirty="0">
                <a:solidFill>
                  <a:srgbClr val="00B0F0"/>
                </a:solidFill>
              </a:rPr>
              <a:t>Förderung: </a:t>
            </a:r>
            <a:r>
              <a:rPr lang="de-DE" b="1" dirty="0" smtClean="0"/>
              <a:t/>
            </a:r>
            <a:br>
              <a:rPr lang="de-DE" b="1" dirty="0" smtClean="0"/>
            </a:br>
            <a:r>
              <a:rPr lang="de-DE" dirty="0" smtClean="0"/>
              <a:t>Die Förderung erfolgt in Form von nicht rückzahlbaren Zuschüssen durch den Klima- und Energiefonds. </a:t>
            </a:r>
            <a:br>
              <a:rPr lang="de-DE" dirty="0" smtClean="0"/>
            </a:br>
            <a:r>
              <a:rPr lang="de-DE" dirty="0" smtClean="0"/>
              <a:t>Die Förderungshöhe beträgt maximal 50 % der externen Beratungskosten, maximal jedoch EUR 100.000,-</a:t>
            </a:r>
          </a:p>
          <a:p>
            <a:pPr>
              <a:spcAft>
                <a:spcPct val="0"/>
              </a:spcAft>
              <a:buFont typeface="Arial" pitchFamily="34" charset="0"/>
              <a:buChar char="•"/>
            </a:pPr>
            <a:endParaRPr lang="de-AT" sz="18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8D420B81-886E-4AAE-B406-1A12F59102F7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85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_Vorlage-Leer">
  <a:themeElements>
    <a:clrScheme name="aws">
      <a:dk1>
        <a:sysClr val="windowText" lastClr="000000"/>
      </a:dk1>
      <a:lt1>
        <a:sysClr val="window" lastClr="FFFFFF"/>
      </a:lt1>
      <a:dk2>
        <a:srgbClr val="00377A"/>
      </a:dk2>
      <a:lt2>
        <a:srgbClr val="EEECE1"/>
      </a:lt2>
      <a:accent1>
        <a:srgbClr val="4A64A9"/>
      </a:accent1>
      <a:accent2>
        <a:srgbClr val="627EB9"/>
      </a:accent2>
      <a:accent3>
        <a:srgbClr val="8C9CCB"/>
      </a:accent3>
      <a:accent4>
        <a:srgbClr val="B4BCDD"/>
      </a:accent4>
      <a:accent5>
        <a:srgbClr val="DADDEE"/>
      </a:accent5>
      <a:accent6>
        <a:srgbClr val="B6B8B9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">
      <a:dk1>
        <a:srgbClr val="572E2D"/>
      </a:dk1>
      <a:lt1>
        <a:srgbClr val="2A5657"/>
      </a:lt1>
      <a:dk2>
        <a:srgbClr val="A7A7A7"/>
      </a:dk2>
      <a:lt2>
        <a:srgbClr val="535353"/>
      </a:lt2>
      <a:accent1>
        <a:srgbClr val="2F64A9"/>
      </a:accent1>
      <a:accent2>
        <a:srgbClr val="627EB9"/>
      </a:accent2>
      <a:accent3>
        <a:srgbClr val="ACB4B4"/>
      </a:accent3>
      <a:accent4>
        <a:srgbClr val="492625"/>
      </a:accent4>
      <a:accent5>
        <a:srgbClr val="ADB8D1"/>
      </a:accent5>
      <a:accent6>
        <a:srgbClr val="5872A7"/>
      </a:accent6>
      <a:hlink>
        <a:srgbClr val="0000FF"/>
      </a:hlink>
      <a:folHlink>
        <a:srgbClr val="FF00F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Bildschirmpräsentation (4:3)</PresentationFormat>
  <Paragraphs>106</Paragraphs>
  <Slides>21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0_Vorlage-Leer</vt:lpstr>
      <vt:lpstr>PowerPoint-Präsentation</vt:lpstr>
      <vt:lpstr>Die aws</vt:lpstr>
      <vt:lpstr>Über die aws</vt:lpstr>
      <vt:lpstr>Über die aws</vt:lpstr>
      <vt:lpstr>Austria Wirtschaftsservice (aws) –  Wer wir sind</vt:lpstr>
      <vt:lpstr>  Von der Forschung in den Markt –  Instrumente der aws für innovative Unternehmen</vt:lpstr>
      <vt:lpstr>Von der Forschung in den Markt - Instrumente der aws im Unternehmenslebenszyklus</vt:lpstr>
      <vt:lpstr>www.awsg.at/study2market</vt:lpstr>
      <vt:lpstr>www.awsg.at/study2market</vt:lpstr>
      <vt:lpstr>Von der Forschung in  den Markt      Vernetzung und Technologie- Internationalisierung für  österreichische Unternehmen</vt:lpstr>
      <vt:lpstr>Das Programm „Technologieinternationalisierung“</vt:lpstr>
      <vt:lpstr>Bausteine des Programms</vt:lpstr>
      <vt:lpstr>Schutzrechtsscreening und Schutzrechtsförderung </vt:lpstr>
      <vt:lpstr>Studienförderung </vt:lpstr>
      <vt:lpstr>Demonstrationsvorhaben </vt:lpstr>
      <vt:lpstr>Förderungshöhen </vt:lpstr>
      <vt:lpstr>Weiterführende Informationen </vt:lpstr>
      <vt:lpstr>Tipps zur Antragseinreichung</vt:lpstr>
      <vt:lpstr>Die 5 wichtigsten Fragen zuerst</vt:lpstr>
      <vt:lpstr>Einreichen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austria wirtschaftsservice  Von der Forschung in den Markt –  Vernetzung und Technologie-Internationalisierung für österreichische Unternehmen</dc:title>
  <dc:creator>Hantsch-Linhart Wilhelm</dc:creator>
  <cp:lastModifiedBy>Hantsch-Linhart Wilhelm</cp:lastModifiedBy>
  <cp:revision>40</cp:revision>
  <cp:lastPrinted>2014-04-03T07:33:10Z</cp:lastPrinted>
  <dcterms:modified xsi:type="dcterms:W3CDTF">2014-10-17T07:32:53Z</dcterms:modified>
</cp:coreProperties>
</file>