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174339" y="204863"/>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297555" y="5200396"/>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U. JANANEE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422200081</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ISM (Information System Management)</a:t>
            </a:r>
          </a:p>
          <a:p>
            <a:pPr algn="l">
              <a:lnSpc>
                <a:spcPts val="4320"/>
              </a:lnSpc>
            </a:pPr>
            <a:r>
              <a:rPr lang="en-US" sz="3600" spc="33">
                <a:solidFill>
                  <a:srgbClr val="000000"/>
                </a:solidFill>
                <a:latin typeface="TT Rounds Condensed"/>
                <a:ea typeface="TT Rounds Condensed"/>
                <a:cs typeface="TT Rounds Condensed"/>
                <a:sym typeface="TT Rounds Condensed"/>
              </a:rPr>
              <a:t>COLLEGE: DRBCCC HINDU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2236173" y="2181166"/>
            <a:ext cx="7460594" cy="6572250"/>
          </a:xfrm>
          <a:prstGeom prst="rect">
            <a:avLst/>
          </a:prstGeom>
        </p:spPr>
        <p:txBody>
          <a:bodyPr anchor="t" rtlCol="false" tIns="0" lIns="0" bIns="0" rIns="0">
            <a:spAutoFit/>
          </a:bodyPr>
          <a:lstStyle/>
          <a:p>
            <a:pPr algn="l" marL="723717" indent="-361859" lvl="1">
              <a:lnSpc>
                <a:spcPts val="4022"/>
              </a:lnSpc>
              <a:buFont typeface="Arial"/>
              <a:buChar char="•"/>
            </a:pPr>
            <a:r>
              <a:rPr lang="en-US" b="true" sz="3352" spc="-20">
                <a:solidFill>
                  <a:srgbClr val="000000"/>
                </a:solidFill>
                <a:latin typeface="Trebuchet MS Bold"/>
                <a:ea typeface="Trebuchet MS Bold"/>
                <a:cs typeface="Trebuchet MS Bold"/>
                <a:sym typeface="Trebuchet MS Bold"/>
              </a:rPr>
              <a:t>Data Cleaning</a:t>
            </a:r>
          </a:p>
          <a:p>
            <a:pPr algn="l" marL="723717" indent="-361859" lvl="1">
              <a:lnSpc>
                <a:spcPts val="4022"/>
              </a:lnSpc>
              <a:buFont typeface="Arial"/>
              <a:buChar char="•"/>
            </a:pPr>
            <a:r>
              <a:rPr lang="en-US" b="true" sz="3352" spc="-20">
                <a:solidFill>
                  <a:srgbClr val="000000"/>
                </a:solidFill>
                <a:latin typeface="Trebuchet MS Bold"/>
                <a:ea typeface="Trebuchet MS Bold"/>
                <a:cs typeface="Trebuchet MS Bold"/>
                <a:sym typeface="Trebuchet MS Bold"/>
              </a:rPr>
              <a:t>Data Transformation </a:t>
            </a:r>
          </a:p>
          <a:p>
            <a:pPr algn="l" marL="723717" indent="-361859" lvl="1">
              <a:lnSpc>
                <a:spcPts val="4022"/>
              </a:lnSpc>
              <a:buFont typeface="Arial"/>
              <a:buChar char="•"/>
            </a:pPr>
            <a:r>
              <a:rPr lang="en-US" b="true" sz="3352" spc="-20">
                <a:solidFill>
                  <a:srgbClr val="000000"/>
                </a:solidFill>
                <a:latin typeface="Trebuchet MS Bold"/>
                <a:ea typeface="Trebuchet MS Bold"/>
                <a:cs typeface="Trebuchet MS Bold"/>
                <a:sym typeface="Trebuchet MS Bold"/>
              </a:rPr>
              <a:t>Chart and Diagram Types:</a:t>
            </a:r>
          </a:p>
          <a:p>
            <a:pPr algn="l">
              <a:lnSpc>
                <a:spcPts val="4022"/>
              </a:lnSpc>
            </a:pPr>
            <a:r>
              <a:rPr lang="en-US" sz="3352" spc="-20" b="true">
                <a:solidFill>
                  <a:srgbClr val="000000"/>
                </a:solidFill>
                <a:latin typeface="Trebuchet MS Bold"/>
                <a:ea typeface="Trebuchet MS Bold"/>
                <a:cs typeface="Trebuchet MS Bold"/>
                <a:sym typeface="Trebuchet MS Bold"/>
              </a:rPr>
              <a:t>       Bar Charts</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Column Charts</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Stacked Bar Char</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Grouped Bar Charts</a:t>
            </a:r>
          </a:p>
          <a:p>
            <a:pPr algn="l" marL="723717" indent="-361859" lvl="1">
              <a:lnSpc>
                <a:spcPts val="4022"/>
              </a:lnSpc>
              <a:buFont typeface="Arial"/>
              <a:buChar char="•"/>
            </a:pPr>
            <a:r>
              <a:rPr lang="en-US" b="true" sz="3352" spc="-20">
                <a:solidFill>
                  <a:srgbClr val="000000"/>
                </a:solidFill>
                <a:latin typeface="Trebuchet MS Bold"/>
                <a:ea typeface="Trebuchet MS Bold"/>
                <a:cs typeface="Trebuchet MS Bold"/>
                <a:sym typeface="Trebuchet MS Bold"/>
              </a:rPr>
              <a:t> Validation and Refinement:</a:t>
            </a:r>
          </a:p>
          <a:p>
            <a:pPr algn="l">
              <a:lnSpc>
                <a:spcPts val="4022"/>
              </a:lnSpc>
            </a:pPr>
            <a:r>
              <a:rPr lang="en-US" sz="3352" spc="-20" b="true">
                <a:solidFill>
                  <a:srgbClr val="000000"/>
                </a:solidFill>
                <a:latin typeface="Trebuchet MS Bold"/>
                <a:ea typeface="Trebuchet MS Bold"/>
                <a:cs typeface="Trebuchet MS Bold"/>
                <a:sym typeface="Trebuchet MS Bold"/>
              </a:rPr>
              <a:t>       Accuracy Check </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Feedback Integration </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Customization Features </a:t>
            </a:r>
          </a:p>
          <a:p>
            <a:pPr algn="l">
              <a:lnSpc>
                <a:spcPts val="4022"/>
              </a:lnSpc>
            </a:pPr>
            <a:r>
              <a:rPr lang="en-US" sz="3352" spc="-20" b="true">
                <a:solidFill>
                  <a:srgbClr val="000000"/>
                </a:solidFill>
                <a:latin typeface="Trebuchet MS Bold"/>
                <a:ea typeface="Trebuchet MS Bold"/>
                <a:cs typeface="Trebuchet MS Bold"/>
                <a:sym typeface="Trebuchet MS Bold"/>
              </a:rPr>
              <a:t>       </a:t>
            </a:r>
            <a:r>
              <a:rPr lang="en-US" sz="3352" spc="-20" b="true">
                <a:solidFill>
                  <a:srgbClr val="000000"/>
                </a:solidFill>
                <a:latin typeface="Trebuchet MS Bold"/>
                <a:ea typeface="Trebuchet MS Bold"/>
                <a:cs typeface="Trebuchet MS Bold"/>
                <a:sym typeface="Trebuchet MS Bold"/>
              </a:rPr>
              <a:t>Tool Selection </a:t>
            </a:r>
          </a:p>
          <a:p>
            <a:pPr algn="l">
              <a:lnSpc>
                <a:spcPts val="4022"/>
              </a:lnSpc>
            </a:pPr>
            <a:r>
              <a:rPr lang="en-US" b="true" sz="3352" spc="-20">
                <a:solidFill>
                  <a:srgbClr val="000000"/>
                </a:solidFill>
                <a:latin typeface="Trebuchet MS Bold"/>
                <a:ea typeface="Trebuchet MS Bold"/>
                <a:cs typeface="Trebuchet MS Bold"/>
                <a:sym typeface="Trebuchet MS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9" id="29"/>
          <p:cNvSpPr/>
          <p:nvPr/>
        </p:nvSpPr>
        <p:spPr>
          <a:xfrm flipH="false" flipV="false" rot="0">
            <a:off x="6170524" y="5816137"/>
            <a:ext cx="4904913" cy="3535909"/>
          </a:xfrm>
          <a:custGeom>
            <a:avLst/>
            <a:gdLst/>
            <a:ahLst/>
            <a:cxnLst/>
            <a:rect r="r" b="b" t="t" l="l"/>
            <a:pathLst>
              <a:path h="3535909" w="4904913">
                <a:moveTo>
                  <a:pt x="0" y="0"/>
                </a:moveTo>
                <a:lnTo>
                  <a:pt x="4904913" y="0"/>
                </a:lnTo>
                <a:lnTo>
                  <a:pt x="4904913" y="3535909"/>
                </a:lnTo>
                <a:lnTo>
                  <a:pt x="0" y="3535909"/>
                </a:lnTo>
                <a:lnTo>
                  <a:pt x="0" y="0"/>
                </a:lnTo>
                <a:close/>
              </a:path>
            </a:pathLst>
          </a:custGeom>
          <a:blipFill>
            <a:blip r:embed="rId3"/>
            <a:stretch>
              <a:fillRect l="-13267" t="-310495" r="-125116" b="-287605"/>
            </a:stretch>
          </a:blipFill>
        </p:spPr>
      </p:sp>
      <p:sp>
        <p:nvSpPr>
          <p:cNvPr name="TextBox 30" id="30"/>
          <p:cNvSpPr txBox="true"/>
          <p:nvPr/>
        </p:nvSpPr>
        <p:spPr>
          <a:xfrm rot="0">
            <a:off x="1132998" y="572451"/>
            <a:ext cx="4225043" cy="111442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2" id="32"/>
          <p:cNvSpPr/>
          <p:nvPr/>
        </p:nvSpPr>
        <p:spPr>
          <a:xfrm flipH="false" flipV="false" rot="0">
            <a:off x="6170524" y="2011957"/>
            <a:ext cx="4711639" cy="2913363"/>
          </a:xfrm>
          <a:custGeom>
            <a:avLst/>
            <a:gdLst/>
            <a:ahLst/>
            <a:cxnLst/>
            <a:rect r="r" b="b" t="t" l="l"/>
            <a:pathLst>
              <a:path h="2913363" w="4711639">
                <a:moveTo>
                  <a:pt x="0" y="0"/>
                </a:moveTo>
                <a:lnTo>
                  <a:pt x="4711638" y="0"/>
                </a:lnTo>
                <a:lnTo>
                  <a:pt x="4711638" y="2913363"/>
                </a:lnTo>
                <a:lnTo>
                  <a:pt x="0" y="2913363"/>
                </a:lnTo>
                <a:lnTo>
                  <a:pt x="0" y="0"/>
                </a:lnTo>
                <a:close/>
              </a:path>
            </a:pathLst>
          </a:custGeom>
          <a:blipFill>
            <a:blip r:embed="rId3"/>
            <a:stretch>
              <a:fillRect l="-18378" t="-272274" r="-140053" b="-510062"/>
            </a:stretch>
          </a:blipFill>
        </p:spPr>
      </p:sp>
      <p:sp>
        <p:nvSpPr>
          <p:cNvPr name="Freeform 33" id="33"/>
          <p:cNvSpPr/>
          <p:nvPr/>
        </p:nvSpPr>
        <p:spPr>
          <a:xfrm flipH="false" flipV="false" rot="0">
            <a:off x="1132998" y="1686876"/>
            <a:ext cx="4623038" cy="3563525"/>
          </a:xfrm>
          <a:custGeom>
            <a:avLst/>
            <a:gdLst/>
            <a:ahLst/>
            <a:cxnLst/>
            <a:rect r="r" b="b" t="t" l="l"/>
            <a:pathLst>
              <a:path h="3563525" w="4623038">
                <a:moveTo>
                  <a:pt x="0" y="0"/>
                </a:moveTo>
                <a:lnTo>
                  <a:pt x="4623038" y="0"/>
                </a:lnTo>
                <a:lnTo>
                  <a:pt x="4623038" y="3563525"/>
                </a:lnTo>
                <a:lnTo>
                  <a:pt x="0" y="3563525"/>
                </a:lnTo>
                <a:lnTo>
                  <a:pt x="0" y="0"/>
                </a:lnTo>
                <a:close/>
              </a:path>
            </a:pathLst>
          </a:custGeom>
          <a:blipFill>
            <a:blip r:embed="rId3"/>
            <a:stretch>
              <a:fillRect l="-24611" t="-123012" r="-158894" b="-553448"/>
            </a:stretch>
          </a:blipFill>
        </p:spPr>
      </p:sp>
      <p:sp>
        <p:nvSpPr>
          <p:cNvPr name="Freeform 34" id="34"/>
          <p:cNvSpPr/>
          <p:nvPr/>
        </p:nvSpPr>
        <p:spPr>
          <a:xfrm flipH="false" flipV="false" rot="0">
            <a:off x="1132998" y="5909883"/>
            <a:ext cx="4667250" cy="3348417"/>
          </a:xfrm>
          <a:custGeom>
            <a:avLst/>
            <a:gdLst/>
            <a:ahLst/>
            <a:cxnLst/>
            <a:rect r="r" b="b" t="t" l="l"/>
            <a:pathLst>
              <a:path h="3348417" w="4667250">
                <a:moveTo>
                  <a:pt x="0" y="0"/>
                </a:moveTo>
                <a:lnTo>
                  <a:pt x="4667250" y="0"/>
                </a:lnTo>
                <a:lnTo>
                  <a:pt x="4667250" y="3348417"/>
                </a:lnTo>
                <a:lnTo>
                  <a:pt x="0" y="3348417"/>
                </a:lnTo>
                <a:lnTo>
                  <a:pt x="0" y="0"/>
                </a:lnTo>
                <a:close/>
              </a:path>
            </a:pathLst>
          </a:custGeom>
          <a:blipFill>
            <a:blip r:embed="rId3"/>
            <a:stretch>
              <a:fillRect l="-122837" t="-112465" r="-34460" b="-544663"/>
            </a:stretch>
          </a:blipFill>
        </p:spPr>
      </p:sp>
      <p:sp>
        <p:nvSpPr>
          <p:cNvPr name="Freeform 35" id="35"/>
          <p:cNvSpPr/>
          <p:nvPr/>
        </p:nvSpPr>
        <p:spPr>
          <a:xfrm flipH="false" flipV="false" rot="0">
            <a:off x="11723144" y="1723971"/>
            <a:ext cx="4847967" cy="3419529"/>
          </a:xfrm>
          <a:custGeom>
            <a:avLst/>
            <a:gdLst/>
            <a:ahLst/>
            <a:cxnLst/>
            <a:rect r="r" b="b" t="t" l="l"/>
            <a:pathLst>
              <a:path h="3419529" w="4847967">
                <a:moveTo>
                  <a:pt x="0" y="0"/>
                </a:moveTo>
                <a:lnTo>
                  <a:pt x="4847967" y="0"/>
                </a:lnTo>
                <a:lnTo>
                  <a:pt x="4847967" y="3419529"/>
                </a:lnTo>
                <a:lnTo>
                  <a:pt x="0" y="3419529"/>
                </a:lnTo>
                <a:lnTo>
                  <a:pt x="0" y="0"/>
                </a:lnTo>
                <a:close/>
              </a:path>
            </a:pathLst>
          </a:custGeom>
          <a:blipFill>
            <a:blip r:embed="rId3"/>
            <a:stretch>
              <a:fillRect l="-108144" t="-208893" r="-25315" b="-389850"/>
            </a:stretch>
          </a:blipFill>
        </p:spPr>
      </p:sp>
      <p:sp>
        <p:nvSpPr>
          <p:cNvPr name="Freeform 36" id="36"/>
          <p:cNvSpPr/>
          <p:nvPr/>
        </p:nvSpPr>
        <p:spPr>
          <a:xfrm flipH="false" flipV="false" rot="0">
            <a:off x="11617314" y="5682577"/>
            <a:ext cx="4883363" cy="3615537"/>
          </a:xfrm>
          <a:custGeom>
            <a:avLst/>
            <a:gdLst/>
            <a:ahLst/>
            <a:cxnLst/>
            <a:rect r="r" b="b" t="t" l="l"/>
            <a:pathLst>
              <a:path h="3615537" w="4883363">
                <a:moveTo>
                  <a:pt x="0" y="0"/>
                </a:moveTo>
                <a:lnTo>
                  <a:pt x="4883363" y="0"/>
                </a:lnTo>
                <a:lnTo>
                  <a:pt x="4883363" y="3615537"/>
                </a:lnTo>
                <a:lnTo>
                  <a:pt x="0" y="3615537"/>
                </a:lnTo>
                <a:lnTo>
                  <a:pt x="0" y="0"/>
                </a:lnTo>
                <a:close/>
              </a:path>
            </a:pathLst>
          </a:custGeom>
          <a:blipFill>
            <a:blip r:embed="rId3"/>
            <a:stretch>
              <a:fillRect l="-136574" t="-350837" r="-32314" b="-31587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369821" y="2399310"/>
            <a:ext cx="11637074" cy="6186055"/>
          </a:xfrm>
          <a:prstGeom prst="rect">
            <a:avLst/>
          </a:prstGeom>
        </p:spPr>
        <p:txBody>
          <a:bodyPr anchor="t" rtlCol="false" tIns="0" lIns="0" bIns="0" rIns="0">
            <a:spAutoFit/>
          </a:bodyPr>
          <a:lstStyle/>
          <a:p>
            <a:pPr algn="l">
              <a:lnSpc>
                <a:spcPts val="4817"/>
              </a:lnSpc>
            </a:pPr>
            <a:r>
              <a:rPr lang="en-US" sz="4014">
                <a:solidFill>
                  <a:srgbClr val="0D0D0D"/>
                </a:solidFill>
                <a:latin typeface="Times New Roman"/>
                <a:ea typeface="Times New Roman"/>
                <a:cs typeface="Times New Roman"/>
                <a:sym typeface="Times New Roman"/>
              </a:rPr>
              <a:t>This project demonstrates Excel’s effectiveness in analyzing employee demographics and job roles. By applying Excel’s data cleaning, transformation, and visualization tools, organizations can uncover key insights into their workforce. These insights enable HR teams to enhance recruitment, retention, and training strategies. Ultimately, this fosters a more engaged and productive workforce. Excel’s user-friendly interface ensures that complex data is presented clearly and effectively.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133600"/>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Demographic and Job Analysis of Employees Using Excel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382483" y="3090863"/>
            <a:ext cx="11571517" cy="4953000"/>
          </a:xfrm>
          <a:prstGeom prst="rect">
            <a:avLst/>
          </a:prstGeom>
        </p:spPr>
        <p:txBody>
          <a:bodyPr anchor="t" rtlCol="false" tIns="0" lIns="0" bIns="0" rIns="0">
            <a:spAutoFit/>
          </a:bodyPr>
          <a:lstStyle/>
          <a:p>
            <a:pPr algn="l">
              <a:lnSpc>
                <a:spcPts val="4287"/>
              </a:lnSpc>
            </a:pPr>
            <a:r>
              <a:rPr lang="en-US" sz="3573">
                <a:solidFill>
                  <a:srgbClr val="000000"/>
                </a:solidFill>
                <a:latin typeface="Times New Roman"/>
                <a:ea typeface="Times New Roman"/>
                <a:cs typeface="Times New Roman"/>
                <a:sym typeface="Times New Roman"/>
              </a:rPr>
              <a:t>The analysis of employee demographics and job roles is crucial for organizations to understand their workforce better. However, many organizations struggle with the inconsistent representation of such data. This project aims to develop a structured analysis using Excel to improve the clarity of demographic distributions, job roles, and other key attributes. By creating a system that visually represents these factors, the organization can better assess employee needs, identify trends, and make informed decisions.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4962525"/>
          </a:xfrm>
          <a:prstGeom prst="rect">
            <a:avLst/>
          </a:prstGeom>
        </p:spPr>
        <p:txBody>
          <a:bodyPr anchor="t" rtlCol="false" tIns="0" lIns="0" bIns="0" rIns="0">
            <a:spAutoFit/>
          </a:bodyPr>
          <a:lstStyle/>
          <a:p>
            <a:pPr algn="l">
              <a:lnSpc>
                <a:spcPts val="4320"/>
              </a:lnSpc>
            </a:pPr>
            <a:r>
              <a:rPr lang="en-US" sz="3600">
                <a:solidFill>
                  <a:srgbClr val="0D0D0D"/>
                </a:solidFill>
                <a:latin typeface="Times New Roman"/>
                <a:ea typeface="Times New Roman"/>
                <a:cs typeface="Times New Roman"/>
                <a:sym typeface="Times New Roman"/>
              </a:rPr>
              <a:t>This project utilizes the IBM Employee Dataset, which contains comprehensive data about employees, including their age, marital status, education field, job role, business travel frequency, and department. The aim is to leverage Excel to analyze this data and create visualizations such as bar charts and histograms. These visual tools will help HR and management teams understand employee distributions, identify patterns, and take proactive measures to improve job satisfaction and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3357179" y="3371850"/>
            <a:ext cx="8418817" cy="4552950"/>
          </a:xfrm>
          <a:prstGeom prst="rect">
            <a:avLst/>
          </a:prstGeom>
        </p:spPr>
        <p:txBody>
          <a:bodyPr anchor="t" rtlCol="false" tIns="0" lIns="0" bIns="0" rIns="0">
            <a:spAutoFit/>
          </a:bodyPr>
          <a:lstStyle/>
          <a:p>
            <a:pPr algn="l" marL="906780" indent="-453390" lvl="1">
              <a:lnSpc>
                <a:spcPts val="5040"/>
              </a:lnSpc>
              <a:buFont typeface="Arial"/>
              <a:buChar char="•"/>
            </a:pPr>
            <a:r>
              <a:rPr lang="en-US" sz="4200">
                <a:solidFill>
                  <a:srgbClr val="0D0D0D"/>
                </a:solidFill>
                <a:latin typeface="Times New Roman"/>
                <a:ea typeface="Times New Roman"/>
                <a:cs typeface="Times New Roman"/>
                <a:sym typeface="Times New Roman"/>
              </a:rPr>
              <a:t>Human Resource Managers</a:t>
            </a:r>
          </a:p>
          <a:p>
            <a:pPr algn="l" marL="906780" indent="-453390" lvl="1">
              <a:lnSpc>
                <a:spcPts val="5040"/>
              </a:lnSpc>
              <a:buFont typeface="Arial"/>
              <a:buChar char="•"/>
            </a:pPr>
            <a:r>
              <a:rPr lang="en-US" sz="4200">
                <a:solidFill>
                  <a:srgbClr val="0D0D0D"/>
                </a:solidFill>
                <a:latin typeface="Times New Roman"/>
                <a:ea typeface="Times New Roman"/>
                <a:cs typeface="Times New Roman"/>
                <a:sym typeface="Times New Roman"/>
              </a:rPr>
              <a:t>Top Management and Executives</a:t>
            </a:r>
          </a:p>
          <a:p>
            <a:pPr algn="l" marL="906780" indent="-453390" lvl="1">
              <a:lnSpc>
                <a:spcPts val="5040"/>
              </a:lnSpc>
              <a:buFont typeface="Arial"/>
              <a:buChar char="•"/>
            </a:pPr>
            <a:r>
              <a:rPr lang="en-US" sz="4200">
                <a:solidFill>
                  <a:srgbClr val="0D0D0D"/>
                </a:solidFill>
                <a:latin typeface="Times New Roman"/>
                <a:ea typeface="Times New Roman"/>
                <a:cs typeface="Times New Roman"/>
                <a:sym typeface="Times New Roman"/>
              </a:rPr>
              <a:t>Department Heads and Team Leaders</a:t>
            </a:r>
          </a:p>
          <a:p>
            <a:pPr algn="l" marL="906780" indent="-453390" lvl="1">
              <a:lnSpc>
                <a:spcPts val="5040"/>
              </a:lnSpc>
              <a:buFont typeface="Arial"/>
              <a:buChar char="•"/>
            </a:pPr>
            <a:r>
              <a:rPr lang="en-US" sz="4200">
                <a:solidFill>
                  <a:srgbClr val="0D0D0D"/>
                </a:solidFill>
                <a:latin typeface="Times New Roman"/>
                <a:ea typeface="Times New Roman"/>
                <a:cs typeface="Times New Roman"/>
                <a:sym typeface="Times New Roman"/>
              </a:rPr>
              <a:t>Employees</a:t>
            </a:r>
          </a:p>
          <a:p>
            <a:pPr algn="l" marL="906780" indent="-453390" lvl="1">
              <a:lnSpc>
                <a:spcPts val="5040"/>
              </a:lnSpc>
              <a:buFont typeface="Arial"/>
              <a:buChar char="•"/>
            </a:pPr>
            <a:r>
              <a:rPr lang="en-US" sz="4200">
                <a:solidFill>
                  <a:srgbClr val="0D0D0D"/>
                </a:solidFill>
                <a:latin typeface="Times New Roman"/>
                <a:ea typeface="Times New Roman"/>
                <a:cs typeface="Times New Roman"/>
                <a:sym typeface="Times New Roman"/>
              </a:rPr>
              <a:t>Business Analysts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7" y="1290637"/>
            <a:ext cx="14644688" cy="82867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229100" y="2792000"/>
            <a:ext cx="11084373" cy="6324600"/>
          </a:xfrm>
          <a:prstGeom prst="rect">
            <a:avLst/>
          </a:prstGeom>
        </p:spPr>
        <p:txBody>
          <a:bodyPr anchor="t" rtlCol="false" tIns="0" lIns="0" bIns="0" rIns="0">
            <a:spAutoFit/>
          </a:bodyPr>
          <a:lstStyle/>
          <a:p>
            <a:pPr algn="l">
              <a:lnSpc>
                <a:spcPts val="3544"/>
              </a:lnSpc>
            </a:pPr>
          </a:p>
          <a:p>
            <a:pPr algn="l">
              <a:lnSpc>
                <a:spcPts val="3544"/>
              </a:lnSpc>
            </a:pPr>
            <a:r>
              <a:rPr lang="en-US" sz="2954">
                <a:solidFill>
                  <a:srgbClr val="0D0D0D"/>
                </a:solidFill>
                <a:latin typeface="Times New Roman"/>
                <a:ea typeface="Times New Roman"/>
                <a:cs typeface="Times New Roman"/>
                <a:sym typeface="Times New Roman"/>
              </a:rPr>
              <a:t>               The solution involves using Excel to create a comprehensive analysis toolkit for visualizing employee demographic and job-related data. By leveraging Excel’s functionalities such as pivot tables, charts, and histograms, the project offers a clear view of the company’s workforce composition and the factors affecting employee engagement and performance.</a:t>
            </a:r>
          </a:p>
          <a:p>
            <a:pPr algn="l">
              <a:lnSpc>
                <a:spcPts val="3544"/>
              </a:lnSpc>
            </a:pPr>
          </a:p>
          <a:p>
            <a:pPr algn="l">
              <a:lnSpc>
                <a:spcPts val="3544"/>
              </a:lnSpc>
            </a:pPr>
            <a:r>
              <a:rPr lang="en-US" sz="2954">
                <a:solidFill>
                  <a:srgbClr val="0D0D0D"/>
                </a:solidFill>
                <a:latin typeface="Times New Roman"/>
                <a:ea typeface="Times New Roman"/>
                <a:cs typeface="Times New Roman"/>
                <a:sym typeface="Times New Roman"/>
              </a:rPr>
              <a:t> </a:t>
            </a:r>
          </a:p>
          <a:p>
            <a:pPr algn="l">
              <a:lnSpc>
                <a:spcPts val="3544"/>
              </a:lnSpc>
            </a:pPr>
            <a:r>
              <a:rPr lang="en-US" sz="2954">
                <a:solidFill>
                  <a:srgbClr val="0D0D0D"/>
                </a:solidFill>
                <a:latin typeface="Times New Roman"/>
                <a:ea typeface="Times New Roman"/>
                <a:cs typeface="Times New Roman"/>
                <a:sym typeface="Times New Roman"/>
              </a:rPr>
              <a:t>               This solution enables organizations to have a more in-depth understanding of their workforce. The visual clarity provided by Excel ensures data-driven decisions that can improve workforce management, employee satisfaction, and overall organizational efficiency</a:t>
            </a:r>
          </a:p>
        </p:txBody>
      </p:sp>
      <p:sp>
        <p:nvSpPr>
          <p:cNvPr name="TextBox 33" id="33"/>
          <p:cNvSpPr txBox="true"/>
          <p:nvPr/>
        </p:nvSpPr>
        <p:spPr>
          <a:xfrm rot="0">
            <a:off x="4229100" y="2330150"/>
            <a:ext cx="4160655" cy="698800"/>
          </a:xfrm>
          <a:prstGeom prst="rect">
            <a:avLst/>
          </a:prstGeom>
        </p:spPr>
        <p:txBody>
          <a:bodyPr anchor="t" rtlCol="false" tIns="0" lIns="0" bIns="0" rIns="0">
            <a:spAutoFit/>
          </a:bodyPr>
          <a:lstStyle/>
          <a:p>
            <a:pPr algn="l">
              <a:lnSpc>
                <a:spcPts val="5427"/>
              </a:lnSpc>
            </a:pPr>
            <a:r>
              <a:rPr lang="en-US" b="true" sz="4522" spc="5">
                <a:solidFill>
                  <a:srgbClr val="000000"/>
                </a:solidFill>
                <a:latin typeface="Trebuchet MS Bold"/>
                <a:ea typeface="Trebuchet MS Bold"/>
                <a:cs typeface="Trebuchet MS Bold"/>
                <a:sym typeface="Trebuchet MS Bold"/>
              </a:rPr>
              <a:t>Solution:</a:t>
            </a:r>
          </a:p>
        </p:txBody>
      </p:sp>
      <p:sp>
        <p:nvSpPr>
          <p:cNvPr name="TextBox 34" id="34"/>
          <p:cNvSpPr txBox="true"/>
          <p:nvPr/>
        </p:nvSpPr>
        <p:spPr>
          <a:xfrm rot="0">
            <a:off x="4049606" y="6060595"/>
            <a:ext cx="4519644" cy="599448"/>
          </a:xfrm>
          <a:prstGeom prst="rect">
            <a:avLst/>
          </a:prstGeom>
        </p:spPr>
        <p:txBody>
          <a:bodyPr anchor="t" rtlCol="false" tIns="0" lIns="0" bIns="0" rIns="0">
            <a:spAutoFit/>
          </a:bodyPr>
          <a:lstStyle/>
          <a:p>
            <a:pPr algn="l">
              <a:lnSpc>
                <a:spcPts val="4645"/>
              </a:lnSpc>
            </a:pPr>
            <a:r>
              <a:rPr lang="en-US" b="true" sz="3870" spc="4">
                <a:solidFill>
                  <a:srgbClr val="000000"/>
                </a:solidFill>
                <a:latin typeface="Trebuchet MS Bold"/>
                <a:ea typeface="Trebuchet MS Bold"/>
                <a:cs typeface="Trebuchet MS Bold"/>
                <a:sym typeface="Trebuchet MS Bold"/>
              </a:rPr>
              <a:t>Value Proposition: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2263547" y="2688351"/>
            <a:ext cx="10690453" cy="6739018"/>
          </a:xfrm>
          <a:prstGeom prst="rect">
            <a:avLst/>
          </a:prstGeom>
        </p:spPr>
        <p:txBody>
          <a:bodyPr anchor="t" rtlCol="false" tIns="0" lIns="0" bIns="0" rIns="0">
            <a:spAutoFit/>
          </a:bodyPr>
          <a:lstStyle/>
          <a:p>
            <a:pPr algn="l">
              <a:lnSpc>
                <a:spcPts val="5254"/>
              </a:lnSpc>
            </a:pPr>
            <a:r>
              <a:rPr lang="en-US" sz="4378">
                <a:solidFill>
                  <a:srgbClr val="0D0D0D"/>
                </a:solidFill>
                <a:latin typeface="Times New Roman"/>
                <a:ea typeface="Times New Roman"/>
                <a:cs typeface="Times New Roman"/>
                <a:sym typeface="Times New Roman"/>
              </a:rPr>
              <a:t>Dataset: Edunet Foundation Dashboard</a:t>
            </a:r>
          </a:p>
          <a:p>
            <a:pPr algn="l">
              <a:lnSpc>
                <a:spcPts val="5254"/>
              </a:lnSpc>
            </a:pPr>
            <a:r>
              <a:rPr lang="en-US" sz="4378">
                <a:solidFill>
                  <a:srgbClr val="0D0D0D"/>
                </a:solidFill>
                <a:latin typeface="Times New Roman"/>
                <a:ea typeface="Times New Roman"/>
                <a:cs typeface="Times New Roman"/>
                <a:sym typeface="Times New Roman"/>
              </a:rPr>
              <a:t>Features: 34</a:t>
            </a:r>
          </a:p>
          <a:p>
            <a:pPr algn="l">
              <a:lnSpc>
                <a:spcPts val="5254"/>
              </a:lnSpc>
            </a:pPr>
            <a:r>
              <a:rPr lang="en-US" sz="4378">
                <a:solidFill>
                  <a:srgbClr val="0D0D0D"/>
                </a:solidFill>
                <a:latin typeface="Times New Roman"/>
                <a:ea typeface="Times New Roman"/>
                <a:cs typeface="Times New Roman"/>
                <a:sym typeface="Times New Roman"/>
              </a:rPr>
              <a:t>Features used: 6</a:t>
            </a:r>
          </a:p>
          <a:p>
            <a:pPr algn="l">
              <a:lnSpc>
                <a:spcPts val="5254"/>
              </a:lnSpc>
            </a:pPr>
            <a:r>
              <a:rPr lang="en-US" sz="4378">
                <a:solidFill>
                  <a:srgbClr val="0D0D0D"/>
                </a:solidFill>
                <a:latin typeface="Times New Roman"/>
                <a:ea typeface="Times New Roman"/>
                <a:cs typeface="Times New Roman"/>
                <a:sym typeface="Times New Roman"/>
              </a:rPr>
              <a:t>Count of Marital Status: text</a:t>
            </a:r>
          </a:p>
          <a:p>
            <a:pPr algn="l">
              <a:lnSpc>
                <a:spcPts val="5254"/>
              </a:lnSpc>
            </a:pPr>
            <a:r>
              <a:rPr lang="en-US" sz="4378">
                <a:solidFill>
                  <a:srgbClr val="0D0D0D"/>
                </a:solidFill>
                <a:latin typeface="Times New Roman"/>
                <a:ea typeface="Times New Roman"/>
                <a:cs typeface="Times New Roman"/>
                <a:sym typeface="Times New Roman"/>
              </a:rPr>
              <a:t>Count of Education Field: text</a:t>
            </a:r>
          </a:p>
          <a:p>
            <a:pPr algn="l">
              <a:lnSpc>
                <a:spcPts val="5254"/>
              </a:lnSpc>
            </a:pPr>
            <a:r>
              <a:rPr lang="en-US" sz="4378">
                <a:solidFill>
                  <a:srgbClr val="0D0D0D"/>
                </a:solidFill>
                <a:latin typeface="Times New Roman"/>
                <a:ea typeface="Times New Roman"/>
                <a:cs typeface="Times New Roman"/>
                <a:sym typeface="Times New Roman"/>
              </a:rPr>
              <a:t>Count of Business Travel: text</a:t>
            </a:r>
          </a:p>
          <a:p>
            <a:pPr algn="l">
              <a:lnSpc>
                <a:spcPts val="5254"/>
              </a:lnSpc>
            </a:pPr>
            <a:r>
              <a:rPr lang="en-US" sz="4378">
                <a:solidFill>
                  <a:srgbClr val="0D0D0D"/>
                </a:solidFill>
                <a:latin typeface="Times New Roman"/>
                <a:ea typeface="Times New Roman"/>
                <a:cs typeface="Times New Roman"/>
                <a:sym typeface="Times New Roman"/>
              </a:rPr>
              <a:t>Count of Job Role: text</a:t>
            </a:r>
          </a:p>
          <a:p>
            <a:pPr algn="l">
              <a:lnSpc>
                <a:spcPts val="5254"/>
              </a:lnSpc>
            </a:pPr>
            <a:r>
              <a:rPr lang="en-US" sz="4378">
                <a:solidFill>
                  <a:srgbClr val="0D0D0D"/>
                </a:solidFill>
                <a:latin typeface="Times New Roman"/>
                <a:ea typeface="Times New Roman"/>
                <a:cs typeface="Times New Roman"/>
                <a:sym typeface="Times New Roman"/>
              </a:rPr>
              <a:t>Histogram of Age: numbers</a:t>
            </a:r>
          </a:p>
          <a:p>
            <a:pPr algn="l">
              <a:lnSpc>
                <a:spcPts val="5254"/>
              </a:lnSpc>
            </a:pPr>
            <a:r>
              <a:rPr lang="en-US" sz="4378">
                <a:solidFill>
                  <a:srgbClr val="0D0D0D"/>
                </a:solidFill>
                <a:latin typeface="Times New Roman"/>
                <a:ea typeface="Times New Roman"/>
                <a:cs typeface="Times New Roman"/>
                <a:sym typeface="Times New Roman"/>
              </a:rPr>
              <a:t>Count of Department: text</a:t>
            </a:r>
          </a:p>
          <a:p>
            <a:pPr algn="l" marL="792437" indent="-396218" lvl="1">
              <a:lnSpc>
                <a:spcPts val="525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84271" y="3420774"/>
            <a:ext cx="11031854" cy="4965989"/>
          </a:xfrm>
          <a:prstGeom prst="rect">
            <a:avLst/>
          </a:prstGeom>
        </p:spPr>
        <p:txBody>
          <a:bodyPr anchor="t" rtlCol="false" tIns="0" lIns="0" bIns="0" rIns="0">
            <a:spAutoFit/>
          </a:bodyPr>
          <a:lstStyle/>
          <a:p>
            <a:pPr algn="l">
              <a:lnSpc>
                <a:spcPts val="4817"/>
              </a:lnSpc>
            </a:pPr>
            <a:r>
              <a:rPr lang="en-US" sz="4014">
                <a:solidFill>
                  <a:srgbClr val="0D0D0D"/>
                </a:solidFill>
                <a:latin typeface="Times New Roman"/>
                <a:ea typeface="Times New Roman"/>
                <a:cs typeface="Times New Roman"/>
                <a:sym typeface="Times New Roman"/>
              </a:rPr>
              <a:t>Our solution uses Excel’s advanced tools to turn complex employee data into clear, actionable insights. With dynamic charts and pivot tables, management can easily identify trends and make data-driven decisions. It enhances workforce analysis for recruitment, retention, and employee engagement. The intuitive design ensures accurate and visually appealing presentations.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DAGQJoScLZs</dc:identifier>
  <dcterms:modified xsi:type="dcterms:W3CDTF">2011-08-01T06:04:30Z</dcterms:modified>
  <cp:revision>1</cp:revision>
  <dc:title>Employee_Data_Analysis_ jananee 1352 (1).pptx</dc:title>
</cp:coreProperties>
</file>