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76" r:id="rId11"/>
    <p:sldId id="268" r:id="rId12"/>
    <p:sldId id="271" r:id="rId13"/>
    <p:sldId id="272" r:id="rId14"/>
    <p:sldId id="273" r:id="rId15"/>
    <p:sldId id="275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6949" y="224858"/>
            <a:ext cx="8781415" cy="1010285"/>
          </a:xfrm>
          <a:custGeom>
            <a:avLst/>
            <a:gdLst/>
            <a:ahLst/>
            <a:cxnLst/>
            <a:rect l="l" t="t" r="r" b="b"/>
            <a:pathLst>
              <a:path w="8781415" h="1010285">
                <a:moveTo>
                  <a:pt x="8612532" y="1009656"/>
                </a:moveTo>
                <a:lnTo>
                  <a:pt x="168279" y="1009656"/>
                </a:lnTo>
                <a:lnTo>
                  <a:pt x="123544" y="1003645"/>
                </a:lnTo>
                <a:lnTo>
                  <a:pt x="83345" y="986681"/>
                </a:lnTo>
                <a:lnTo>
                  <a:pt x="49287" y="960369"/>
                </a:lnTo>
                <a:lnTo>
                  <a:pt x="22975" y="926311"/>
                </a:lnTo>
                <a:lnTo>
                  <a:pt x="6011" y="886112"/>
                </a:lnTo>
                <a:lnTo>
                  <a:pt x="0" y="841377"/>
                </a:lnTo>
                <a:lnTo>
                  <a:pt x="0" y="168279"/>
                </a:lnTo>
                <a:lnTo>
                  <a:pt x="6011" y="123544"/>
                </a:lnTo>
                <a:lnTo>
                  <a:pt x="22975" y="83345"/>
                </a:lnTo>
                <a:lnTo>
                  <a:pt x="49287" y="49287"/>
                </a:lnTo>
                <a:lnTo>
                  <a:pt x="83345" y="22975"/>
                </a:lnTo>
                <a:lnTo>
                  <a:pt x="123544" y="6011"/>
                </a:lnTo>
                <a:lnTo>
                  <a:pt x="168279" y="0"/>
                </a:lnTo>
                <a:lnTo>
                  <a:pt x="8612532" y="0"/>
                </a:lnTo>
                <a:lnTo>
                  <a:pt x="8676930" y="12809"/>
                </a:lnTo>
                <a:lnTo>
                  <a:pt x="8731524" y="49287"/>
                </a:lnTo>
                <a:lnTo>
                  <a:pt x="8768002" y="103881"/>
                </a:lnTo>
                <a:lnTo>
                  <a:pt x="8780811" y="168279"/>
                </a:lnTo>
                <a:lnTo>
                  <a:pt x="8780811" y="841377"/>
                </a:lnTo>
                <a:lnTo>
                  <a:pt x="8774800" y="886112"/>
                </a:lnTo>
                <a:lnTo>
                  <a:pt x="8757836" y="926311"/>
                </a:lnTo>
                <a:lnTo>
                  <a:pt x="8731523" y="960369"/>
                </a:lnTo>
                <a:lnTo>
                  <a:pt x="8697466" y="986681"/>
                </a:lnTo>
                <a:lnTo>
                  <a:pt x="8657267" y="1003645"/>
                </a:lnTo>
                <a:lnTo>
                  <a:pt x="8612532" y="1009656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316" y="245973"/>
            <a:ext cx="10515600" cy="880744"/>
          </a:xfrm>
          <a:custGeom>
            <a:avLst/>
            <a:gdLst/>
            <a:ahLst/>
            <a:cxnLst/>
            <a:rect l="l" t="t" r="r" b="b"/>
            <a:pathLst>
              <a:path w="10515600" h="880744">
                <a:moveTo>
                  <a:pt x="10368891" y="880230"/>
                </a:moveTo>
                <a:lnTo>
                  <a:pt x="146708" y="880230"/>
                </a:lnTo>
                <a:lnTo>
                  <a:pt x="100337" y="872751"/>
                </a:lnTo>
                <a:lnTo>
                  <a:pt x="60064" y="851924"/>
                </a:lnTo>
                <a:lnTo>
                  <a:pt x="28306" y="820166"/>
                </a:lnTo>
                <a:lnTo>
                  <a:pt x="7479" y="779894"/>
                </a:lnTo>
                <a:lnTo>
                  <a:pt x="0" y="733522"/>
                </a:lnTo>
                <a:lnTo>
                  <a:pt x="0" y="146708"/>
                </a:lnTo>
                <a:lnTo>
                  <a:pt x="7479" y="100336"/>
                </a:lnTo>
                <a:lnTo>
                  <a:pt x="28306" y="60064"/>
                </a:lnTo>
                <a:lnTo>
                  <a:pt x="60064" y="28306"/>
                </a:lnTo>
                <a:lnTo>
                  <a:pt x="100337" y="7479"/>
                </a:lnTo>
                <a:lnTo>
                  <a:pt x="146708" y="0"/>
                </a:lnTo>
                <a:lnTo>
                  <a:pt x="10368891" y="0"/>
                </a:lnTo>
                <a:lnTo>
                  <a:pt x="10425034" y="11167"/>
                </a:lnTo>
                <a:lnTo>
                  <a:pt x="10472629" y="42969"/>
                </a:lnTo>
                <a:lnTo>
                  <a:pt x="10504432" y="90565"/>
                </a:lnTo>
                <a:lnTo>
                  <a:pt x="10515600" y="146708"/>
                </a:lnTo>
                <a:lnTo>
                  <a:pt x="10515600" y="733522"/>
                </a:lnTo>
                <a:lnTo>
                  <a:pt x="10508121" y="779894"/>
                </a:lnTo>
                <a:lnTo>
                  <a:pt x="10487294" y="820166"/>
                </a:lnTo>
                <a:lnTo>
                  <a:pt x="10455535" y="851924"/>
                </a:lnTo>
                <a:lnTo>
                  <a:pt x="10415262" y="872751"/>
                </a:lnTo>
                <a:lnTo>
                  <a:pt x="10368891" y="88023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5936" y="356408"/>
            <a:ext cx="3711575" cy="1050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55/2021/7678931" TargetMode="External"/><Relationship Id="rId2" Type="http://schemas.openxmlformats.org/officeDocument/2006/relationships/hyperlink" Target="https://www.kaggle.com/code/ashydv/housing-price-prediction-linear-regress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journal.kresnamediapublisher.com/index.php/jri/article/view/262" TargetMode="External"/><Relationship Id="rId4" Type="http://schemas.openxmlformats.org/officeDocument/2006/relationships/hyperlink" Target="https://drpress.org/ojs/index.php/HSET/article/view/23096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447800"/>
            <a:ext cx="9144000" cy="1217295"/>
          </a:xfrm>
          <a:custGeom>
            <a:avLst/>
            <a:gdLst/>
            <a:ahLst/>
            <a:cxnLst/>
            <a:rect l="l" t="t" r="r" b="b"/>
            <a:pathLst>
              <a:path w="9144000" h="1217295">
                <a:moveTo>
                  <a:pt x="8941195" y="1216799"/>
                </a:moveTo>
                <a:lnTo>
                  <a:pt x="202803" y="1216799"/>
                </a:lnTo>
                <a:lnTo>
                  <a:pt x="156302" y="1211443"/>
                </a:lnTo>
                <a:lnTo>
                  <a:pt x="113615" y="1196186"/>
                </a:lnTo>
                <a:lnTo>
                  <a:pt x="75960" y="1172246"/>
                </a:lnTo>
                <a:lnTo>
                  <a:pt x="44553" y="1140839"/>
                </a:lnTo>
                <a:lnTo>
                  <a:pt x="20613" y="1103184"/>
                </a:lnTo>
                <a:lnTo>
                  <a:pt x="5356" y="1060497"/>
                </a:lnTo>
                <a:lnTo>
                  <a:pt x="0" y="1013995"/>
                </a:lnTo>
                <a:lnTo>
                  <a:pt x="0" y="202803"/>
                </a:lnTo>
                <a:lnTo>
                  <a:pt x="5356" y="156302"/>
                </a:lnTo>
                <a:lnTo>
                  <a:pt x="20613" y="113615"/>
                </a:lnTo>
                <a:lnTo>
                  <a:pt x="44553" y="75960"/>
                </a:lnTo>
                <a:lnTo>
                  <a:pt x="75960" y="44553"/>
                </a:lnTo>
                <a:lnTo>
                  <a:pt x="113615" y="20613"/>
                </a:lnTo>
                <a:lnTo>
                  <a:pt x="156302" y="5356"/>
                </a:lnTo>
                <a:lnTo>
                  <a:pt x="202803" y="0"/>
                </a:lnTo>
                <a:lnTo>
                  <a:pt x="8941195" y="0"/>
                </a:lnTo>
                <a:lnTo>
                  <a:pt x="8980945" y="3932"/>
                </a:lnTo>
                <a:lnTo>
                  <a:pt x="9018805" y="15437"/>
                </a:lnTo>
                <a:lnTo>
                  <a:pt x="9053711" y="34073"/>
                </a:lnTo>
                <a:lnTo>
                  <a:pt x="9084600" y="59399"/>
                </a:lnTo>
                <a:lnTo>
                  <a:pt x="9109926" y="90288"/>
                </a:lnTo>
                <a:lnTo>
                  <a:pt x="9128562" y="125194"/>
                </a:lnTo>
                <a:lnTo>
                  <a:pt x="9140067" y="163054"/>
                </a:lnTo>
                <a:lnTo>
                  <a:pt x="9144000" y="202803"/>
                </a:lnTo>
                <a:lnTo>
                  <a:pt x="9144000" y="1013995"/>
                </a:lnTo>
                <a:lnTo>
                  <a:pt x="9138644" y="1060497"/>
                </a:lnTo>
                <a:lnTo>
                  <a:pt x="9123387" y="1103184"/>
                </a:lnTo>
                <a:lnTo>
                  <a:pt x="9099446" y="1140839"/>
                </a:lnTo>
                <a:lnTo>
                  <a:pt x="9068039" y="1172246"/>
                </a:lnTo>
                <a:lnTo>
                  <a:pt x="9030384" y="1196186"/>
                </a:lnTo>
                <a:lnTo>
                  <a:pt x="8987696" y="1211443"/>
                </a:lnTo>
                <a:lnTo>
                  <a:pt x="8941195" y="1216799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419600" y="3116006"/>
            <a:ext cx="297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95" dirty="0">
                <a:solidFill>
                  <a:srgbClr val="0070C0"/>
                </a:solidFill>
                <a:latin typeface="Arial Black"/>
                <a:cs typeface="Arial Black"/>
              </a:rPr>
              <a:t>by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0" y="4851140"/>
            <a:ext cx="736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5" dirty="0">
                <a:solidFill>
                  <a:srgbClr val="0070C0"/>
                </a:solidFill>
                <a:latin typeface="Arial Black"/>
                <a:cs typeface="Arial Black"/>
              </a:rPr>
              <a:t>Guide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81437-9C68-7107-D9EC-3CACF9BA1AA4}"/>
              </a:ext>
            </a:extLst>
          </p:cNvPr>
          <p:cNvSpPr txBox="1"/>
          <p:nvPr/>
        </p:nvSpPr>
        <p:spPr>
          <a:xfrm>
            <a:off x="2057400" y="1414057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Approach to Predict House Pricing System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B7DD0-67F0-201C-1FF1-4D09BC2D009C}"/>
              </a:ext>
            </a:extLst>
          </p:cNvPr>
          <p:cNvSpPr txBox="1"/>
          <p:nvPr/>
        </p:nvSpPr>
        <p:spPr>
          <a:xfrm>
            <a:off x="4648200" y="360005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JANANI J</a:t>
            </a:r>
            <a:endParaRPr lang="en-IN" b="1" dirty="0"/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220701097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67C5A-D0E3-7D21-056E-CFAA60A2C0C3}"/>
              </a:ext>
            </a:extLst>
          </p:cNvPr>
          <p:cNvSpPr txBox="1"/>
          <p:nvPr/>
        </p:nvSpPr>
        <p:spPr>
          <a:xfrm>
            <a:off x="7010400" y="54070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Dr. Auxilia </a:t>
            </a:r>
            <a:r>
              <a:rPr lang="en-US" sz="1800" b="1" dirty="0" err="1"/>
              <a:t>Osvin</a:t>
            </a:r>
            <a:r>
              <a:rPr lang="en-US" sz="1800" b="1" dirty="0"/>
              <a:t> Nancy, MTech., Ph.D., </a:t>
            </a:r>
            <a:endParaRPr lang="en-US" sz="1800" b="1" dirty="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4050B-F0F2-4C7B-FC21-CD7D15B8E091}"/>
              </a:ext>
            </a:extLst>
          </p:cNvPr>
          <p:cNvSpPr txBox="1"/>
          <p:nvPr/>
        </p:nvSpPr>
        <p:spPr>
          <a:xfrm>
            <a:off x="304800" y="304800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200" spc="-1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endParaRPr lang="en-IN" sz="42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9E846-43E7-86CF-EA0C-D1B469AA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9200"/>
            <a:ext cx="85344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34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04800"/>
            <a:ext cx="231448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sz="42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155E6-9FC9-6623-0E21-D422A751E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219200"/>
            <a:ext cx="5017049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C64004-85F5-CCC7-4791-3671A974B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61" y="5334000"/>
            <a:ext cx="4944165" cy="1057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569857-6C55-D224-C147-2D2B8B038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998951"/>
            <a:ext cx="4558501" cy="2859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82B663-92C5-6B99-CF6E-A93BBE4E4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716" y="1139858"/>
            <a:ext cx="4939501" cy="28590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04800"/>
            <a:ext cx="802948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Comparison</a:t>
            </a:r>
            <a:r>
              <a:rPr sz="4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4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4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0530534-1A82-92D7-1B44-972EF003CCA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3400" y="1330220"/>
            <a:ext cx="10058400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appraisal methods rely on manual evaluations, while Linear Regression automates price prediction with greater speed and consistency.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Human-based estimation is subjective and may vary, whereas Linear Regression provides objective, data-driven predictions.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Market Analysis (CMA) requires expert judgment, while Linear Regression models can learn from historical data without expert intervention.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Non-linear models like Random Forests capture complex patterns but lack interpretability, whereas Linear Regression is transparent and easily interpretable.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 higher accuracy but at the cost of increased complexity, whereas Linear Regression balances simplicity and efficiency.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311" y="381000"/>
            <a:ext cx="696268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r>
              <a:rPr sz="4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b="1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4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b="1" spc="-2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4B21A4E-E527-E7B4-29B4-14104A41E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71880"/>
            <a:ext cx="12344400" cy="17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Linear Regression model effectively predicts house prices based on key property features.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offers interpretable results, making it useful for stakeholders like buyers and agents.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confirm that Linear Regression serves well as a reliable baseline for price prediction.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D549405-E9E1-EC47-A113-E015C78956A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93290" y="3581400"/>
            <a:ext cx="12039600" cy="17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models like Random Forest or Gradient Boosting can be explored for improved accuracy.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more diverse datasets and external economic factors may enhance prediction quality.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web-based or mobile application can be developed to make the model accessible to end-users.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77825"/>
            <a:ext cx="8971280" cy="1076960"/>
          </a:xfrm>
          <a:custGeom>
            <a:avLst/>
            <a:gdLst/>
            <a:ahLst/>
            <a:cxnLst/>
            <a:rect l="l" t="t" r="r" b="b"/>
            <a:pathLst>
              <a:path w="8971280" h="1076960">
                <a:moveTo>
                  <a:pt x="8791397" y="1076497"/>
                </a:moveTo>
                <a:lnTo>
                  <a:pt x="179419" y="1076497"/>
                </a:lnTo>
                <a:lnTo>
                  <a:pt x="131723" y="1070088"/>
                </a:lnTo>
                <a:lnTo>
                  <a:pt x="88863" y="1052001"/>
                </a:lnTo>
                <a:lnTo>
                  <a:pt x="52550" y="1023947"/>
                </a:lnTo>
                <a:lnTo>
                  <a:pt x="24496" y="987634"/>
                </a:lnTo>
                <a:lnTo>
                  <a:pt x="6409" y="944774"/>
                </a:lnTo>
                <a:lnTo>
                  <a:pt x="0" y="897078"/>
                </a:lnTo>
                <a:lnTo>
                  <a:pt x="0" y="179419"/>
                </a:lnTo>
                <a:lnTo>
                  <a:pt x="6409" y="131722"/>
                </a:lnTo>
                <a:lnTo>
                  <a:pt x="24496" y="88863"/>
                </a:lnTo>
                <a:lnTo>
                  <a:pt x="52550" y="52550"/>
                </a:lnTo>
                <a:lnTo>
                  <a:pt x="88863" y="24496"/>
                </a:lnTo>
                <a:lnTo>
                  <a:pt x="131723" y="6409"/>
                </a:lnTo>
                <a:lnTo>
                  <a:pt x="179419" y="0"/>
                </a:lnTo>
                <a:lnTo>
                  <a:pt x="8791397" y="0"/>
                </a:lnTo>
                <a:lnTo>
                  <a:pt x="8860057" y="13657"/>
                </a:lnTo>
                <a:lnTo>
                  <a:pt x="8918266" y="52550"/>
                </a:lnTo>
                <a:lnTo>
                  <a:pt x="8957159" y="110758"/>
                </a:lnTo>
                <a:lnTo>
                  <a:pt x="8970816" y="179419"/>
                </a:lnTo>
                <a:lnTo>
                  <a:pt x="8970816" y="897078"/>
                </a:lnTo>
                <a:lnTo>
                  <a:pt x="8964407" y="944774"/>
                </a:lnTo>
                <a:lnTo>
                  <a:pt x="8946320" y="987634"/>
                </a:lnTo>
                <a:lnTo>
                  <a:pt x="8918266" y="1023947"/>
                </a:lnTo>
                <a:lnTo>
                  <a:pt x="8881953" y="1052001"/>
                </a:lnTo>
                <a:lnTo>
                  <a:pt x="8839094" y="1070088"/>
                </a:lnTo>
                <a:lnTo>
                  <a:pt x="8791397" y="107649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9408" y="586727"/>
            <a:ext cx="284622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6BD5C0-5E58-3670-0F60-F14C0451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726"/>
            <a:ext cx="9525000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Notebook: Housing Price Prediction (Linear Regression)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https://www.kaggle.com/code/ashydv/housing-price-prediction-linear-regression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Price Prediction Based on Multiple Linear Regression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https://onlinelibrary.wiley.com/doi/full/10.1155/2021/7678931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Study of House Price Prediction Using Linear Regression and Random Forest Models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https://drpress.org/ojs/index.php/HSET/article/view/23096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 Using Data Mining with Linear Regression and Neural Network Algorithms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https://ejournal.kresnamediapublisher.com/index.php/jri/article/view/262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4689" y="3220964"/>
            <a:ext cx="390779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0" marR="5080" indent="-845185">
              <a:lnSpc>
                <a:spcPct val="100000"/>
              </a:lnSpc>
              <a:spcBef>
                <a:spcPts val="100"/>
              </a:spcBef>
            </a:pPr>
            <a:r>
              <a:rPr sz="9600" spc="-685" dirty="0">
                <a:solidFill>
                  <a:srgbClr val="71A1D9"/>
                </a:solidFill>
                <a:latin typeface="Times New Roman"/>
                <a:cs typeface="Times New Roman"/>
              </a:rPr>
              <a:t>THANK </a:t>
            </a:r>
            <a:r>
              <a:rPr sz="9600" spc="-1415" dirty="0">
                <a:solidFill>
                  <a:srgbClr val="71A1D9"/>
                </a:solidFill>
                <a:latin typeface="Times New Roman"/>
                <a:cs typeface="Times New Roman"/>
              </a:rPr>
              <a:t>Y</a:t>
            </a:r>
            <a:r>
              <a:rPr sz="9600" spc="-835" dirty="0">
                <a:solidFill>
                  <a:srgbClr val="71A1D9"/>
                </a:solidFill>
                <a:latin typeface="Times New Roman"/>
                <a:cs typeface="Times New Roman"/>
              </a:rPr>
              <a:t>OU</a:t>
            </a:r>
            <a:endParaRPr sz="9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73467"/>
            <a:ext cx="9315450" cy="1031875"/>
          </a:xfrm>
          <a:custGeom>
            <a:avLst/>
            <a:gdLst/>
            <a:ahLst/>
            <a:cxnLst/>
            <a:rect l="l" t="t" r="r" b="b"/>
            <a:pathLst>
              <a:path w="9315450" h="1031875">
                <a:moveTo>
                  <a:pt x="9143305" y="1031353"/>
                </a:moveTo>
                <a:lnTo>
                  <a:pt x="171895" y="1031353"/>
                </a:lnTo>
                <a:lnTo>
                  <a:pt x="126199" y="1025213"/>
                </a:lnTo>
                <a:lnTo>
                  <a:pt x="85136" y="1007885"/>
                </a:lnTo>
                <a:lnTo>
                  <a:pt x="50347" y="981006"/>
                </a:lnTo>
                <a:lnTo>
                  <a:pt x="23468" y="946217"/>
                </a:lnTo>
                <a:lnTo>
                  <a:pt x="6140" y="905154"/>
                </a:lnTo>
                <a:lnTo>
                  <a:pt x="0" y="859458"/>
                </a:lnTo>
                <a:lnTo>
                  <a:pt x="0" y="171895"/>
                </a:lnTo>
                <a:lnTo>
                  <a:pt x="6140" y="126199"/>
                </a:lnTo>
                <a:lnTo>
                  <a:pt x="23468" y="85136"/>
                </a:lnTo>
                <a:lnTo>
                  <a:pt x="50347" y="50347"/>
                </a:lnTo>
                <a:lnTo>
                  <a:pt x="85136" y="23468"/>
                </a:lnTo>
                <a:lnTo>
                  <a:pt x="126199" y="6140"/>
                </a:lnTo>
                <a:lnTo>
                  <a:pt x="171895" y="0"/>
                </a:lnTo>
                <a:lnTo>
                  <a:pt x="9143305" y="0"/>
                </a:lnTo>
                <a:lnTo>
                  <a:pt x="9209088" y="13084"/>
                </a:lnTo>
                <a:lnTo>
                  <a:pt x="9264855" y="50347"/>
                </a:lnTo>
                <a:lnTo>
                  <a:pt x="9302117" y="106114"/>
                </a:lnTo>
                <a:lnTo>
                  <a:pt x="9315201" y="171895"/>
                </a:lnTo>
                <a:lnTo>
                  <a:pt x="9315201" y="859458"/>
                </a:lnTo>
                <a:lnTo>
                  <a:pt x="9309061" y="905154"/>
                </a:lnTo>
                <a:lnTo>
                  <a:pt x="9291733" y="946217"/>
                </a:lnTo>
                <a:lnTo>
                  <a:pt x="9264854" y="981006"/>
                </a:lnTo>
                <a:lnTo>
                  <a:pt x="9230065" y="1007885"/>
                </a:lnTo>
                <a:lnTo>
                  <a:pt x="9189002" y="1025213"/>
                </a:lnTo>
                <a:lnTo>
                  <a:pt x="9143305" y="1031353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772" y="507281"/>
            <a:ext cx="278320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10" dirty="0"/>
              <a:t>Introduction</a:t>
            </a:r>
            <a:endParaRPr sz="43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0497F-A2F6-1934-25F6-4A34D8829F95}"/>
              </a:ext>
            </a:extLst>
          </p:cNvPr>
          <p:cNvSpPr txBox="1"/>
          <p:nvPr/>
        </p:nvSpPr>
        <p:spPr>
          <a:xfrm>
            <a:off x="914400" y="1539156"/>
            <a:ext cx="6248400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goal is to build a house price prediction model using Linear Regression on publicly available housing datasets, enabling more accurate and automated valuation.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Traditional pricing methods rely on manual and expert appraisal, while machine learning offers data-driven, objective, and scalable alternatives.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model uses property attributes such as location, size, number of rooms, and neighborhood factors to predict prices.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performance of the model is measured using MAE, MSE, RMSE, and R², ensuring robust and interpretable results.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74CABB-10E9-ED70-42E3-BEC83FDCD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276312"/>
            <a:ext cx="5297202" cy="33624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/>
              <a:t>Literature</a:t>
            </a:r>
            <a:r>
              <a:rPr sz="4200" spc="-185" dirty="0"/>
              <a:t> </a:t>
            </a:r>
            <a:r>
              <a:rPr sz="4200" spc="-10" dirty="0"/>
              <a:t>Survey</a:t>
            </a:r>
            <a:endParaRPr sz="42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E18E0E-F27C-3176-EC3C-A9953B059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36" y="1524000"/>
            <a:ext cx="8035664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is widely used for predicting house prices due to its simplicity and interpretability.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Housing prices are strongly influenced by features like location, number of rooms, and area size.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 provide a baseline for comparing more complex machine learning algorithms.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normalization significantly improve the accuracy of regression-based models.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performs well when the relationship between features and price is approximately linear.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/>
              <a:t>Literature</a:t>
            </a:r>
            <a:r>
              <a:rPr sz="4200" spc="-185" dirty="0"/>
              <a:t> </a:t>
            </a:r>
            <a:r>
              <a:rPr sz="4200" spc="-10" dirty="0"/>
              <a:t>Survey</a:t>
            </a:r>
            <a:endParaRPr sz="4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95FCBB-A6D9-1D25-D2F0-B09971725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24000"/>
            <a:ext cx="9296400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Outliers and multicollinearity can negatively impact the performance of Linear Regression models.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steps such as handling missing values and encoding categorical variables are critical.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models are computationally efficient and suitable for real-time or large-scale price predictions.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residuals helps identify patterns not captured by linear models.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metrics like MAE, MSE, and R² are standard tools to assess prediction accuracy.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68318"/>
            <a:ext cx="8795385" cy="1319530"/>
          </a:xfrm>
          <a:custGeom>
            <a:avLst/>
            <a:gdLst/>
            <a:ahLst/>
            <a:cxnLst/>
            <a:rect l="l" t="t" r="r" b="b"/>
            <a:pathLst>
              <a:path w="8795385" h="1319530">
                <a:moveTo>
                  <a:pt x="8575418" y="1319174"/>
                </a:moveTo>
                <a:lnTo>
                  <a:pt x="219866" y="1319174"/>
                </a:lnTo>
                <a:lnTo>
                  <a:pt x="175556" y="1314708"/>
                </a:lnTo>
                <a:lnTo>
                  <a:pt x="134284" y="1301896"/>
                </a:lnTo>
                <a:lnTo>
                  <a:pt x="96937" y="1281625"/>
                </a:lnTo>
                <a:lnTo>
                  <a:pt x="64397" y="1254777"/>
                </a:lnTo>
                <a:lnTo>
                  <a:pt x="37549" y="1222237"/>
                </a:lnTo>
                <a:lnTo>
                  <a:pt x="17278" y="1184890"/>
                </a:lnTo>
                <a:lnTo>
                  <a:pt x="4466" y="1143618"/>
                </a:lnTo>
                <a:lnTo>
                  <a:pt x="0" y="1099308"/>
                </a:lnTo>
                <a:lnTo>
                  <a:pt x="0" y="219866"/>
                </a:lnTo>
                <a:lnTo>
                  <a:pt x="4466" y="175556"/>
                </a:lnTo>
                <a:lnTo>
                  <a:pt x="17278" y="134284"/>
                </a:lnTo>
                <a:lnTo>
                  <a:pt x="37549" y="96937"/>
                </a:lnTo>
                <a:lnTo>
                  <a:pt x="64397" y="64397"/>
                </a:lnTo>
                <a:lnTo>
                  <a:pt x="96937" y="37549"/>
                </a:lnTo>
                <a:lnTo>
                  <a:pt x="134284" y="17278"/>
                </a:lnTo>
                <a:lnTo>
                  <a:pt x="175556" y="4466"/>
                </a:lnTo>
                <a:lnTo>
                  <a:pt x="219866" y="0"/>
                </a:lnTo>
                <a:lnTo>
                  <a:pt x="8575418" y="0"/>
                </a:lnTo>
                <a:lnTo>
                  <a:pt x="8618513" y="4263"/>
                </a:lnTo>
                <a:lnTo>
                  <a:pt x="8659558" y="16736"/>
                </a:lnTo>
                <a:lnTo>
                  <a:pt x="8697401" y="36940"/>
                </a:lnTo>
                <a:lnTo>
                  <a:pt x="8730888" y="64397"/>
                </a:lnTo>
                <a:lnTo>
                  <a:pt x="8758345" y="97884"/>
                </a:lnTo>
                <a:lnTo>
                  <a:pt x="8778549" y="135727"/>
                </a:lnTo>
                <a:lnTo>
                  <a:pt x="8791022" y="176772"/>
                </a:lnTo>
                <a:lnTo>
                  <a:pt x="8795285" y="219866"/>
                </a:lnTo>
                <a:lnTo>
                  <a:pt x="8795285" y="1099308"/>
                </a:lnTo>
                <a:lnTo>
                  <a:pt x="8790818" y="1143618"/>
                </a:lnTo>
                <a:lnTo>
                  <a:pt x="8778007" y="1184890"/>
                </a:lnTo>
                <a:lnTo>
                  <a:pt x="8757735" y="1222237"/>
                </a:lnTo>
                <a:lnTo>
                  <a:pt x="8730888" y="1254777"/>
                </a:lnTo>
                <a:lnTo>
                  <a:pt x="8698348" y="1281625"/>
                </a:lnTo>
                <a:lnTo>
                  <a:pt x="8661001" y="1301896"/>
                </a:lnTo>
                <a:lnTo>
                  <a:pt x="8619729" y="1314708"/>
                </a:lnTo>
                <a:lnTo>
                  <a:pt x="8575418" y="1319174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312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3F8C3C-29B1-C715-B5FF-D25C52783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562" y="1905000"/>
            <a:ext cx="8950064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predictive model that estimates house prices based on various property features.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Linear Regression for modeling the relationship between housing attributes and price.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evaluate model performance using standard metrics like MAE, MSE, RMSE, and R² score.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and understand the key factors that most influence housing prices.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transparent and interpretable model suitable for real estate decision-making.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data preprocessing techniques to improve model accuracy and reliability.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257" y="365125"/>
            <a:ext cx="10569575" cy="1268730"/>
          </a:xfrm>
          <a:custGeom>
            <a:avLst/>
            <a:gdLst/>
            <a:ahLst/>
            <a:cxnLst/>
            <a:rect l="l" t="t" r="r" b="b"/>
            <a:pathLst>
              <a:path w="10569575" h="1268730">
                <a:moveTo>
                  <a:pt x="10357652" y="1268283"/>
                </a:moveTo>
                <a:lnTo>
                  <a:pt x="211384" y="1268283"/>
                </a:lnTo>
                <a:lnTo>
                  <a:pt x="162916" y="1262701"/>
                </a:lnTo>
                <a:lnTo>
                  <a:pt x="118423" y="1246798"/>
                </a:lnTo>
                <a:lnTo>
                  <a:pt x="79174" y="1221845"/>
                </a:lnTo>
                <a:lnTo>
                  <a:pt x="46438" y="1189109"/>
                </a:lnTo>
                <a:lnTo>
                  <a:pt x="21485" y="1149860"/>
                </a:lnTo>
                <a:lnTo>
                  <a:pt x="5582" y="1105367"/>
                </a:lnTo>
                <a:lnTo>
                  <a:pt x="0" y="1056899"/>
                </a:lnTo>
                <a:lnTo>
                  <a:pt x="0" y="211384"/>
                </a:lnTo>
                <a:lnTo>
                  <a:pt x="5582" y="162916"/>
                </a:lnTo>
                <a:lnTo>
                  <a:pt x="21485" y="118423"/>
                </a:lnTo>
                <a:lnTo>
                  <a:pt x="46438" y="79174"/>
                </a:lnTo>
                <a:lnTo>
                  <a:pt x="79174" y="46438"/>
                </a:lnTo>
                <a:lnTo>
                  <a:pt x="118423" y="21485"/>
                </a:lnTo>
                <a:lnTo>
                  <a:pt x="162916" y="5582"/>
                </a:lnTo>
                <a:lnTo>
                  <a:pt x="211384" y="0"/>
                </a:lnTo>
                <a:lnTo>
                  <a:pt x="10357652" y="0"/>
                </a:lnTo>
                <a:lnTo>
                  <a:pt x="10399084" y="4099"/>
                </a:lnTo>
                <a:lnTo>
                  <a:pt x="10438546" y="16090"/>
                </a:lnTo>
                <a:lnTo>
                  <a:pt x="10474929" y="35515"/>
                </a:lnTo>
                <a:lnTo>
                  <a:pt x="10507124" y="61913"/>
                </a:lnTo>
                <a:lnTo>
                  <a:pt x="10533522" y="94108"/>
                </a:lnTo>
                <a:lnTo>
                  <a:pt x="10552947" y="130491"/>
                </a:lnTo>
                <a:lnTo>
                  <a:pt x="10564938" y="169953"/>
                </a:lnTo>
                <a:lnTo>
                  <a:pt x="10569037" y="211384"/>
                </a:lnTo>
                <a:lnTo>
                  <a:pt x="10569037" y="1056899"/>
                </a:lnTo>
                <a:lnTo>
                  <a:pt x="10563455" y="1105367"/>
                </a:lnTo>
                <a:lnTo>
                  <a:pt x="10547552" y="1149860"/>
                </a:lnTo>
                <a:lnTo>
                  <a:pt x="10522598" y="1189109"/>
                </a:lnTo>
                <a:lnTo>
                  <a:pt x="10489863" y="1221845"/>
                </a:lnTo>
                <a:lnTo>
                  <a:pt x="10450614" y="1246798"/>
                </a:lnTo>
                <a:lnTo>
                  <a:pt x="10406121" y="1262701"/>
                </a:lnTo>
                <a:lnTo>
                  <a:pt x="10357652" y="126828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200" y="584098"/>
            <a:ext cx="539500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4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endParaRPr sz="4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5294" y="0"/>
            <a:ext cx="1456705" cy="52503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2EF502-4467-C2B1-4AD2-7084F53998B6}"/>
              </a:ext>
            </a:extLst>
          </p:cNvPr>
          <p:cNvCxnSpPr/>
          <p:nvPr/>
        </p:nvCxnSpPr>
        <p:spPr>
          <a:xfrm>
            <a:off x="4038600" y="2030935"/>
            <a:ext cx="1905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08AB6E-9984-B6A6-0688-CD006D8544A7}"/>
              </a:ext>
            </a:extLst>
          </p:cNvPr>
          <p:cNvCxnSpPr>
            <a:cxnSpLocks/>
          </p:cNvCxnSpPr>
          <p:nvPr/>
        </p:nvCxnSpPr>
        <p:spPr>
          <a:xfrm>
            <a:off x="2895600" y="5750765"/>
            <a:ext cx="129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D7F890-7A4C-F10B-E21E-40BEB1440117}"/>
              </a:ext>
            </a:extLst>
          </p:cNvPr>
          <p:cNvCxnSpPr>
            <a:cxnSpLocks/>
          </p:cNvCxnSpPr>
          <p:nvPr/>
        </p:nvCxnSpPr>
        <p:spPr>
          <a:xfrm>
            <a:off x="5638800" y="5750765"/>
            <a:ext cx="152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n Optimal House Price Prediction Algorithm: XGBoost">
            <a:extLst>
              <a:ext uri="{FF2B5EF4-FFF2-40B4-BE49-F238E27FC236}">
                <a16:creationId xmlns:a16="http://schemas.microsoft.com/office/drawing/2014/main" id="{30BEF250-EFFE-0EAF-F214-DD7FFDD868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44" y="1998980"/>
            <a:ext cx="5943600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65125"/>
            <a:ext cx="8795385" cy="1056005"/>
          </a:xfrm>
          <a:custGeom>
            <a:avLst/>
            <a:gdLst/>
            <a:ahLst/>
            <a:cxnLst/>
            <a:rect l="l" t="t" r="r" b="b"/>
            <a:pathLst>
              <a:path w="8795385" h="1056005">
                <a:moveTo>
                  <a:pt x="8619376" y="1055433"/>
                </a:moveTo>
                <a:lnTo>
                  <a:pt x="175909" y="1055433"/>
                </a:lnTo>
                <a:lnTo>
                  <a:pt x="129145" y="1049150"/>
                </a:lnTo>
                <a:lnTo>
                  <a:pt x="87124" y="1031417"/>
                </a:lnTo>
                <a:lnTo>
                  <a:pt x="51522" y="1003911"/>
                </a:lnTo>
                <a:lnTo>
                  <a:pt x="24016" y="968309"/>
                </a:lnTo>
                <a:lnTo>
                  <a:pt x="6283" y="926288"/>
                </a:lnTo>
                <a:lnTo>
                  <a:pt x="0" y="879524"/>
                </a:lnTo>
                <a:lnTo>
                  <a:pt x="0" y="175909"/>
                </a:lnTo>
                <a:lnTo>
                  <a:pt x="6283" y="129145"/>
                </a:lnTo>
                <a:lnTo>
                  <a:pt x="24016" y="87124"/>
                </a:lnTo>
                <a:lnTo>
                  <a:pt x="51522" y="51522"/>
                </a:lnTo>
                <a:lnTo>
                  <a:pt x="87124" y="24016"/>
                </a:lnTo>
                <a:lnTo>
                  <a:pt x="129145" y="6283"/>
                </a:lnTo>
                <a:lnTo>
                  <a:pt x="175909" y="0"/>
                </a:lnTo>
                <a:lnTo>
                  <a:pt x="8619376" y="0"/>
                </a:lnTo>
                <a:lnTo>
                  <a:pt x="8686694" y="13390"/>
                </a:lnTo>
                <a:lnTo>
                  <a:pt x="8743762" y="51522"/>
                </a:lnTo>
                <a:lnTo>
                  <a:pt x="8781895" y="108591"/>
                </a:lnTo>
                <a:lnTo>
                  <a:pt x="8795285" y="175909"/>
                </a:lnTo>
                <a:lnTo>
                  <a:pt x="8795285" y="879524"/>
                </a:lnTo>
                <a:lnTo>
                  <a:pt x="8789002" y="926288"/>
                </a:lnTo>
                <a:lnTo>
                  <a:pt x="8771269" y="968309"/>
                </a:lnTo>
                <a:lnTo>
                  <a:pt x="8743763" y="1003911"/>
                </a:lnTo>
                <a:lnTo>
                  <a:pt x="8708161" y="1031417"/>
                </a:lnTo>
                <a:lnTo>
                  <a:pt x="8666140" y="1049150"/>
                </a:lnTo>
                <a:lnTo>
                  <a:pt x="8619376" y="105543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6800" y="563549"/>
            <a:ext cx="4066452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Methodology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D7070-C864-7BF1-46D4-BBA3C22A5BE0}"/>
              </a:ext>
            </a:extLst>
          </p:cNvPr>
          <p:cNvSpPr txBox="1"/>
          <p:nvPr/>
        </p:nvSpPr>
        <p:spPr>
          <a:xfrm>
            <a:off x="838200" y="1619554"/>
            <a:ext cx="8305800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Use a publicly available housing dataset with various features like location, size, and number of rooms.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 Clean the dataset by handling missing values, encoding categorical variables, and normalizing numeric features.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 Identify the most relevant features that influence house prices using correlation analysis.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 Apply Linear Regression to model the relationship between selected features and the house price.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Assess model performance using MAE, MSE, RMSE, and R² to measure prediction accuracy.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Use plots to visualize feature impact and residual errors to evaluate model fit.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9237" y="338934"/>
            <a:ext cx="490528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endParaRPr sz="42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9DA77-0B0A-97CC-FECD-EB1FCD913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95401"/>
            <a:ext cx="9982201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ABE0BC-4C2D-6E13-16B2-02C6A65D5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19200"/>
            <a:ext cx="9269119" cy="55397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83B5B2-13CA-9569-7BDE-67D5E6238BED}"/>
              </a:ext>
            </a:extLst>
          </p:cNvPr>
          <p:cNvSpPr txBox="1"/>
          <p:nvPr/>
        </p:nvSpPr>
        <p:spPr>
          <a:xfrm>
            <a:off x="304800" y="304800"/>
            <a:ext cx="4953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200" spc="-1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endParaRPr lang="en-IN" sz="4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807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Gill Sans</vt:lpstr>
      <vt:lpstr>Times New Roman</vt:lpstr>
      <vt:lpstr>Office Theme</vt:lpstr>
      <vt:lpstr>PowerPoint Presentation</vt:lpstr>
      <vt:lpstr>Introduction</vt:lpstr>
      <vt:lpstr>Literature Survey</vt:lpstr>
      <vt:lpstr>Literature Survey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FOML_PROJECT_PPT_TEMPLATE.pptx</dc:title>
  <dc:creator>DEVI</dc:creator>
  <cp:lastModifiedBy>Janani J</cp:lastModifiedBy>
  <cp:revision>4</cp:revision>
  <dcterms:created xsi:type="dcterms:W3CDTF">2025-05-08T15:18:04Z</dcterms:created>
  <dcterms:modified xsi:type="dcterms:W3CDTF">2025-05-12T03:19:45Z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2025-05-08T00:00:00Z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2025-05-08T00:00:00Z</vt:filetime>
  </property>
</Properties>
</file>