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529" r:id="rId2"/>
    <p:sldId id="495" r:id="rId3"/>
    <p:sldId id="514" r:id="rId4"/>
    <p:sldId id="515" r:id="rId5"/>
    <p:sldId id="517" r:id="rId6"/>
    <p:sldId id="516" r:id="rId7"/>
    <p:sldId id="520" r:id="rId8"/>
    <p:sldId id="530" r:id="rId9"/>
    <p:sldId id="535" r:id="rId10"/>
    <p:sldId id="543" r:id="rId11"/>
    <p:sldId id="544" r:id="rId12"/>
    <p:sldId id="545" r:id="rId13"/>
    <p:sldId id="533" r:id="rId14"/>
    <p:sldId id="546" r:id="rId15"/>
    <p:sldId id="534" r:id="rId16"/>
    <p:sldId id="528"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p:scale>
          <a:sx n="66" d="100"/>
          <a:sy n="66" d="100"/>
        </p:scale>
        <p:origin x="1814" y="437"/>
      </p:cViewPr>
      <p:guideLst>
        <p:guide orient="horz" pos="1620"/>
        <p:guide pos="289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12/6/2024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12/6/2024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t>1</a:t>
            </a:fld>
            <a:endParaRPr lang="en-US" altLang="en-US"/>
          </a:p>
        </p:txBody>
      </p:sp>
    </p:spTree>
    <p:extLst>
      <p:ext uri="{BB962C8B-B14F-4D97-AF65-F5344CB8AC3E}">
        <p14:creationId xmlns:p14="http://schemas.microsoft.com/office/powerpoint/2010/main" val="75053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a:t>10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6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6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6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6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6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6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77"/>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          CGB1201 – JAVA PROGRAMMING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921385"/>
            <a:ext cx="7772400" cy="367665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Artificial Intelligence and Data Science</a:t>
            </a: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(Odd Semester)</a:t>
            </a: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 2303811724322041</a:t>
            </a:r>
          </a:p>
          <a:p>
            <a:pPr>
              <a:defRPr/>
            </a:pPr>
            <a:r>
              <a:rPr lang="en-US" sz="2500" b="1" dirty="0">
                <a:solidFill>
                  <a:schemeClr val="tx1"/>
                </a:solidFill>
                <a:latin typeface="Times New Roman" panose="02020603050405020304" pitchFamily="18" charset="0"/>
                <a:cs typeface="Times New Roman" panose="02020603050405020304" pitchFamily="18" charset="0"/>
              </a:rPr>
              <a:t>Name					: JANANI P</a:t>
            </a:r>
          </a:p>
          <a:p>
            <a:pPr>
              <a:defRPr/>
            </a:pPr>
            <a:r>
              <a:rPr lang="en-US" sz="2500" b="1" dirty="0">
                <a:solidFill>
                  <a:schemeClr val="tx1"/>
                </a:solidFill>
                <a:latin typeface="Times New Roman" panose="02020603050405020304" pitchFamily="18" charset="0"/>
                <a:cs typeface="Times New Roman" panose="02020603050405020304" pitchFamily="18" charset="0"/>
              </a:rPr>
              <a:t>Year					: II</a:t>
            </a:r>
          </a:p>
          <a:p>
            <a:pPr>
              <a:defRPr/>
            </a:pPr>
            <a:r>
              <a:rPr lang="en-US" sz="2500" b="1" dirty="0">
                <a:solidFill>
                  <a:schemeClr val="tx1"/>
                </a:solidFill>
                <a:latin typeface="Times New Roman" panose="02020603050405020304" pitchFamily="18" charset="0"/>
                <a:cs typeface="Times New Roman" panose="02020603050405020304" pitchFamily="18" charset="0"/>
              </a:rPr>
              <a:t>Semester				: III</a:t>
            </a:r>
          </a:p>
          <a:p>
            <a:pPr>
              <a:defRPr/>
            </a:pPr>
            <a:r>
              <a:rPr lang="en-US" sz="2500" b="1" dirty="0">
                <a:solidFill>
                  <a:schemeClr val="tx1"/>
                </a:solidFill>
                <a:latin typeface="Times New Roman" panose="02020603050405020304" pitchFamily="18" charset="0"/>
                <a:cs typeface="Times New Roman" panose="02020603050405020304" pitchFamily="18" charset="0"/>
              </a:rPr>
              <a:t>Section				: A</a:t>
            </a:r>
          </a:p>
          <a:p>
            <a:pPr>
              <a:defRPr/>
            </a:pPr>
            <a:r>
              <a:rPr lang="en-US" sz="2500" b="1" dirty="0">
                <a:solidFill>
                  <a:schemeClr val="tx1"/>
                </a:solidFill>
                <a:latin typeface="Times New Roman" panose="02020603050405020304" pitchFamily="18" charset="0"/>
                <a:cs typeface="Times New Roman" panose="02020603050405020304" pitchFamily="18" charset="0"/>
              </a:rPr>
              <a:t>Date					: 07/12/2024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t>1</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8" name="Picture 7"/>
          <p:cNvPicPr/>
          <p:nvPr/>
        </p:nvPicPr>
        <p:blipFill>
          <a:blip r:embed="rId3"/>
          <a:stretch>
            <a:fillRect/>
          </a:stretch>
        </p:blipFill>
        <p:spPr>
          <a:xfrm>
            <a:off x="1" y="46798"/>
            <a:ext cx="1905000" cy="597376"/>
          </a:xfrm>
          <a:prstGeom prst="rect">
            <a:avLst/>
          </a:prstGeom>
          <a:noFill/>
          <a:ln w="9525">
            <a:noFill/>
          </a:ln>
        </p:spPr>
      </p:pic>
      <p:pic>
        <p:nvPicPr>
          <p:cNvPr id="9" name="Picture 8"/>
          <p:cNvPicPr/>
          <p:nvPr/>
        </p:nvPicPr>
        <p:blipFill>
          <a:blip r:embed="rId4"/>
          <a:stretch>
            <a:fillRect/>
          </a:stretch>
        </p:blipFill>
        <p:spPr>
          <a:xfrm>
            <a:off x="8475663" y="157957"/>
            <a:ext cx="428625" cy="368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
        <p:nvSpPr>
          <p:cNvPr id="6" name="Footer Placeholder 4"/>
          <p:cNvSpPr>
            <a:spLocks noGrp="1"/>
          </p:cNvSpPr>
          <p:nvPr>
            <p:ph type="ftr" sz="quarter" idx="11"/>
          </p:nvPr>
        </p:nvSpPr>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3"/>
          <a:stretch>
            <a:fillRect/>
          </a:stretch>
        </p:blipFill>
        <p:spPr>
          <a:xfrm>
            <a:off x="1" y="24220"/>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cxnSp>
        <p:nvCxnSpPr>
          <p:cNvPr id="3" name="Straight Connector 2"/>
          <p:cNvCxnSpPr/>
          <p:nvPr/>
        </p:nvCxnSpPr>
        <p:spPr>
          <a:xfrm>
            <a:off x="4343400" y="971550"/>
            <a:ext cx="0" cy="3810000"/>
          </a:xfrm>
          <a:prstGeom prst="line">
            <a:avLst/>
          </a:prstGeom>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51435" y="971550"/>
            <a:ext cx="4291965" cy="4724399"/>
          </a:xfrm>
          <a:prstGeom prst="rect">
            <a:avLst/>
          </a:prstGeom>
        </p:spPr>
        <p:txBody>
          <a:bodyPr wrap="square">
            <a:no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rPr>
              <a:t>import </a:t>
            </a:r>
            <a:r>
              <a:rPr lang="en-US" sz="1200" dirty="0" err="1">
                <a:effectLst/>
                <a:latin typeface="Times New Roman" panose="02020603050405020304" pitchFamily="18" charset="0"/>
                <a:ea typeface="Times New Roman" panose="02020603050405020304" pitchFamily="18" charset="0"/>
              </a:rPr>
              <a:t>javax.swing</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import </a:t>
            </a:r>
            <a:r>
              <a:rPr lang="en-US" sz="1200" dirty="0" err="1">
                <a:effectLst/>
                <a:latin typeface="Times New Roman" panose="02020603050405020304" pitchFamily="18" charset="0"/>
                <a:ea typeface="Times New Roman" panose="02020603050405020304" pitchFamily="18" charset="0"/>
              </a:rPr>
              <a:t>java.awt</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import </a:t>
            </a:r>
            <a:r>
              <a:rPr lang="en-US" sz="1200" dirty="0" err="1">
                <a:effectLst/>
                <a:latin typeface="Times New Roman" panose="02020603050405020304" pitchFamily="18" charset="0"/>
                <a:ea typeface="Times New Roman" panose="02020603050405020304" pitchFamily="18" charset="0"/>
              </a:rPr>
              <a:t>java.awt.event.ActionEvent</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import </a:t>
            </a:r>
            <a:r>
              <a:rPr lang="en-US" sz="1200" dirty="0" err="1">
                <a:effectLst/>
                <a:latin typeface="Times New Roman" panose="02020603050405020304" pitchFamily="18" charset="0"/>
                <a:ea typeface="Times New Roman" panose="02020603050405020304" pitchFamily="18" charset="0"/>
              </a:rPr>
              <a:t>java.awt.event.ActionListener</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public class </a:t>
            </a:r>
            <a:r>
              <a:rPr lang="en-US" sz="1200" dirty="0" err="1">
                <a:effectLst/>
                <a:latin typeface="Times New Roman" panose="02020603050405020304" pitchFamily="18" charset="0"/>
                <a:ea typeface="Times New Roman" panose="02020603050405020304" pitchFamily="18" charset="0"/>
              </a:rPr>
              <a:t>FoodOrderingSystem</a:t>
            </a:r>
            <a:r>
              <a:rPr lang="en-US" sz="1200" dirty="0">
                <a:effectLst/>
                <a:latin typeface="Times New Roman" panose="02020603050405020304" pitchFamily="18" charset="0"/>
                <a:ea typeface="Times New Roman" panose="02020603050405020304" pitchFamily="18" charset="0"/>
              </a:rPr>
              <a:t> extends </a:t>
            </a:r>
            <a:r>
              <a:rPr lang="en-US" sz="1200" dirty="0" err="1">
                <a:effectLst/>
                <a:latin typeface="Times New Roman" panose="02020603050405020304" pitchFamily="18" charset="0"/>
                <a:ea typeface="Times New Roman" panose="02020603050405020304" pitchFamily="18" charset="0"/>
              </a:rPr>
              <a:t>JFrame</a:t>
            </a:r>
            <a:r>
              <a:rPr lang="en-US" sz="1200" dirty="0">
                <a:effectLst/>
                <a:latin typeface="Times New Roman" panose="02020603050405020304" pitchFamily="18" charset="0"/>
                <a:ea typeface="Times New Roman" panose="02020603050405020304" pitchFamily="18" charset="0"/>
              </a:rPr>
              <a:t> implements ActionListener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private </a:t>
            </a:r>
            <a:r>
              <a:rPr lang="en-US" sz="1200" dirty="0" err="1">
                <a:effectLst/>
                <a:latin typeface="Times New Roman" panose="02020603050405020304" pitchFamily="18" charset="0"/>
                <a:ea typeface="Times New Roman" panose="02020603050405020304" pitchFamily="18" charset="0"/>
              </a:rPr>
              <a:t>JComboBox</a:t>
            </a:r>
            <a:r>
              <a:rPr lang="en-US" sz="1200" dirty="0">
                <a:effectLst/>
                <a:latin typeface="Times New Roman" panose="02020603050405020304" pitchFamily="18" charset="0"/>
                <a:ea typeface="Times New Roman" panose="02020603050405020304" pitchFamily="18" charset="0"/>
              </a:rPr>
              <a:t>&lt;String&gt; </a:t>
            </a:r>
            <a:r>
              <a:rPr lang="en-US" sz="1200" dirty="0" err="1">
                <a:effectLst/>
                <a:latin typeface="Times New Roman" panose="02020603050405020304" pitchFamily="18" charset="0"/>
                <a:ea typeface="Times New Roman" panose="02020603050405020304" pitchFamily="18" charset="0"/>
              </a:rPr>
              <a:t>foodMenu</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private </a:t>
            </a:r>
            <a:r>
              <a:rPr lang="en-US" sz="1200" dirty="0" err="1">
                <a:effectLst/>
                <a:latin typeface="Times New Roman" panose="02020603050405020304" pitchFamily="18" charset="0"/>
                <a:ea typeface="Times New Roman" panose="02020603050405020304" pitchFamily="18" charset="0"/>
              </a:rPr>
              <a:t>JTextField</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quantityField</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private </a:t>
            </a:r>
            <a:r>
              <a:rPr lang="en-US" sz="1200" dirty="0" err="1">
                <a:effectLst/>
                <a:latin typeface="Times New Roman" panose="02020603050405020304" pitchFamily="18" charset="0"/>
                <a:ea typeface="Times New Roman" panose="02020603050405020304" pitchFamily="18" charset="0"/>
              </a:rPr>
              <a:t>JLabel</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totalLabel</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private String[] </a:t>
            </a:r>
            <a:r>
              <a:rPr lang="en-US" sz="1200" dirty="0" err="1">
                <a:effectLst/>
                <a:latin typeface="Times New Roman" panose="02020603050405020304" pitchFamily="18" charset="0"/>
                <a:ea typeface="Times New Roman" panose="02020603050405020304" pitchFamily="18" charset="0"/>
              </a:rPr>
              <a:t>menuItems</a:t>
            </a:r>
            <a:r>
              <a:rPr lang="en-US" sz="1200" dirty="0">
                <a:effectLst/>
                <a:latin typeface="Times New Roman" panose="02020603050405020304" pitchFamily="18" charset="0"/>
                <a:ea typeface="Times New Roman" panose="02020603050405020304" pitchFamily="18" charset="0"/>
              </a:rPr>
              <a:t> = {"Pizza - $8.99", "Burger - $5.99", "Pasta - $6.99", "Salad - $4.99"};</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latin typeface="Times New Roman" panose="02020603050405020304" pitchFamily="18" charset="0"/>
              <a:ea typeface="Calibri" panose="020F0502020204030204"/>
              <a:cs typeface="Times New Roman" panose="02020603050405020304" pitchFamily="18" charset="0"/>
            </a:endParaRPr>
          </a:p>
        </p:txBody>
      </p:sp>
      <p:sp>
        <p:nvSpPr>
          <p:cNvPr id="13" name="Text Box 12"/>
          <p:cNvSpPr txBox="1"/>
          <p:nvPr/>
        </p:nvSpPr>
        <p:spPr>
          <a:xfrm>
            <a:off x="4572000" y="971550"/>
            <a:ext cx="3990340" cy="3905885"/>
          </a:xfrm>
          <a:prstGeom prst="rect">
            <a:avLst/>
          </a:prstGeom>
          <a:noFill/>
        </p:spPr>
        <p:txBody>
          <a:bodyPr wrap="square" rtlCol="0">
            <a:no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rPr>
              <a:t> private double[] prices = {8.99, 5.99, 6.99, 4.99};</a:t>
            </a:r>
            <a:r>
              <a:rPr lang="en-US" altLang="en-US" sz="1200" dirty="0"/>
              <a:t> </a:t>
            </a:r>
          </a:p>
          <a:p>
            <a:pPr algn="just">
              <a:lnSpc>
                <a:spcPct val="150000"/>
              </a:lnSpc>
            </a:pPr>
            <a:r>
              <a:rPr lang="en-US" altLang="en-US" sz="1200" dirty="0"/>
              <a:t> </a:t>
            </a:r>
            <a:r>
              <a:rPr lang="en-US" sz="1200" dirty="0">
                <a:effectLst/>
                <a:latin typeface="Times New Roman" panose="02020603050405020304" pitchFamily="18" charset="0"/>
                <a:ea typeface="Times New Roman" panose="02020603050405020304" pitchFamily="18" charset="0"/>
              </a:rPr>
              <a:t>public </a:t>
            </a:r>
            <a:r>
              <a:rPr lang="en-US" sz="1200" dirty="0" err="1">
                <a:effectLst/>
                <a:latin typeface="Times New Roman" panose="02020603050405020304" pitchFamily="18" charset="0"/>
                <a:ea typeface="Times New Roman" panose="02020603050405020304" pitchFamily="18" charset="0"/>
              </a:rPr>
              <a:t>FoodOrderingSystem</a:t>
            </a: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 Frame settings</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setTitle</a:t>
            </a:r>
            <a:r>
              <a:rPr lang="en-US" sz="1200" dirty="0">
                <a:effectLst/>
                <a:latin typeface="Times New Roman" panose="02020603050405020304" pitchFamily="18" charset="0"/>
                <a:ea typeface="Times New Roman" panose="02020603050405020304" pitchFamily="18" charset="0"/>
              </a:rPr>
              <a:t>("Food Ordering System");</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setSize</a:t>
            </a:r>
            <a:r>
              <a:rPr lang="en-US" sz="1200" dirty="0">
                <a:effectLst/>
                <a:latin typeface="Times New Roman" panose="02020603050405020304" pitchFamily="18" charset="0"/>
                <a:ea typeface="Times New Roman" panose="02020603050405020304" pitchFamily="18" charset="0"/>
              </a:rPr>
              <a:t>(400, 300);</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setDefaultCloseOperation</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JFrame.EXIT_ON_CLOSE</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setLayout</a:t>
            </a:r>
            <a:r>
              <a:rPr lang="en-US" sz="1200" dirty="0">
                <a:effectLst/>
                <a:latin typeface="Times New Roman" panose="02020603050405020304" pitchFamily="18" charset="0"/>
                <a:ea typeface="Times New Roman" panose="02020603050405020304" pitchFamily="18" charset="0"/>
              </a:rPr>
              <a:t>(new </a:t>
            </a:r>
            <a:r>
              <a:rPr lang="en-US" sz="1200" dirty="0" err="1">
                <a:effectLst/>
                <a:latin typeface="Times New Roman" panose="02020603050405020304" pitchFamily="18" charset="0"/>
                <a:ea typeface="Times New Roman" panose="02020603050405020304" pitchFamily="18" charset="0"/>
              </a:rPr>
              <a:t>GridLayout</a:t>
            </a:r>
            <a:r>
              <a:rPr lang="en-US" sz="1200" dirty="0">
                <a:effectLst/>
                <a:latin typeface="Times New Roman" panose="02020603050405020304" pitchFamily="18" charset="0"/>
                <a:ea typeface="Times New Roman" panose="02020603050405020304" pitchFamily="18" charset="0"/>
              </a:rPr>
              <a:t>(5, 1));</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 Components</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JLabel</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menuLabel</a:t>
            </a:r>
            <a:r>
              <a:rPr lang="en-US" sz="1200" dirty="0">
                <a:effectLst/>
                <a:latin typeface="Times New Roman" panose="02020603050405020304" pitchFamily="18" charset="0"/>
                <a:ea typeface="Times New Roman" panose="02020603050405020304" pitchFamily="18" charset="0"/>
              </a:rPr>
              <a:t> = new </a:t>
            </a:r>
            <a:r>
              <a:rPr lang="en-US" sz="1200" dirty="0" err="1">
                <a:effectLst/>
                <a:latin typeface="Times New Roman" panose="02020603050405020304" pitchFamily="18" charset="0"/>
                <a:ea typeface="Times New Roman" panose="02020603050405020304" pitchFamily="18" charset="0"/>
              </a:rPr>
              <a:t>JLabel</a:t>
            </a:r>
            <a:r>
              <a:rPr lang="en-US" sz="1200" dirty="0">
                <a:effectLst/>
                <a:latin typeface="Times New Roman" panose="02020603050405020304" pitchFamily="18" charset="0"/>
                <a:ea typeface="Times New Roman" panose="02020603050405020304" pitchFamily="18" charset="0"/>
              </a:rPr>
              <a:t>("Select Food Item:");</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foodMenu</a:t>
            </a:r>
            <a:r>
              <a:rPr lang="en-US" sz="1200" dirty="0">
                <a:effectLst/>
                <a:latin typeface="Times New Roman" panose="02020603050405020304" pitchFamily="18" charset="0"/>
                <a:ea typeface="Times New Roman" panose="02020603050405020304" pitchFamily="18" charset="0"/>
              </a:rPr>
              <a:t> = new </a:t>
            </a:r>
            <a:r>
              <a:rPr lang="en-US" sz="1200" dirty="0" err="1">
                <a:effectLst/>
                <a:latin typeface="Times New Roman" panose="02020603050405020304" pitchFamily="18" charset="0"/>
                <a:ea typeface="Times New Roman" panose="02020603050405020304" pitchFamily="18" charset="0"/>
              </a:rPr>
              <a:t>JComboBox</a:t>
            </a:r>
            <a:r>
              <a:rPr lang="en-US" sz="1200" dirty="0">
                <a:effectLst/>
                <a:latin typeface="Times New Roman" panose="02020603050405020304" pitchFamily="18" charset="0"/>
                <a:ea typeface="Times New Roman" panose="02020603050405020304" pitchFamily="18" charset="0"/>
              </a:rPr>
              <a:t>&lt;&gt;(</a:t>
            </a:r>
            <a:r>
              <a:rPr lang="en-US" sz="1200" dirty="0" err="1">
                <a:effectLst/>
                <a:latin typeface="Times New Roman" panose="02020603050405020304" pitchFamily="18" charset="0"/>
                <a:ea typeface="Times New Roman" panose="02020603050405020304" pitchFamily="18" charset="0"/>
              </a:rPr>
              <a:t>menuItems</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JLabel</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quantityLabel</a:t>
            </a:r>
            <a:r>
              <a:rPr lang="en-US" sz="1200" dirty="0">
                <a:effectLst/>
                <a:latin typeface="Times New Roman" panose="02020603050405020304" pitchFamily="18" charset="0"/>
                <a:ea typeface="Times New Roman" panose="02020603050405020304" pitchFamily="18" charset="0"/>
              </a:rPr>
              <a:t> = new </a:t>
            </a:r>
            <a:r>
              <a:rPr lang="en-US" sz="1200" dirty="0" err="1">
                <a:effectLst/>
                <a:latin typeface="Times New Roman" panose="02020603050405020304" pitchFamily="18" charset="0"/>
                <a:ea typeface="Times New Roman" panose="02020603050405020304" pitchFamily="18" charset="0"/>
              </a:rPr>
              <a:t>JLabel</a:t>
            </a:r>
            <a:r>
              <a:rPr lang="en-US" sz="1200" dirty="0">
                <a:effectLst/>
                <a:latin typeface="Times New Roman" panose="02020603050405020304" pitchFamily="18" charset="0"/>
                <a:ea typeface="Times New Roman" panose="02020603050405020304" pitchFamily="18" charset="0"/>
              </a:rPr>
              <a:t>("Enter Quantity:");</a:t>
            </a:r>
            <a:endParaRPr lang="en-IN" sz="1200" dirty="0">
              <a:effectLst/>
              <a:latin typeface="Times New Roman" panose="02020603050405020304" pitchFamily="18" charset="0"/>
              <a:ea typeface="Times New Roman" panose="02020603050405020304" pitchFamily="18" charset="0"/>
            </a:endParaRPr>
          </a:p>
          <a:p>
            <a:endParaRPr lang="en-US"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
        <p:nvSpPr>
          <p:cNvPr id="6" name="Footer Placeholder 4"/>
          <p:cNvSpPr>
            <a:spLocks noGrp="1"/>
          </p:cNvSpPr>
          <p:nvPr>
            <p:ph type="ftr" sz="quarter" idx="11"/>
          </p:nvPr>
        </p:nvSpPr>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3"/>
          <a:stretch>
            <a:fillRect/>
          </a:stretch>
        </p:blipFill>
        <p:spPr>
          <a:xfrm>
            <a:off x="1" y="24220"/>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cxnSp>
        <p:nvCxnSpPr>
          <p:cNvPr id="3" name="Straight Connector 2"/>
          <p:cNvCxnSpPr/>
          <p:nvPr/>
        </p:nvCxnSpPr>
        <p:spPr>
          <a:xfrm flipH="1">
            <a:off x="4343400" y="900430"/>
            <a:ext cx="5715" cy="3867150"/>
          </a:xfrm>
          <a:prstGeom prst="line">
            <a:avLst/>
          </a:prstGeom>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196850" y="900430"/>
            <a:ext cx="3994150" cy="5394325"/>
          </a:xfrm>
          <a:prstGeom prst="rect">
            <a:avLst/>
          </a:prstGeom>
        </p:spPr>
        <p:txBody>
          <a:bodyPr wrap="square">
            <a:noAutofit/>
          </a:bodyPr>
          <a:lstStyle/>
          <a:p>
            <a:pPr algn="just">
              <a:lnSpc>
                <a:spcPct val="150000"/>
              </a:lnSpc>
            </a:pPr>
            <a:r>
              <a:rPr lang="en-US" sz="1200" dirty="0" err="1">
                <a:effectLst/>
                <a:latin typeface="Times New Roman" panose="02020603050405020304" pitchFamily="18" charset="0"/>
                <a:ea typeface="Times New Roman" panose="02020603050405020304" pitchFamily="18" charset="0"/>
              </a:rPr>
              <a:t>quantityField</a:t>
            </a:r>
            <a:r>
              <a:rPr lang="en-US" sz="1200" dirty="0">
                <a:effectLst/>
                <a:latin typeface="Times New Roman" panose="02020603050405020304" pitchFamily="18" charset="0"/>
                <a:ea typeface="Times New Roman" panose="02020603050405020304" pitchFamily="18" charset="0"/>
              </a:rPr>
              <a:t> = new </a:t>
            </a:r>
            <a:r>
              <a:rPr lang="en-US" sz="1200" dirty="0" err="1">
                <a:effectLst/>
                <a:latin typeface="Times New Roman" panose="02020603050405020304" pitchFamily="18" charset="0"/>
                <a:ea typeface="Times New Roman" panose="02020603050405020304" pitchFamily="18" charset="0"/>
              </a:rPr>
              <a:t>JTextField</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JButton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orderButton</a:t>
            </a:r>
            <a:r>
              <a:rPr lang="en-US" sz="1200" dirty="0">
                <a:effectLst/>
                <a:latin typeface="Times New Roman" panose="02020603050405020304" pitchFamily="18" charset="0"/>
                <a:ea typeface="Times New Roman" panose="02020603050405020304" pitchFamily="18" charset="0"/>
              </a:rPr>
              <a:t> = new </a:t>
            </a:r>
            <a:r>
              <a:rPr lang="en-US" sz="1200" dirty="0" err="1">
                <a:effectLst/>
                <a:latin typeface="Times New Roman" panose="02020603050405020304" pitchFamily="18" charset="0"/>
                <a:ea typeface="Times New Roman" panose="02020603050405020304" pitchFamily="18" charset="0"/>
              </a:rPr>
              <a:t>JButton</a:t>
            </a:r>
            <a:r>
              <a:rPr lang="en-US" sz="1200" dirty="0">
                <a:effectLst/>
                <a:latin typeface="Times New Roman" panose="02020603050405020304" pitchFamily="18" charset="0"/>
                <a:ea typeface="Times New Roman" panose="02020603050405020304" pitchFamily="18" charset="0"/>
              </a:rPr>
              <a:t>("Place Order");</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totalLabel</a:t>
            </a:r>
            <a:r>
              <a:rPr lang="en-US" sz="1200" dirty="0">
                <a:effectLst/>
                <a:latin typeface="Times New Roman" panose="02020603050405020304" pitchFamily="18" charset="0"/>
                <a:ea typeface="Times New Roman" panose="02020603050405020304" pitchFamily="18" charset="0"/>
              </a:rPr>
              <a:t> = new </a:t>
            </a:r>
            <a:r>
              <a:rPr lang="en-US" sz="1200" dirty="0" err="1">
                <a:effectLst/>
                <a:latin typeface="Times New Roman" panose="02020603050405020304" pitchFamily="18" charset="0"/>
                <a:ea typeface="Times New Roman" panose="02020603050405020304" pitchFamily="18" charset="0"/>
              </a:rPr>
              <a:t>JLabel</a:t>
            </a:r>
            <a:r>
              <a:rPr lang="en-US" sz="1200" dirty="0">
                <a:effectLst/>
                <a:latin typeface="Times New Roman" panose="02020603050405020304" pitchFamily="18" charset="0"/>
                <a:ea typeface="Times New Roman" panose="02020603050405020304" pitchFamily="18" charset="0"/>
              </a:rPr>
              <a:t>("Total: $0.00", </a:t>
            </a:r>
            <a:r>
              <a:rPr lang="en-US" sz="1200" dirty="0" err="1">
                <a:effectLst/>
                <a:latin typeface="Times New Roman" panose="02020603050405020304" pitchFamily="18" charset="0"/>
                <a:ea typeface="Times New Roman" panose="02020603050405020304" pitchFamily="18" charset="0"/>
              </a:rPr>
              <a:t>SwingConstants.CENTER</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 Add Action Listener</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orderButton.addActionListener</a:t>
            </a:r>
            <a:r>
              <a:rPr lang="en-US" sz="1200" dirty="0">
                <a:effectLst/>
                <a:latin typeface="Times New Roman" panose="02020603050405020304" pitchFamily="18" charset="0"/>
                <a:ea typeface="Times New Roman" panose="02020603050405020304" pitchFamily="18" charset="0"/>
              </a:rPr>
              <a:t>(this);</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add(</a:t>
            </a:r>
            <a:r>
              <a:rPr lang="en-US" sz="1200" dirty="0" err="1">
                <a:effectLst/>
                <a:latin typeface="Times New Roman" panose="02020603050405020304" pitchFamily="18" charset="0"/>
                <a:ea typeface="Times New Roman" panose="02020603050405020304" pitchFamily="18" charset="0"/>
              </a:rPr>
              <a:t>menuLabel</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add(</a:t>
            </a:r>
            <a:r>
              <a:rPr lang="en-US" sz="1200" dirty="0" err="1">
                <a:effectLst/>
                <a:latin typeface="Times New Roman" panose="02020603050405020304" pitchFamily="18" charset="0"/>
                <a:ea typeface="Times New Roman" panose="02020603050405020304" pitchFamily="18" charset="0"/>
              </a:rPr>
              <a:t>foodMenu</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add(</a:t>
            </a:r>
            <a:r>
              <a:rPr lang="en-US" sz="1200" dirty="0" err="1">
                <a:effectLst/>
                <a:latin typeface="Times New Roman" panose="02020603050405020304" pitchFamily="18" charset="0"/>
                <a:ea typeface="Times New Roman" panose="02020603050405020304" pitchFamily="18" charset="0"/>
              </a:rPr>
              <a:t>quantityLabel</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add(</a:t>
            </a:r>
            <a:r>
              <a:rPr lang="en-US" sz="1200" dirty="0" err="1">
                <a:effectLst/>
                <a:latin typeface="Times New Roman" panose="02020603050405020304" pitchFamily="18" charset="0"/>
                <a:ea typeface="Times New Roman" panose="02020603050405020304" pitchFamily="18" charset="0"/>
              </a:rPr>
              <a:t>quantityField</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add(</a:t>
            </a:r>
            <a:r>
              <a:rPr lang="en-US" sz="1200" dirty="0" err="1">
                <a:effectLst/>
                <a:latin typeface="Times New Roman" panose="02020603050405020304" pitchFamily="18" charset="0"/>
                <a:ea typeface="Times New Roman" panose="02020603050405020304" pitchFamily="18" charset="0"/>
              </a:rPr>
              <a:t>orderButton</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add(</a:t>
            </a:r>
            <a:r>
              <a:rPr lang="en-US" sz="1200" dirty="0" err="1">
                <a:effectLst/>
                <a:latin typeface="Times New Roman" panose="02020603050405020304" pitchFamily="18" charset="0"/>
                <a:ea typeface="Times New Roman" panose="02020603050405020304" pitchFamily="18" charset="0"/>
              </a:rPr>
              <a:t>totalLabel</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0" indent="0" defTabSz="457200">
              <a:lnSpc>
                <a:spcPct val="100000"/>
              </a:lnSpc>
              <a:spcBef>
                <a:spcPct val="0"/>
              </a:spcBef>
              <a:spcAft>
                <a:spcPts val="800"/>
              </a:spcAft>
            </a:pPr>
            <a:endParaRPr lang="en-IN" sz="1200" dirty="0">
              <a:latin typeface="Times New Roman" panose="02020603050405020304" pitchFamily="18" charset="0"/>
              <a:ea typeface="Calibri" panose="020F0502020204030204"/>
              <a:cs typeface="Times New Roman" panose="02020603050405020304" pitchFamily="18" charset="0"/>
            </a:endParaRPr>
          </a:p>
        </p:txBody>
      </p:sp>
      <p:sp>
        <p:nvSpPr>
          <p:cNvPr id="10" name="Text Box 9"/>
          <p:cNvSpPr txBox="1"/>
          <p:nvPr/>
        </p:nvSpPr>
        <p:spPr>
          <a:xfrm>
            <a:off x="4343400" y="900430"/>
            <a:ext cx="4485005" cy="3742690"/>
          </a:xfrm>
          <a:prstGeom prst="rect">
            <a:avLst/>
          </a:prstGeom>
          <a:noFill/>
        </p:spPr>
        <p:txBody>
          <a:bodyPr wrap="square" rtlCol="0" anchor="t">
            <a:noAutofit/>
          </a:bodyPr>
          <a:lstStyle/>
          <a:p>
            <a:pPr algn="just">
              <a:lnSpc>
                <a:spcPct val="150000"/>
              </a:lnSpc>
            </a:pPr>
            <a:r>
              <a:rPr lang="en-IN" sz="1200" dirty="0">
                <a:latin typeface="Times New Roman" panose="02020603050405020304" pitchFamily="18" charset="0"/>
                <a:ea typeface="Calibri" panose="020F0502020204030204"/>
                <a:cs typeface="Times New Roman" panose="02020603050405020304" pitchFamily="18" charset="0"/>
                <a:sym typeface="+mn-ea"/>
              </a:rPr>
              <a:t>                    </a:t>
            </a:r>
            <a:r>
              <a:rPr lang="en-US" sz="1200" dirty="0" err="1">
                <a:effectLst/>
                <a:latin typeface="Times New Roman" panose="02020603050405020304" pitchFamily="18" charset="0"/>
                <a:ea typeface="Times New Roman" panose="02020603050405020304" pitchFamily="18" charset="0"/>
              </a:rPr>
              <a:t>setVisible</a:t>
            </a:r>
            <a:r>
              <a:rPr lang="en-US" sz="1200" dirty="0">
                <a:effectLst/>
                <a:latin typeface="Times New Roman" panose="02020603050405020304" pitchFamily="18" charset="0"/>
                <a:ea typeface="Times New Roman" panose="02020603050405020304" pitchFamily="18" charset="0"/>
              </a:rPr>
              <a:t>(true);</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@Override</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public void </a:t>
            </a:r>
            <a:r>
              <a:rPr lang="en-US" sz="1200" dirty="0" err="1">
                <a:effectLst/>
                <a:latin typeface="Times New Roman" panose="02020603050405020304" pitchFamily="18" charset="0"/>
                <a:ea typeface="Times New Roman" panose="02020603050405020304" pitchFamily="18" charset="0"/>
              </a:rPr>
              <a:t>actionPerformed</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ActionEvent</a:t>
            </a:r>
            <a:r>
              <a:rPr lang="en-US" sz="1200" dirty="0">
                <a:effectLst/>
                <a:latin typeface="Times New Roman" panose="02020603050405020304" pitchFamily="18" charset="0"/>
                <a:ea typeface="Times New Roman" panose="02020603050405020304" pitchFamily="18" charset="0"/>
              </a:rPr>
              <a:t> e)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try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int </a:t>
            </a:r>
            <a:r>
              <a:rPr lang="en-US" sz="1200" dirty="0" err="1">
                <a:effectLst/>
                <a:latin typeface="Times New Roman" panose="02020603050405020304" pitchFamily="18" charset="0"/>
                <a:ea typeface="Times New Roman" panose="02020603050405020304" pitchFamily="18" charset="0"/>
              </a:rPr>
              <a:t>selectedIndex</a:t>
            </a:r>
            <a:r>
              <a:rPr lang="en-US" sz="1200" dirty="0">
                <a:effectLst/>
                <a:latin typeface="Times New Roman" panose="02020603050405020304" pitchFamily="18" charset="0"/>
                <a:ea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rPr>
              <a:t>foodMenu.getSelectedIndex</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int quantity = </a:t>
            </a:r>
            <a:r>
              <a:rPr lang="en-US" sz="1200" dirty="0" err="1">
                <a:effectLst/>
                <a:latin typeface="Times New Roman" panose="02020603050405020304" pitchFamily="18" charset="0"/>
                <a:ea typeface="Times New Roman" panose="02020603050405020304" pitchFamily="18" charset="0"/>
              </a:rPr>
              <a:t>Integer.parseInt</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quantityField.getText</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if (quantity &lt; 1)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JOptionPane.showMessageDialog</a:t>
            </a:r>
            <a:r>
              <a:rPr lang="en-US" sz="1200" dirty="0">
                <a:effectLst/>
                <a:latin typeface="Times New Roman" panose="02020603050405020304" pitchFamily="18" charset="0"/>
                <a:ea typeface="Times New Roman" panose="02020603050405020304" pitchFamily="18" charset="0"/>
              </a:rPr>
              <a:t>(this, "Quantity must be at least 1.", "Error", </a:t>
            </a:r>
            <a:r>
              <a:rPr lang="en-US" sz="1200" dirty="0" err="1">
                <a:effectLst/>
                <a:latin typeface="Times New Roman" panose="02020603050405020304" pitchFamily="18" charset="0"/>
                <a:ea typeface="Times New Roman" panose="02020603050405020304" pitchFamily="18" charset="0"/>
              </a:rPr>
              <a:t>JOptionPane.ERROR_MESSAGE</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return;</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defTabSz="457200">
              <a:lnSpc>
                <a:spcPct val="100000"/>
              </a:lnSpc>
              <a:spcBef>
                <a:spcPct val="0"/>
              </a:spcBef>
              <a:spcAft>
                <a:spcPts val="800"/>
              </a:spcAft>
            </a:pPr>
            <a:endParaRPr lang="en-US" altLang="en-US" sz="1200" dirty="0">
              <a:latin typeface="Times New Roman" panose="02020603050405020304" pitchFamily="18" charset="0"/>
              <a:ea typeface="Calibri" panose="020F0502020204030204"/>
              <a:cs typeface="Times New Roman" panose="02020603050405020304" pitchFamily="18" charset="0"/>
              <a:sym typeface="+mn-ea"/>
            </a:endParaRPr>
          </a:p>
          <a:p>
            <a:pPr marL="0" indent="0" defTabSz="457200">
              <a:lnSpc>
                <a:spcPct val="100000"/>
              </a:lnSpc>
              <a:spcBef>
                <a:spcPct val="0"/>
              </a:spcBef>
              <a:spcAft>
                <a:spcPts val="800"/>
              </a:spcAft>
            </a:pPr>
            <a:r>
              <a:rPr lang="en-IN" sz="1200" dirty="0">
                <a:latin typeface="Times New Roman" panose="02020603050405020304" pitchFamily="18" charset="0"/>
                <a:ea typeface="Calibri" panose="020F0502020204030204"/>
                <a:cs typeface="Times New Roman" panose="02020603050405020304" pitchFamily="18" charset="0"/>
                <a:sym typeface="+mn-ea"/>
              </a:rPr>
              <a:t>         </a:t>
            </a:r>
            <a:endParaRPr lang="en-IN" sz="1200" dirty="0">
              <a:latin typeface="Times New Roman" panose="02020603050405020304" pitchFamily="18" charset="0"/>
              <a:ea typeface="Calibri" panose="020F0502020204030204"/>
              <a:cs typeface="Times New Roman" panose="02020603050405020304" pitchFamily="18" charset="0"/>
            </a:endParaRPr>
          </a:p>
          <a:p>
            <a:pPr marL="0" indent="0" defTabSz="457200">
              <a:lnSpc>
                <a:spcPct val="100000"/>
              </a:lnSpc>
              <a:spcBef>
                <a:spcPct val="0"/>
              </a:spcBef>
              <a:spcAft>
                <a:spcPts val="800"/>
              </a:spcAft>
            </a:pPr>
            <a:r>
              <a:rPr lang="en-IN" sz="1200" dirty="0">
                <a:latin typeface="Times New Roman" panose="02020603050405020304" pitchFamily="18" charset="0"/>
                <a:ea typeface="Calibri" panose="020F0502020204030204"/>
                <a:cs typeface="Times New Roman" panose="02020603050405020304" pitchFamily="18" charset="0"/>
                <a:sym typeface="+mn-ea"/>
              </a:rPr>
              <a:t>             </a:t>
            </a:r>
            <a:endParaRPr lang="en-IN" sz="1200" dirty="0">
              <a:latin typeface="Times New Roman" panose="02020603050405020304" pitchFamily="18" charset="0"/>
              <a:ea typeface="Calibri" panose="020F0502020204030204"/>
              <a:cs typeface="Times New Roman" panose="02020603050405020304" pitchFamily="18" charset="0"/>
            </a:endParaRPr>
          </a:p>
          <a:p>
            <a:pPr marL="0" indent="0" defTabSz="457200">
              <a:lnSpc>
                <a:spcPct val="100000"/>
              </a:lnSpc>
              <a:spcBef>
                <a:spcPct val="0"/>
              </a:spcBef>
              <a:spcAft>
                <a:spcPts val="800"/>
              </a:spcAft>
            </a:pPr>
            <a:r>
              <a:rPr lang="en-IN" sz="1200" dirty="0">
                <a:latin typeface="Times New Roman" panose="02020603050405020304" pitchFamily="18" charset="0"/>
                <a:ea typeface="Calibri" panose="020F0502020204030204"/>
                <a:cs typeface="Times New Roman" panose="02020603050405020304" pitchFamily="18" charset="0"/>
                <a:sym typeface="+mn-ea"/>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BF2F9A-467E-F94B-103F-761FB6A51339}"/>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a:extLst>
              <a:ext uri="{FF2B5EF4-FFF2-40B4-BE49-F238E27FC236}">
                <a16:creationId xmlns:a16="http://schemas.microsoft.com/office/drawing/2014/main" id="{EA46BE23-9B00-DE00-B55A-67AB0D220858}"/>
              </a:ext>
            </a:extLst>
          </p:cNvPr>
          <p:cNvSpPr>
            <a:spLocks noGrp="1"/>
          </p:cNvSpPr>
          <p:nvPr>
            <p:ph type="sldNum" sz="quarter" idx="12"/>
          </p:nvPr>
        </p:nvSpPr>
        <p:spPr/>
        <p:txBody>
          <a:bodyPr/>
          <a:lstStyle/>
          <a:p>
            <a:pPr>
              <a:defRPr/>
            </a:pPr>
            <a:fld id="{4CE540F1-D866-4735-9E65-A1952EADD02D}" type="slidenum">
              <a:rPr lang="en-US" altLang="en-US" smtClean="0"/>
              <a:t>12</a:t>
            </a:fld>
            <a:endParaRPr lang="en-US" altLang="en-US"/>
          </a:p>
        </p:txBody>
      </p:sp>
      <p:sp>
        <p:nvSpPr>
          <p:cNvPr id="5" name="Title 1">
            <a:extLst>
              <a:ext uri="{FF2B5EF4-FFF2-40B4-BE49-F238E27FC236}">
                <a16:creationId xmlns:a16="http://schemas.microsoft.com/office/drawing/2014/main" id="{6E0DE418-1EEA-70D7-73FC-B12D39D9948E}"/>
              </a:ext>
            </a:extLst>
          </p:cNvPr>
          <p:cNvSpPr>
            <a:spLocks noGrp="1"/>
          </p:cNvSpPr>
          <p:nvPr>
            <p:ph type="title"/>
          </p:nvPr>
        </p:nvSpPr>
        <p:spPr>
          <a:xfrm>
            <a:off x="457200" y="171450"/>
            <a:ext cx="8229600" cy="6858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8C4ABF0-6985-B51E-EED4-87ABECDEC502}"/>
              </a:ext>
            </a:extLst>
          </p:cNvPr>
          <p:cNvPicPr/>
          <p:nvPr/>
        </p:nvPicPr>
        <p:blipFill>
          <a:blip r:embed="rId2"/>
          <a:stretch>
            <a:fillRect/>
          </a:stretch>
        </p:blipFill>
        <p:spPr>
          <a:xfrm>
            <a:off x="1" y="24220"/>
            <a:ext cx="1905000" cy="597376"/>
          </a:xfrm>
          <a:prstGeom prst="rect">
            <a:avLst/>
          </a:prstGeom>
          <a:noFill/>
          <a:ln w="9525">
            <a:noFill/>
          </a:ln>
        </p:spPr>
      </p:pic>
      <p:pic>
        <p:nvPicPr>
          <p:cNvPr id="7" name="Picture 6">
            <a:extLst>
              <a:ext uri="{FF2B5EF4-FFF2-40B4-BE49-F238E27FC236}">
                <a16:creationId xmlns:a16="http://schemas.microsoft.com/office/drawing/2014/main" id="{5EBDE203-FF11-6A9C-888C-D18818E1AD33}"/>
              </a:ext>
            </a:extLst>
          </p:cNvPr>
          <p:cNvPicPr/>
          <p:nvPr/>
        </p:nvPicPr>
        <p:blipFill>
          <a:blip r:embed="rId3"/>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04B66D3E-AD62-75E1-CABB-F279CD2A9109}"/>
              </a:ext>
            </a:extLst>
          </p:cNvPr>
          <p:cNvSpPr txBox="1"/>
          <p:nvPr/>
        </p:nvSpPr>
        <p:spPr>
          <a:xfrm>
            <a:off x="457200" y="982204"/>
            <a:ext cx="4572000" cy="3660105"/>
          </a:xfrm>
          <a:prstGeom prst="rect">
            <a:avLst/>
          </a:prstGeom>
          <a:noFill/>
        </p:spPr>
        <p:txBody>
          <a:bodyPr wrap="square">
            <a:sp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rPr>
              <a:t>double total = prices[</a:t>
            </a:r>
            <a:r>
              <a:rPr lang="en-US" sz="1200" dirty="0" err="1">
                <a:effectLst/>
                <a:latin typeface="Times New Roman" panose="02020603050405020304" pitchFamily="18" charset="0"/>
                <a:ea typeface="Times New Roman" panose="02020603050405020304" pitchFamily="18" charset="0"/>
              </a:rPr>
              <a:t>selectedIndex</a:t>
            </a:r>
            <a:r>
              <a:rPr lang="en-US" sz="1200" dirty="0">
                <a:effectLst/>
                <a:latin typeface="Times New Roman" panose="02020603050405020304" pitchFamily="18" charset="0"/>
                <a:ea typeface="Times New Roman" panose="02020603050405020304" pitchFamily="18" charset="0"/>
              </a:rPr>
              <a:t>] * quantity;</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totalLabel.setText</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String.format</a:t>
            </a:r>
            <a:r>
              <a:rPr lang="en-US" sz="1200" dirty="0">
                <a:effectLst/>
                <a:latin typeface="Times New Roman" panose="02020603050405020304" pitchFamily="18" charset="0"/>
                <a:ea typeface="Times New Roman" panose="02020603050405020304" pitchFamily="18" charset="0"/>
              </a:rPr>
              <a:t>("Total: $%.2f", total));</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JOptionPane.showMessageDialog</a:t>
            </a:r>
            <a:r>
              <a:rPr lang="en-US" sz="1200" dirty="0">
                <a:effectLst/>
                <a:latin typeface="Times New Roman" panose="02020603050405020304" pitchFamily="18" charset="0"/>
                <a:ea typeface="Times New Roman" panose="02020603050405020304" pitchFamily="18" charset="0"/>
              </a:rPr>
              <a:t>(this, "Order placed successfully!\n" + </a:t>
            </a:r>
            <a:r>
              <a:rPr lang="en-US" sz="1200" dirty="0" err="1">
                <a:effectLst/>
                <a:latin typeface="Times New Roman" panose="02020603050405020304" pitchFamily="18" charset="0"/>
                <a:ea typeface="Times New Roman" panose="02020603050405020304" pitchFamily="18" charset="0"/>
              </a:rPr>
              <a:t>totalLabel.getText</a:t>
            </a:r>
            <a:r>
              <a:rPr lang="en-US" sz="1200" dirty="0">
                <a:effectLst/>
                <a:latin typeface="Times New Roman" panose="02020603050405020304" pitchFamily="18" charset="0"/>
                <a:ea typeface="Times New Roman" panose="02020603050405020304" pitchFamily="18" charset="0"/>
              </a:rPr>
              <a:t>(), "Success", </a:t>
            </a:r>
            <a:r>
              <a:rPr lang="en-US" sz="1200" dirty="0" err="1">
                <a:effectLst/>
                <a:latin typeface="Times New Roman" panose="02020603050405020304" pitchFamily="18" charset="0"/>
                <a:ea typeface="Times New Roman" panose="02020603050405020304" pitchFamily="18" charset="0"/>
              </a:rPr>
              <a:t>JOptionPane.INFORMATION_MESSAGE</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 catch (</a:t>
            </a:r>
            <a:r>
              <a:rPr lang="en-US" sz="1200" dirty="0" err="1">
                <a:effectLst/>
                <a:latin typeface="Times New Roman" panose="02020603050405020304" pitchFamily="18" charset="0"/>
                <a:ea typeface="Times New Roman" panose="02020603050405020304" pitchFamily="18" charset="0"/>
              </a:rPr>
              <a:t>NumberFormatException</a:t>
            </a:r>
            <a:r>
              <a:rPr lang="en-US" sz="1200" dirty="0">
                <a:effectLst/>
                <a:latin typeface="Times New Roman" panose="02020603050405020304" pitchFamily="18" charset="0"/>
                <a:ea typeface="Times New Roman" panose="02020603050405020304" pitchFamily="18" charset="0"/>
              </a:rPr>
              <a:t> ex)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JOptionPane.showMessageDialog</a:t>
            </a:r>
            <a:r>
              <a:rPr lang="en-US" sz="1200" dirty="0">
                <a:effectLst/>
                <a:latin typeface="Times New Roman" panose="02020603050405020304" pitchFamily="18" charset="0"/>
                <a:ea typeface="Times New Roman" panose="02020603050405020304" pitchFamily="18" charset="0"/>
              </a:rPr>
              <a:t>(this, "Please enter a valid quantity.", "Error", </a:t>
            </a:r>
            <a:r>
              <a:rPr lang="en-US" sz="1200" dirty="0" err="1">
                <a:effectLst/>
                <a:latin typeface="Times New Roman" panose="02020603050405020304" pitchFamily="18" charset="0"/>
                <a:ea typeface="Times New Roman" panose="02020603050405020304" pitchFamily="18" charset="0"/>
              </a:rPr>
              <a:t>JOptionPane.ERROR_MESSAGE</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r>
              <a:rPr lang="en-IN" sz="1200" dirty="0">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public static void main(String[] </a:t>
            </a:r>
            <a:r>
              <a:rPr lang="en-US" sz="1200" dirty="0" err="1">
                <a:effectLst/>
                <a:latin typeface="Times New Roman" panose="02020603050405020304" pitchFamily="18" charset="0"/>
                <a:ea typeface="Times New Roman" panose="02020603050405020304" pitchFamily="18" charset="0"/>
              </a:rPr>
              <a:t>args</a:t>
            </a: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new </a:t>
            </a:r>
            <a:r>
              <a:rPr lang="en-US" sz="1200" dirty="0" err="1">
                <a:effectLst/>
                <a:latin typeface="Times New Roman" panose="02020603050405020304" pitchFamily="18" charset="0"/>
                <a:ea typeface="Times New Roman" panose="02020603050405020304" pitchFamily="18" charset="0"/>
              </a:rPr>
              <a:t>FoodOrderingSystem</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673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2"/>
          <a:stretch>
            <a:fillRect/>
          </a:stretch>
        </p:blipFill>
        <p:spPr>
          <a:xfrm>
            <a:off x="1" y="24220"/>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10" name="Rectangle 2">
            <a:extLst>
              <a:ext uri="{FF2B5EF4-FFF2-40B4-BE49-F238E27FC236}">
                <a16:creationId xmlns:a16="http://schemas.microsoft.com/office/drawing/2014/main" id="{0015B320-CD7B-2748-C7F5-0E12DCB93B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6">
            <a:extLst>
              <a:ext uri="{FF2B5EF4-FFF2-40B4-BE49-F238E27FC236}">
                <a16:creationId xmlns:a16="http://schemas.microsoft.com/office/drawing/2014/main" id="{D2D1F88E-85A8-E7A1-E28B-4BABBB5B54AB}"/>
              </a:ext>
            </a:extLst>
          </p:cNvPr>
          <p:cNvSpPr>
            <a:spLocks noChangeArrowheads="1"/>
          </p:cNvSpPr>
          <p:nvPr/>
        </p:nvSpPr>
        <p:spPr bwMode="auto">
          <a:xfrm>
            <a:off x="457200" y="1065367"/>
            <a:ext cx="584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7" name="Picture 5">
            <a:extLst>
              <a:ext uri="{FF2B5EF4-FFF2-40B4-BE49-F238E27FC236}">
                <a16:creationId xmlns:a16="http://schemas.microsoft.com/office/drawing/2014/main" id="{17ECDADD-66B8-841B-047D-1AEA7E231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5367"/>
            <a:ext cx="3505200" cy="34480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8">
            <a:extLst>
              <a:ext uri="{FF2B5EF4-FFF2-40B4-BE49-F238E27FC236}">
                <a16:creationId xmlns:a16="http://schemas.microsoft.com/office/drawing/2014/main" id="{D52A58DB-D36E-6182-2A36-4DB36FE653CB}"/>
              </a:ext>
            </a:extLst>
          </p:cNvPr>
          <p:cNvSpPr>
            <a:spLocks noChangeArrowheads="1"/>
          </p:cNvSpPr>
          <p:nvPr/>
        </p:nvSpPr>
        <p:spPr bwMode="auto">
          <a:xfrm>
            <a:off x="4299243" y="759152"/>
            <a:ext cx="68858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9" name="Picture 7">
            <a:extLst>
              <a:ext uri="{FF2B5EF4-FFF2-40B4-BE49-F238E27FC236}">
                <a16:creationId xmlns:a16="http://schemas.microsoft.com/office/drawing/2014/main" id="{BA953AF5-228D-490F-4F32-83C1088B2A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444" y="1065368"/>
            <a:ext cx="4038600" cy="3448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F5C585-7052-B4CA-D2ED-7B9C44C806D0}"/>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3" name="Slide Number Placeholder 2">
            <a:extLst>
              <a:ext uri="{FF2B5EF4-FFF2-40B4-BE49-F238E27FC236}">
                <a16:creationId xmlns:a16="http://schemas.microsoft.com/office/drawing/2014/main" id="{180459FA-9D7A-CBEB-650A-83B0589F0873}"/>
              </a:ext>
            </a:extLst>
          </p:cNvPr>
          <p:cNvSpPr>
            <a:spLocks noGrp="1"/>
          </p:cNvSpPr>
          <p:nvPr>
            <p:ph type="sldNum" sz="quarter" idx="12"/>
          </p:nvPr>
        </p:nvSpPr>
        <p:spPr/>
        <p:txBody>
          <a:bodyPr/>
          <a:lstStyle/>
          <a:p>
            <a:pPr>
              <a:defRPr/>
            </a:pPr>
            <a:fld id="{2571F5BB-190B-45BA-B754-2541F8CA6F46}" type="slidenum">
              <a:rPr lang="en-US" altLang="en-US" smtClean="0"/>
              <a:t>14</a:t>
            </a:fld>
            <a:endParaRPr lang="en-US" altLang="en-US"/>
          </a:p>
        </p:txBody>
      </p:sp>
      <p:sp>
        <p:nvSpPr>
          <p:cNvPr id="4" name="Title 1">
            <a:extLst>
              <a:ext uri="{FF2B5EF4-FFF2-40B4-BE49-F238E27FC236}">
                <a16:creationId xmlns:a16="http://schemas.microsoft.com/office/drawing/2014/main" id="{03F07195-E5C1-9D61-297E-C1DD52D82B66}"/>
              </a:ext>
            </a:extLst>
          </p:cNvPr>
          <p:cNvSpPr txBox="1">
            <a:spLocks/>
          </p:cNvSpPr>
          <p:nvPr/>
        </p:nvSpPr>
        <p:spPr>
          <a:xfrm>
            <a:off x="457200" y="91722"/>
            <a:ext cx="8229600" cy="742950"/>
          </a:xfrm>
          <a:prstGeom prst="rect">
            <a:avLst/>
          </a:prstGeom>
          <a:solidFill>
            <a:schemeClr val="bg2">
              <a:lumMod val="75000"/>
            </a:schemeClr>
          </a:solidFill>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defTabSz="914400"/>
            <a:r>
              <a:rPr lang="en-IN" b="1">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B2B37A-1686-DEFA-DD68-CD13A5E1BCC5}"/>
              </a:ext>
            </a:extLst>
          </p:cNvPr>
          <p:cNvPicPr/>
          <p:nvPr/>
        </p:nvPicPr>
        <p:blipFill>
          <a:blip r:embed="rId2"/>
          <a:stretch>
            <a:fillRect/>
          </a:stretch>
        </p:blipFill>
        <p:spPr>
          <a:xfrm>
            <a:off x="1" y="24220"/>
            <a:ext cx="1905000" cy="597376"/>
          </a:xfrm>
          <a:prstGeom prst="rect">
            <a:avLst/>
          </a:prstGeom>
          <a:noFill/>
          <a:ln w="9525">
            <a:noFill/>
          </a:ln>
        </p:spPr>
      </p:pic>
      <p:pic>
        <p:nvPicPr>
          <p:cNvPr id="6" name="Picture 5">
            <a:extLst>
              <a:ext uri="{FF2B5EF4-FFF2-40B4-BE49-F238E27FC236}">
                <a16:creationId xmlns:a16="http://schemas.microsoft.com/office/drawing/2014/main" id="{9D20CAC9-10D7-EADE-8C9D-E02E075305DB}"/>
              </a:ext>
            </a:extLst>
          </p:cNvPr>
          <p:cNvPicPr/>
          <p:nvPr/>
        </p:nvPicPr>
        <p:blipFill>
          <a:blip r:embed="rId3"/>
          <a:stretch>
            <a:fillRect/>
          </a:stretch>
        </p:blipFill>
        <p:spPr>
          <a:xfrm>
            <a:off x="8475663" y="157957"/>
            <a:ext cx="428625" cy="368300"/>
          </a:xfrm>
          <a:prstGeom prst="rect">
            <a:avLst/>
          </a:prstGeom>
          <a:noFill/>
          <a:ln w="9525">
            <a:noFill/>
          </a:ln>
        </p:spPr>
      </p:pic>
      <p:sp>
        <p:nvSpPr>
          <p:cNvPr id="7" name="Rectangle 2">
            <a:extLst>
              <a:ext uri="{FF2B5EF4-FFF2-40B4-BE49-F238E27FC236}">
                <a16:creationId xmlns:a16="http://schemas.microsoft.com/office/drawing/2014/main" id="{A10486EE-23BF-E1D1-AD6A-1100A14ABEDA}"/>
              </a:ext>
            </a:extLst>
          </p:cNvPr>
          <p:cNvSpPr>
            <a:spLocks noChangeArrowheads="1"/>
          </p:cNvSpPr>
          <p:nvPr/>
        </p:nvSpPr>
        <p:spPr bwMode="auto">
          <a:xfrm>
            <a:off x="1630362" y="11506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1">
            <a:extLst>
              <a:ext uri="{FF2B5EF4-FFF2-40B4-BE49-F238E27FC236}">
                <a16:creationId xmlns:a16="http://schemas.microsoft.com/office/drawing/2014/main" id="{5F8CA47C-0680-0180-227A-195F5DD76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610" y="1115662"/>
            <a:ext cx="58832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15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15</a:t>
            </a:fld>
            <a:endParaRPr lang="en-US" altLang="en-US"/>
          </a:p>
        </p:txBody>
      </p:sp>
      <p:sp>
        <p:nvSpPr>
          <p:cNvPr id="5" name="Content Placeholder 4"/>
          <p:cNvSpPr>
            <a:spLocks noGrp="1"/>
          </p:cNvSpPr>
          <p:nvPr>
            <p:ph sz="quarter" idx="1"/>
          </p:nvPr>
        </p:nvSpPr>
        <p:spPr>
          <a:xfrm>
            <a:off x="457200" y="1132950"/>
            <a:ext cx="8229600" cy="3703320"/>
          </a:xfrm>
        </p:spPr>
        <p:txBody>
          <a:bodyPr/>
          <a:lstStyle/>
          <a:p>
            <a:pPr marL="0" indent="0">
              <a:lnSpc>
                <a:spcPct val="150000"/>
              </a:lnSpc>
              <a:buNone/>
            </a:pPr>
            <a:r>
              <a:rPr lang="en-US" altLang="en-US" dirty="0"/>
              <a:t>         </a:t>
            </a:r>
            <a:r>
              <a:rPr lang="en-US" sz="1600" dirty="0">
                <a:effectLst/>
                <a:latin typeface="Times New Roman" panose="02020603050405020304" pitchFamily="18" charset="0"/>
                <a:ea typeface="Times New Roman" panose="02020603050405020304" pitchFamily="18" charset="0"/>
              </a:rPr>
              <a:t>In conclusion, the food ordering system represents a modern solution to the growing demand for online food delivery services, offering businesses a way to stay competitive and responsive to consumer needs. By leveraging advanced technology, restaurants can enhance customer satisfaction, improve operational workflows, and ultimately increase revenue. The development of such systems involves careful consideration of various components, such as user interface design, database management, payment systems, and integration with external services, ensuring a seamless and efficient user experience.</a:t>
            </a:r>
            <a:endParaRPr lang="en-IN" sz="1600" dirty="0">
              <a:effectLst/>
              <a:latin typeface="Times New Roman" panose="02020603050405020304" pitchFamily="18" charset="0"/>
              <a:ea typeface="Times New Roman" panose="02020603050405020304" pitchFamily="18" charset="0"/>
            </a:endParaRPr>
          </a:p>
          <a:p>
            <a:pPr marL="0" indent="0">
              <a:buNone/>
            </a:pPr>
            <a:r>
              <a:rPr lang="en-US" altLang="en-US" sz="1600" dirty="0"/>
              <a:t>      </a:t>
            </a:r>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2"/>
          <a:stretch>
            <a:fillRect/>
          </a:stretch>
        </p:blipFill>
        <p:spPr>
          <a:xfrm>
            <a:off x="1" y="24220"/>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8872"/>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t>16</a:t>
            </a:fld>
            <a:endParaRPr lang="en-US" altLang="en-US" dirty="0"/>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p>
        </p:txBody>
      </p:sp>
      <p:sp>
        <p:nvSpPr>
          <p:cNvPr id="8"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2"/>
          <a:stretch>
            <a:fillRect/>
          </a:stretch>
        </p:blipFill>
        <p:spPr>
          <a:xfrm>
            <a:off x="1" y="24220"/>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148872"/>
            <a:ext cx="8229600" cy="6858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438400" y="4767263"/>
            <a:ext cx="43403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2</a:t>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914400"/>
            <a:ext cx="8229600" cy="3703320"/>
          </a:xfrm>
        </p:spPr>
        <p:txBody>
          <a:bodyPr/>
          <a:lstStyle/>
          <a:p>
            <a:pPr marL="0" indent="0">
              <a:buNone/>
            </a:pPr>
            <a:r>
              <a:rPr lang="en-US" altLang="en-IN" sz="3600" b="1" dirty="0">
                <a:latin typeface="Times New Roman" panose="02020603050405020304" pitchFamily="18" charset="0"/>
                <a:cs typeface="Times New Roman" panose="02020603050405020304" pitchFamily="18" charset="0"/>
              </a:rPr>
              <a:t>              </a:t>
            </a:r>
          </a:p>
          <a:p>
            <a:pPr marL="0" indent="0">
              <a:buNone/>
            </a:pPr>
            <a:endParaRPr lang="en-US" altLang="en-IN" sz="3600" b="1" dirty="0">
              <a:latin typeface="Times New Roman" panose="02020603050405020304" pitchFamily="18" charset="0"/>
              <a:cs typeface="Times New Roman" panose="02020603050405020304" pitchFamily="18" charset="0"/>
            </a:endParaRPr>
          </a:p>
          <a:p>
            <a:pPr marL="0" indent="0">
              <a:buNone/>
            </a:pPr>
            <a:r>
              <a:rPr lang="en-US" altLang="en-IN" sz="3600" b="1" dirty="0">
                <a:latin typeface="Times New Roman" panose="02020603050405020304" pitchFamily="18" charset="0"/>
                <a:cs typeface="Times New Roman" panose="02020603050405020304" pitchFamily="18" charset="0"/>
              </a:rPr>
              <a:t>                   </a:t>
            </a:r>
            <a:r>
              <a:rPr lang="en-US" altLang="en-IN" sz="3200" b="1" dirty="0">
                <a:latin typeface="Times New Roman" panose="02020603050405020304" pitchFamily="18" charset="0"/>
                <a:cs typeface="Times New Roman" panose="02020603050405020304" pitchFamily="18" charset="0"/>
              </a:rPr>
              <a:t>FOOD ORDERING</a:t>
            </a:r>
          </a:p>
          <a:p>
            <a:pPr marL="0" indent="0">
              <a:buNone/>
            </a:pPr>
            <a:r>
              <a:rPr lang="en-US" altLang="en-IN" sz="3200" b="1" dirty="0">
                <a:latin typeface="Times New Roman" panose="02020603050405020304" pitchFamily="18" charset="0"/>
                <a:cs typeface="Times New Roman" panose="02020603050405020304" pitchFamily="18" charset="0"/>
              </a:rPr>
              <a:t>                            SYSTEM</a:t>
            </a: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972"/>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Problem Identification</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1910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3</a:t>
            </a:fld>
            <a:endParaRPr lang="en-US" altLang="en-US"/>
          </a:p>
        </p:txBody>
      </p:sp>
      <p:sp>
        <p:nvSpPr>
          <p:cNvPr id="3" name="Content Placeholder 2"/>
          <p:cNvSpPr>
            <a:spLocks noGrp="1"/>
          </p:cNvSpPr>
          <p:nvPr>
            <p:ph sz="quarter" idx="1"/>
          </p:nvPr>
        </p:nvSpPr>
        <p:spPr>
          <a:xfrm>
            <a:off x="239712" y="670640"/>
            <a:ext cx="8401050" cy="2952750"/>
          </a:xfrm>
        </p:spPr>
        <p:txBody>
          <a:bodyPr>
            <a:normAutofit fontScale="25000" lnSpcReduction="20000"/>
          </a:bodyPr>
          <a:lstStyle/>
          <a:p>
            <a:pPr algn="just">
              <a:lnSpc>
                <a:spcPct val="160000"/>
              </a:lnSpc>
            </a:pPr>
            <a:r>
              <a:rPr lang="en-US" sz="5600" b="1" dirty="0">
                <a:latin typeface="Times New Roman" panose="02020603050405020304" pitchFamily="18" charset="0"/>
                <a:cs typeface="Times New Roman" panose="02020603050405020304" pitchFamily="18" charset="0"/>
              </a:rPr>
              <a:t>User Interface (UI) Usability Issues</a:t>
            </a:r>
          </a:p>
          <a:p>
            <a:pPr algn="just">
              <a:lnSpc>
                <a:spcPct val="160000"/>
              </a:lnSpc>
            </a:pPr>
            <a:r>
              <a:rPr lang="en-US" sz="5600" b="1" dirty="0">
                <a:latin typeface="Times New Roman" panose="02020603050405020304" pitchFamily="18" charset="0"/>
                <a:cs typeface="Times New Roman" panose="02020603050405020304" pitchFamily="18" charset="0"/>
              </a:rPr>
              <a:t>Problem:</a:t>
            </a:r>
            <a:r>
              <a:rPr lang="en-US" sz="5600" dirty="0">
                <a:latin typeface="Times New Roman" panose="02020603050405020304" pitchFamily="18" charset="0"/>
                <a:cs typeface="Times New Roman" panose="02020603050405020304" pitchFamily="18" charset="0"/>
              </a:rPr>
              <a:t> The user interface might not be intuitive or easy to navigate, making it difficult for customers to place an order.</a:t>
            </a:r>
          </a:p>
          <a:p>
            <a:pPr algn="just">
              <a:lnSpc>
                <a:spcPct val="160000"/>
              </a:lnSpc>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Handling Multiple Orders Simultaneously</a:t>
            </a:r>
          </a:p>
          <a:p>
            <a:pPr algn="just">
              <a:lnSpc>
                <a:spcPct val="160000"/>
              </a:lnSpc>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Problem:</a:t>
            </a:r>
            <a:r>
              <a:rPr lang="en-US" sz="5600" dirty="0">
                <a:latin typeface="Times New Roman" panose="02020603050405020304" pitchFamily="18" charset="0"/>
                <a:cs typeface="Times New Roman" panose="02020603050405020304" pitchFamily="18" charset="0"/>
              </a:rPr>
              <a:t> In a real-time environment, the system might struggle to handle multiple orders simultaneously, leading to slow response times or errors.</a:t>
            </a:r>
          </a:p>
          <a:p>
            <a:pPr algn="just">
              <a:lnSpc>
                <a:spcPct val="160000"/>
              </a:lnSpc>
            </a:pPr>
            <a:r>
              <a:rPr lang="en-US" sz="5600" b="1" dirty="0">
                <a:latin typeface="Times New Roman" panose="02020603050405020304" pitchFamily="18" charset="0"/>
                <a:cs typeface="Times New Roman" panose="02020603050405020304" pitchFamily="18" charset="0"/>
              </a:rPr>
              <a:t>Incorrect or Missing Item Selection</a:t>
            </a:r>
          </a:p>
          <a:p>
            <a:pPr algn="just">
              <a:lnSpc>
                <a:spcPct val="160000"/>
              </a:lnSpc>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Problem:</a:t>
            </a:r>
            <a:r>
              <a:rPr lang="en-US" sz="5600" dirty="0">
                <a:latin typeface="Times New Roman" panose="02020603050405020304" pitchFamily="18" charset="0"/>
                <a:cs typeface="Times New Roman" panose="02020603050405020304" pitchFamily="18" charset="0"/>
              </a:rPr>
              <a:t> Users may select items incorrectly (for example, by clicking a checkbox by mistake) or leave required fields empty.</a:t>
            </a:r>
          </a:p>
          <a:p>
            <a:pPr algn="just">
              <a:lnSpc>
                <a:spcPct val="160000"/>
              </a:lnSpc>
            </a:pPr>
            <a:r>
              <a:rPr lang="en-US" sz="5600" b="1" dirty="0">
                <a:latin typeface="Times New Roman" panose="02020603050405020304" pitchFamily="18" charset="0"/>
                <a:cs typeface="Times New Roman" panose="02020603050405020304" pitchFamily="18" charset="0"/>
              </a:rPr>
              <a:t>Order Confirmation and Communication</a:t>
            </a:r>
          </a:p>
          <a:p>
            <a:pPr algn="just">
              <a:lnSpc>
                <a:spcPct val="160000"/>
              </a:lnSpc>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Problem:</a:t>
            </a:r>
            <a:r>
              <a:rPr lang="en-US" sz="5600" dirty="0">
                <a:latin typeface="Times New Roman" panose="02020603050405020304" pitchFamily="18" charset="0"/>
                <a:cs typeface="Times New Roman" panose="02020603050405020304" pitchFamily="18" charset="0"/>
              </a:rPr>
              <a:t> After placing an order, users might not receive immediate confirmation or updates regarding the status of their order.</a:t>
            </a:r>
          </a:p>
          <a:p>
            <a:pPr>
              <a:buFont typeface="Arial" panose="020B0604020202020204" pitchFamily="34" charset="0"/>
              <a:buChar char="•"/>
            </a:pPr>
            <a:endParaRPr lang="en-US" sz="1100" dirty="0"/>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Objective</a:t>
            </a:r>
          </a:p>
        </p:txBody>
      </p:sp>
      <p:sp>
        <p:nvSpPr>
          <p:cNvPr id="5" name="Footer Placeholder 4"/>
          <p:cNvSpPr>
            <a:spLocks noGrp="1"/>
          </p:cNvSpPr>
          <p:nvPr>
            <p:ph type="ftr" sz="quarter" idx="11"/>
          </p:nvPr>
        </p:nvSpPr>
        <p:spPr>
          <a:xfrm>
            <a:off x="2743200" y="4767263"/>
            <a:ext cx="41148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4" name="Text Box 3"/>
          <p:cNvSpPr txBox="1"/>
          <p:nvPr/>
        </p:nvSpPr>
        <p:spPr>
          <a:xfrm>
            <a:off x="588645" y="4857115"/>
            <a:ext cx="3074035" cy="346075"/>
          </a:xfrm>
          <a:prstGeom prst="rect">
            <a:avLst/>
          </a:prstGeom>
          <a:noFill/>
        </p:spPr>
        <p:txBody>
          <a:bodyPr wrap="square" rtlCol="0">
            <a:noAutofit/>
          </a:bodyPr>
          <a:lstStyle/>
          <a:p>
            <a:endParaRPr lang="en-US"/>
          </a:p>
        </p:txBody>
      </p:sp>
      <p:sp>
        <p:nvSpPr>
          <p:cNvPr id="6" name="Rectangle 1">
            <a:extLst>
              <a:ext uri="{FF2B5EF4-FFF2-40B4-BE49-F238E27FC236}">
                <a16:creationId xmlns:a16="http://schemas.microsoft.com/office/drawing/2014/main" id="{6FE3D0DF-6958-B333-60AC-FEADA6DA62D0}"/>
              </a:ext>
            </a:extLst>
          </p:cNvPr>
          <p:cNvSpPr>
            <a:spLocks noGrp="1" noChangeArrowheads="1"/>
          </p:cNvSpPr>
          <p:nvPr>
            <p:ph sz="quarter" idx="1"/>
          </p:nvPr>
        </p:nvSpPr>
        <p:spPr bwMode="auto">
          <a:xfrm>
            <a:off x="959253" y="1203701"/>
            <a:ext cx="6647461" cy="360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customers to easily browse and place orders.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Order Processing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avoid errors and ensure timely fulfillment.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Menu Updates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reflect the latest offerings and availability.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Payment Integration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seamless and safe transactions.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Tracking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notifications to keep customers informed.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Feedback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continual improvement and customer satisfaction.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Delivery System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timely and accurate deliveries.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Reliability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high traffic and ensure continuous availability.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578"/>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667000" y="4781550"/>
            <a:ext cx="4035552" cy="228599"/>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2050" name="Picture 2" descr="Food Ordering System Architecture | Download Scientific Diagram">
            <a:extLst>
              <a:ext uri="{FF2B5EF4-FFF2-40B4-BE49-F238E27FC236}">
                <a16:creationId xmlns:a16="http://schemas.microsoft.com/office/drawing/2014/main" id="{7D9A4F59-E382-BDDD-EBC9-BCA049AAB10A}"/>
              </a:ext>
            </a:extLst>
          </p:cNvPr>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2737093" y="971550"/>
            <a:ext cx="3669814" cy="3703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            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0355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3" name="Content Placeholder 2"/>
          <p:cNvSpPr>
            <a:spLocks noGrp="1"/>
          </p:cNvSpPr>
          <p:nvPr>
            <p:ph sz="quarter" idx="1"/>
          </p:nvPr>
        </p:nvSpPr>
        <p:spPr/>
        <p:txBody>
          <a:bodyPr>
            <a:normAutofit/>
          </a:bodyPr>
          <a:lstStyle/>
          <a:p>
            <a:pPr>
              <a:buNone/>
            </a:pPr>
            <a:r>
              <a:rPr lang="en-US" altLang="en-US" sz="1600" dirty="0"/>
              <a:t>                       </a:t>
            </a:r>
          </a:p>
          <a:p>
            <a:pPr>
              <a:buNone/>
            </a:pPr>
            <a:endParaRPr lang="en-US" altLang="en-US" sz="1600" dirty="0"/>
          </a:p>
          <a:p>
            <a:pPr>
              <a:buNone/>
            </a:pPr>
            <a:r>
              <a:rPr lang="en-US" altLang="en-US" sz="1600" dirty="0"/>
              <a:t>                        </a:t>
            </a:r>
            <a:r>
              <a:rPr lang="en-US" altLang="en-US" sz="2400" dirty="0"/>
              <a:t>  1.</a:t>
            </a:r>
            <a:r>
              <a:rPr lang="en-US" altLang="en-US" sz="2400" dirty="0">
                <a:latin typeface="Times New Roman" panose="02020603050405020304" pitchFamily="18" charset="0"/>
                <a:cs typeface="Times New Roman" panose="02020603050405020304" pitchFamily="18" charset="0"/>
              </a:rPr>
              <a:t>Swing (Graphical User Interface - GUI)</a:t>
            </a:r>
          </a:p>
          <a:p>
            <a:pPr>
              <a:buNone/>
            </a:pPr>
            <a:r>
              <a:rPr lang="en-US" altLang="en-US" sz="2400" dirty="0">
                <a:latin typeface="Times New Roman" panose="02020603050405020304" pitchFamily="18" charset="0"/>
                <a:cs typeface="Times New Roman" panose="02020603050405020304" pitchFamily="18" charset="0"/>
              </a:rPr>
              <a:t>                    2.Exception handling</a:t>
            </a:r>
          </a:p>
          <a:p>
            <a:pPr>
              <a:buNone/>
            </a:pPr>
            <a:r>
              <a:rPr lang="en-US" altLang="en-US" sz="2400" dirty="0">
                <a:latin typeface="Times New Roman" panose="02020603050405020304" pitchFamily="18" charset="0"/>
                <a:cs typeface="Times New Roman" panose="02020603050405020304" pitchFamily="18" charset="0"/>
              </a:rPr>
              <a:t>                    3.Data Structures (Collections)</a:t>
            </a:r>
          </a:p>
          <a:p>
            <a:pPr>
              <a:buNone/>
            </a:pPr>
            <a:r>
              <a:rPr lang="en-US" altLang="en-US" sz="2400" dirty="0">
                <a:latin typeface="Times New Roman" panose="02020603050405020304" pitchFamily="18" charset="0"/>
                <a:cs typeface="Times New Roman" panose="02020603050405020304" pitchFamily="18" charset="0"/>
              </a:rPr>
              <a:t>                    4.Object-Oriented Programming</a:t>
            </a:r>
          </a:p>
          <a:p>
            <a:pPr>
              <a:buNone/>
            </a:pPr>
            <a:r>
              <a:rPr lang="en-US" altLang="en-US" sz="2400" dirty="0">
                <a:latin typeface="Times New Roman" panose="02020603050405020304" pitchFamily="18" charset="0"/>
                <a:cs typeface="Times New Roman" panose="02020603050405020304" pitchFamily="18" charset="0"/>
              </a:rPr>
              <a:t>                    5.Multithreading</a:t>
            </a:r>
          </a:p>
          <a:p>
            <a:pPr>
              <a:buNone/>
            </a:pPr>
            <a:r>
              <a:rPr lang="en-US" altLang="en-US" sz="2400" dirty="0">
                <a:latin typeface="Times New Roman" panose="02020603050405020304" pitchFamily="18" charset="0"/>
                <a:cs typeface="Times New Roman" panose="02020603050405020304" pitchFamily="18" charset="0"/>
              </a:rPr>
              <a:t>                    6.Payment Integration</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77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7</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9" name="Content Placeholder 8"/>
          <p:cNvSpPr>
            <a:spLocks noGrp="1"/>
          </p:cNvSpPr>
          <p:nvPr>
            <p:ph sz="quarter" idx="1"/>
          </p:nvPr>
        </p:nvSpPr>
        <p:spPr>
          <a:xfrm>
            <a:off x="457200" y="853722"/>
            <a:ext cx="8229600" cy="3703320"/>
          </a:xfrm>
        </p:spPr>
        <p:txBody>
          <a:bodyPr/>
          <a:lstStyle/>
          <a:p>
            <a:pPr marL="0" indent="0">
              <a:buNone/>
            </a:pPr>
            <a:r>
              <a:rPr lang="en-IN" sz="2400" b="1" i="0" u="none" strike="noStrike" dirty="0">
                <a:solidFill>
                  <a:srgbClr val="000000"/>
                </a:solidFill>
                <a:effectLst/>
                <a:latin typeface="Times New Roman" panose="02020603050405020304" pitchFamily="18" charset="0"/>
              </a:rPr>
              <a:t>          </a:t>
            </a:r>
          </a:p>
          <a:p>
            <a:pPr marL="0" indent="0">
              <a:buNone/>
            </a:pPr>
            <a:r>
              <a:rPr lang="en-IN" sz="2400" b="1" dirty="0">
                <a:solidFill>
                  <a:srgbClr val="000000"/>
                </a:solidFill>
                <a:latin typeface="Times New Roman" panose="02020603050405020304" pitchFamily="18" charset="0"/>
              </a:rPr>
              <a:t>                       </a:t>
            </a:r>
            <a:r>
              <a:rPr lang="en-IN" sz="2400" dirty="0">
                <a:solidFill>
                  <a:srgbClr val="000000"/>
                </a:solidFill>
                <a:latin typeface="Times New Roman" panose="02020603050405020304" pitchFamily="18" charset="0"/>
              </a:rPr>
              <a:t>1.User management module</a:t>
            </a:r>
          </a:p>
          <a:p>
            <a:pPr marL="0" indent="0">
              <a:buNone/>
            </a:pPr>
            <a:r>
              <a:rPr lang="en-IN" sz="2400" dirty="0">
                <a:solidFill>
                  <a:srgbClr val="000000"/>
                </a:solidFill>
                <a:latin typeface="Times New Roman" panose="02020603050405020304" pitchFamily="18" charset="0"/>
                <a:cs typeface="Times New Roman" panose="02020603050405020304" pitchFamily="18" charset="0"/>
              </a:rPr>
              <a:t>                       2.Menu management module</a:t>
            </a:r>
          </a:p>
          <a:p>
            <a:pPr marL="0" indent="0">
              <a:buNone/>
            </a:pPr>
            <a:r>
              <a:rPr lang="en-IN" sz="2400" dirty="0">
                <a:solidFill>
                  <a:srgbClr val="000000"/>
                </a:solidFill>
                <a:latin typeface="Times New Roman" panose="02020603050405020304" pitchFamily="18" charset="0"/>
                <a:cs typeface="Times New Roman" panose="02020603050405020304" pitchFamily="18" charset="0"/>
              </a:rPr>
              <a:t>                       3.Payment Integration module</a:t>
            </a:r>
          </a:p>
          <a:p>
            <a:pPr marL="0" indent="0">
              <a:buNone/>
            </a:pPr>
            <a:r>
              <a:rPr lang="en-IN" sz="2400" dirty="0">
                <a:solidFill>
                  <a:srgbClr val="000000"/>
                </a:solidFill>
                <a:latin typeface="Times New Roman" panose="02020603050405020304" pitchFamily="18" charset="0"/>
                <a:cs typeface="Times New Roman" panose="02020603050405020304" pitchFamily="18" charset="0"/>
              </a:rPr>
              <a:t>                       4.Delivery Management module</a:t>
            </a:r>
          </a:p>
          <a:p>
            <a:pPr marL="0" indent="0">
              <a:buNone/>
            </a:pPr>
            <a:r>
              <a:rPr lang="en-IN" sz="2400" dirty="0">
                <a:solidFill>
                  <a:srgbClr val="000000"/>
                </a:solidFill>
                <a:latin typeface="Times New Roman" panose="02020603050405020304" pitchFamily="18" charset="0"/>
                <a:cs typeface="Times New Roman" panose="02020603050405020304" pitchFamily="18" charset="0"/>
              </a:rPr>
              <a:t>                       5.Feedback and Support module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1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8</a:t>
            </a:fld>
            <a:endParaRPr lang="en-US" altLang="en-US"/>
          </a:p>
        </p:txBody>
      </p:sp>
      <p:sp>
        <p:nvSpPr>
          <p:cNvPr id="6" name="Footer Placeholder 4"/>
          <p:cNvSpPr>
            <a:spLocks noGrp="1"/>
          </p:cNvSpPr>
          <p:nvPr>
            <p:ph type="ftr" sz="quarter" idx="11"/>
          </p:nvPr>
        </p:nvSpPr>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10" name="Content Placeholder 9"/>
          <p:cNvSpPr>
            <a:spLocks noGrp="1"/>
          </p:cNvSpPr>
          <p:nvPr>
            <p:ph sz="quarter" idx="1"/>
          </p:nvPr>
        </p:nvSpPr>
        <p:spPr>
          <a:xfrm>
            <a:off x="457200" y="1254822"/>
            <a:ext cx="8229600" cy="3703320"/>
          </a:xfrm>
        </p:spPr>
        <p:txBody>
          <a:bodyPr>
            <a:normAutofit/>
          </a:bodyPr>
          <a:lstStyle/>
          <a:p>
            <a:pPr marL="0" marR="68580" indent="0" algn="l">
              <a:lnSpc>
                <a:spcPct val="150000"/>
              </a:lnSpc>
              <a:spcBef>
                <a:spcPts val="430"/>
              </a:spcBef>
              <a:buNone/>
            </a:pPr>
            <a:r>
              <a:rPr lang="en-US" sz="1400" b="1" dirty="0">
                <a:effectLst/>
                <a:latin typeface="Times New Roman" panose="02020603050405020304" pitchFamily="18" charset="0"/>
                <a:ea typeface="Times New Roman" panose="02020603050405020304" pitchFamily="18" charset="0"/>
              </a:rPr>
              <a:t>     User Management Module</a:t>
            </a:r>
            <a:br>
              <a:rPr lang="en-US" sz="1400" b="1" dirty="0">
                <a:effectLst/>
                <a:latin typeface="Times New Roman" panose="02020603050405020304" pitchFamily="18" charset="0"/>
                <a:ea typeface="Times New Roman" panose="02020603050405020304" pitchFamily="18" charset="0"/>
              </a:rPr>
            </a:br>
            <a:r>
              <a:rPr lang="en-US" sz="1400" b="1" dirty="0">
                <a:effectLst/>
                <a:latin typeface="Times New Roman" panose="02020603050405020304" pitchFamily="18" charset="0"/>
                <a:ea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rPr>
              <a:t>This module handles user registration, login, and profile management. It ensures secure authentication and</a:t>
            </a:r>
          </a:p>
          <a:p>
            <a:pPr marL="0" marR="68580" indent="0" algn="l">
              <a:lnSpc>
                <a:spcPct val="150000"/>
              </a:lnSpc>
              <a:spcBef>
                <a:spcPts val="430"/>
              </a:spcBef>
              <a:buNone/>
            </a:pPr>
            <a:r>
              <a:rPr lang="en-US" sz="1400" dirty="0">
                <a:latin typeface="Times New Roman" panose="02020603050405020304" pitchFamily="18" charset="0"/>
                <a:ea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rPr>
              <a:t>maintains user preferences, order history, and saved addresses for a personalized experience.</a:t>
            </a:r>
            <a:endParaRPr lang="en-IN" sz="1400" b="1" dirty="0">
              <a:effectLst/>
              <a:latin typeface="Times New Roman" panose="02020603050405020304" pitchFamily="18" charset="0"/>
              <a:ea typeface="Times New Roman" panose="02020603050405020304" pitchFamily="18" charset="0"/>
            </a:endParaRPr>
          </a:p>
          <a:p>
            <a:pPr marL="0" marR="68580" indent="0" algn="l">
              <a:lnSpc>
                <a:spcPct val="150000"/>
              </a:lnSpc>
              <a:spcBef>
                <a:spcPts val="430"/>
              </a:spcBef>
              <a:buNone/>
            </a:pPr>
            <a:r>
              <a:rPr lang="en-IN" sz="1400" b="1"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 Menu Management Module</a:t>
            </a:r>
            <a:br>
              <a:rPr lang="en-US" sz="1400" b="1" dirty="0">
                <a:effectLst/>
                <a:latin typeface="Times New Roman" panose="02020603050405020304" pitchFamily="18" charset="0"/>
                <a:ea typeface="Times New Roman" panose="02020603050405020304" pitchFamily="18" charset="0"/>
              </a:rPr>
            </a:br>
            <a:r>
              <a:rPr lang="en-US" sz="1400" b="1" dirty="0">
                <a:effectLst/>
                <a:latin typeface="Times New Roman" panose="02020603050405020304" pitchFamily="18" charset="0"/>
                <a:ea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rPr>
              <a:t>Designed for restaurant administrators, this module allows adding, updating, or removing food items, setting</a:t>
            </a:r>
          </a:p>
          <a:p>
            <a:pPr marL="0" marR="68580" indent="0" algn="l">
              <a:lnSpc>
                <a:spcPct val="150000"/>
              </a:lnSpc>
              <a:spcBef>
                <a:spcPts val="430"/>
              </a:spcBef>
              <a:buNone/>
            </a:pPr>
            <a:r>
              <a:rPr lang="en-US" sz="1400" dirty="0">
                <a:latin typeface="Times New Roman" panose="02020603050405020304" pitchFamily="18" charset="0"/>
                <a:ea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rPr>
              <a:t>prices, and managing item availability. It ensures customers have access to an updated menu.</a:t>
            </a:r>
          </a:p>
          <a:p>
            <a:pPr marL="0" marR="68580" indent="0" algn="l">
              <a:lnSpc>
                <a:spcPct val="150000"/>
              </a:lnSpc>
              <a:spcBef>
                <a:spcPts val="430"/>
              </a:spcBef>
              <a:buNone/>
            </a:pPr>
            <a:r>
              <a:rPr lang="en-US" sz="1400" b="1" dirty="0">
                <a:effectLst/>
                <a:latin typeface="Times New Roman" panose="02020603050405020304" pitchFamily="18" charset="0"/>
                <a:ea typeface="Times New Roman" panose="02020603050405020304" pitchFamily="18" charset="0"/>
              </a:rPr>
              <a:t>     Payment Integration Module</a:t>
            </a:r>
            <a:br>
              <a:rPr lang="en-US" sz="1400" b="1" dirty="0">
                <a:effectLst/>
                <a:latin typeface="Times New Roman" panose="02020603050405020304" pitchFamily="18" charset="0"/>
                <a:ea typeface="Times New Roman" panose="02020603050405020304" pitchFamily="18" charset="0"/>
              </a:rPr>
            </a:br>
            <a:r>
              <a:rPr lang="en-US" sz="1400" b="1" dirty="0">
                <a:effectLst/>
                <a:latin typeface="Times New Roman" panose="02020603050405020304" pitchFamily="18" charset="0"/>
                <a:ea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rPr>
              <a:t>Ensures secure and seamless transactions by supporting multiple payment methods such as credit/debit</a:t>
            </a:r>
          </a:p>
          <a:p>
            <a:pPr marL="0" marR="68580" indent="0" algn="l">
              <a:lnSpc>
                <a:spcPct val="150000"/>
              </a:lnSpc>
              <a:spcBef>
                <a:spcPts val="430"/>
              </a:spcBef>
              <a:buNone/>
            </a:pPr>
            <a:r>
              <a:rPr lang="en-US" sz="1400" dirty="0">
                <a:latin typeface="Times New Roman" panose="02020603050405020304" pitchFamily="18" charset="0"/>
                <a:ea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rPr>
              <a:t>cards, digital wallets, UPI, and cash on delivery.</a:t>
            </a:r>
            <a:endParaRPr lang="en-IN" sz="1400" b="1" dirty="0">
              <a:effectLst/>
              <a:latin typeface="Times New Roman" panose="02020603050405020304" pitchFamily="18" charset="0"/>
              <a:ea typeface="Times New Roman" panose="02020603050405020304" pitchFamily="18" charset="0"/>
            </a:endParaRPr>
          </a:p>
          <a:p>
            <a:pPr marL="228600" marR="68580" indent="-228600" algn="l">
              <a:lnSpc>
                <a:spcPct val="150000"/>
              </a:lnSpc>
              <a:spcBef>
                <a:spcPts val="430"/>
              </a:spcBef>
            </a:pPr>
            <a:endParaRPr lang="en-IN" sz="1400" b="1" dirty="0">
              <a:effectLst/>
              <a:latin typeface="Times New Roman" panose="02020603050405020304" pitchFamily="18" charset="0"/>
              <a:ea typeface="Times New Roman" panose="02020603050405020304" pitchFamily="18" charset="0"/>
            </a:endParaRPr>
          </a:p>
          <a:p>
            <a:pPr marL="0" marR="68580" indent="0" algn="l">
              <a:lnSpc>
                <a:spcPct val="150000"/>
              </a:lnSpc>
              <a:spcBef>
                <a:spcPts val="430"/>
              </a:spcBef>
              <a:buNone/>
            </a:pPr>
            <a:endParaRPr lang="en-IN" sz="1400" b="1" dirty="0">
              <a:effectLst/>
              <a:latin typeface="Times New Roman" panose="02020603050405020304" pitchFamily="18" charset="0"/>
              <a:ea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2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9</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3" name="Content Placeholder 2"/>
          <p:cNvSpPr>
            <a:spLocks noGrp="1"/>
          </p:cNvSpPr>
          <p:nvPr>
            <p:ph sz="quarter" idx="1"/>
          </p:nvPr>
        </p:nvSpPr>
        <p:spPr>
          <a:xfrm>
            <a:off x="299402" y="1305956"/>
            <a:ext cx="8545195" cy="3634740"/>
          </a:xfrm>
        </p:spPr>
        <p:txBody>
          <a:bodyPr>
            <a:normAutofit/>
          </a:bodyPr>
          <a:lstStyle/>
          <a:p>
            <a:pPr marL="0" marR="68580" indent="0" algn="l">
              <a:lnSpc>
                <a:spcPct val="150000"/>
              </a:lnSpc>
              <a:spcBef>
                <a:spcPts val="430"/>
              </a:spcBef>
              <a:buNone/>
            </a:pPr>
            <a:r>
              <a:rPr lang="en-US" sz="1500" b="1" dirty="0">
                <a:effectLst/>
                <a:latin typeface="Times New Roman" panose="02020603050405020304" pitchFamily="18" charset="0"/>
                <a:ea typeface="Times New Roman" panose="02020603050405020304" pitchFamily="18" charset="0"/>
              </a:rPr>
              <a:t>      Delivery Management Module</a:t>
            </a:r>
            <a:br>
              <a:rPr lang="en-US" sz="1500" b="1" dirty="0">
                <a:effectLst/>
                <a:latin typeface="Times New Roman" panose="02020603050405020304" pitchFamily="18" charset="0"/>
                <a:ea typeface="Times New Roman" panose="02020603050405020304" pitchFamily="18" charset="0"/>
              </a:rPr>
            </a:br>
            <a:r>
              <a:rPr lang="en-US" sz="1500" b="1" dirty="0">
                <a:effectLst/>
                <a:latin typeface="Times New Roman" panose="02020603050405020304" pitchFamily="18" charset="0"/>
                <a:ea typeface="Times New Roman" panose="02020603050405020304" pitchFamily="18" charset="0"/>
              </a:rPr>
              <a:t>      </a:t>
            </a:r>
            <a:r>
              <a:rPr lang="en-US" sz="1500" b="0" dirty="0">
                <a:effectLst/>
                <a:latin typeface="Times New Roman" panose="02020603050405020304" pitchFamily="18" charset="0"/>
                <a:ea typeface="Times New Roman" panose="02020603050405020304" pitchFamily="18" charset="0"/>
              </a:rPr>
              <a:t>Assigns orders to delivery personnel, optimizes delivery routes, and tracks deliveries to ensure timely</a:t>
            </a:r>
          </a:p>
          <a:p>
            <a:pPr marL="0" marR="68580" indent="0" algn="l">
              <a:lnSpc>
                <a:spcPct val="150000"/>
              </a:lnSpc>
              <a:spcBef>
                <a:spcPts val="430"/>
              </a:spcBef>
              <a:buNone/>
            </a:pPr>
            <a:r>
              <a:rPr lang="en-US" sz="1500" dirty="0">
                <a:latin typeface="Times New Roman" panose="02020603050405020304" pitchFamily="18" charset="0"/>
                <a:ea typeface="Times New Roman" panose="02020603050405020304" pitchFamily="18" charset="0"/>
              </a:rPr>
              <a:t>      </a:t>
            </a:r>
            <a:r>
              <a:rPr lang="en-US" sz="1500" b="0" dirty="0">
                <a:effectLst/>
                <a:latin typeface="Times New Roman" panose="02020603050405020304" pitchFamily="18" charset="0"/>
                <a:ea typeface="Times New Roman" panose="02020603050405020304" pitchFamily="18" charset="0"/>
              </a:rPr>
              <a:t>service. It may include GPS tracking for real-time updates.</a:t>
            </a:r>
            <a:endParaRPr lang="en-IN" sz="1500" b="1" dirty="0">
              <a:effectLst/>
              <a:latin typeface="Times New Roman" panose="02020603050405020304" pitchFamily="18" charset="0"/>
              <a:ea typeface="Times New Roman" panose="02020603050405020304" pitchFamily="18" charset="0"/>
            </a:endParaRPr>
          </a:p>
          <a:p>
            <a:pPr marL="0" marR="68580" indent="0" algn="l">
              <a:lnSpc>
                <a:spcPct val="150000"/>
              </a:lnSpc>
              <a:spcBef>
                <a:spcPts val="430"/>
              </a:spcBef>
              <a:buNone/>
            </a:pPr>
            <a:endParaRPr lang="en-IN" sz="1500" b="1" dirty="0">
              <a:effectLst/>
              <a:latin typeface="Times New Roman" panose="02020603050405020304" pitchFamily="18" charset="0"/>
              <a:ea typeface="Times New Roman" panose="02020603050405020304" pitchFamily="18" charset="0"/>
            </a:endParaRPr>
          </a:p>
          <a:p>
            <a:pPr marL="0" marR="68580" indent="0" algn="l">
              <a:lnSpc>
                <a:spcPct val="150000"/>
              </a:lnSpc>
              <a:spcBef>
                <a:spcPts val="430"/>
              </a:spcBef>
              <a:buNone/>
            </a:pPr>
            <a:r>
              <a:rPr lang="en-IN" sz="1500" b="1" dirty="0">
                <a:effectLst/>
                <a:latin typeface="Times New Roman" panose="02020603050405020304" pitchFamily="18" charset="0"/>
                <a:ea typeface="Times New Roman" panose="02020603050405020304" pitchFamily="18" charset="0"/>
              </a:rPr>
              <a:t>      Feedback and Support Module</a:t>
            </a:r>
            <a:br>
              <a:rPr lang="en-IN" sz="1500" b="1" dirty="0">
                <a:effectLst/>
                <a:latin typeface="Times New Roman" panose="02020603050405020304" pitchFamily="18" charset="0"/>
                <a:ea typeface="Times New Roman" panose="02020603050405020304" pitchFamily="18" charset="0"/>
              </a:rPr>
            </a:br>
            <a:r>
              <a:rPr lang="en-IN" sz="1500" b="1" dirty="0">
                <a:effectLst/>
                <a:latin typeface="Times New Roman" panose="02020603050405020304" pitchFamily="18" charset="0"/>
                <a:ea typeface="Times New Roman" panose="02020603050405020304" pitchFamily="18" charset="0"/>
              </a:rPr>
              <a:t>      </a:t>
            </a:r>
            <a:r>
              <a:rPr lang="en-IN" sz="1500" b="0" dirty="0">
                <a:effectLst/>
                <a:latin typeface="Times New Roman" panose="02020603050405020304" pitchFamily="18" charset="0"/>
                <a:ea typeface="Times New Roman" panose="02020603050405020304" pitchFamily="18" charset="0"/>
              </a:rPr>
              <a:t>Enables customers to rate their experience, leave reviews, and contact customer support for resolving</a:t>
            </a:r>
          </a:p>
          <a:p>
            <a:pPr marL="0" marR="68580" indent="0" algn="l">
              <a:lnSpc>
                <a:spcPct val="150000"/>
              </a:lnSpc>
              <a:spcBef>
                <a:spcPts val="430"/>
              </a:spcBef>
              <a:buNone/>
            </a:pPr>
            <a:r>
              <a:rPr lang="en-IN" sz="1500" dirty="0">
                <a:latin typeface="Times New Roman" panose="02020603050405020304" pitchFamily="18" charset="0"/>
                <a:ea typeface="Times New Roman" panose="02020603050405020304" pitchFamily="18" charset="0"/>
              </a:rPr>
              <a:t>      </a:t>
            </a:r>
            <a:r>
              <a:rPr lang="en-IN" sz="1500" b="0" dirty="0">
                <a:effectLst/>
                <a:latin typeface="Times New Roman" panose="02020603050405020304" pitchFamily="18" charset="0"/>
                <a:ea typeface="Times New Roman" panose="02020603050405020304" pitchFamily="18" charset="0"/>
              </a:rPr>
              <a:t>issues or queries. This ensures continuous improvement and customer satisfaction.</a:t>
            </a:r>
            <a:endParaRPr lang="en-IN" sz="1500" b="1" dirty="0">
              <a:effectLst/>
              <a:latin typeface="Times New Roman" panose="02020603050405020304" pitchFamily="18" charset="0"/>
              <a:ea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1187</Words>
  <Application>Microsoft Office PowerPoint</Application>
  <PresentationFormat>On-screen Show (16:9)</PresentationFormat>
  <Paragraphs>172</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Gill Sans MT</vt:lpstr>
      <vt:lpstr>Times New Roman</vt:lpstr>
      <vt:lpstr>Wingdings</vt:lpstr>
      <vt:lpstr>Wingdings 3</vt:lpstr>
      <vt:lpstr>Origin</vt:lpstr>
      <vt:lpstr>          CGB1201 – JAVA PROGRAMMING </vt:lpstr>
      <vt:lpstr>Title of the Project</vt:lpstr>
      <vt:lpstr>Problem Identification </vt:lpstr>
      <vt:lpstr>Objective</vt:lpstr>
      <vt:lpstr>Proposed Architecture</vt:lpstr>
      <vt:lpstr>            Java Programming  - Concepts Used</vt:lpstr>
      <vt:lpstr>List of Modules</vt:lpstr>
      <vt:lpstr>Module 1 Description</vt:lpstr>
      <vt:lpstr>Module 2 Description</vt:lpstr>
      <vt:lpstr>Source Code</vt:lpstr>
      <vt:lpstr>Source Code</vt:lpstr>
      <vt:lpstr>Source Code</vt:lpstr>
      <vt:lpstr>Results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dc:title>
  <dc:creator/>
  <cp:lastModifiedBy/>
  <cp:revision>7</cp:revision>
  <dcterms:created xsi:type="dcterms:W3CDTF">2024-12-02T13:03:00Z</dcterms:created>
  <dcterms:modified xsi:type="dcterms:W3CDTF">2024-12-06T18:22:48Z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2119E09EECE24A889658B4AACA91550F_13</vt:lpwstr>
  </property>
  <property fmtid="{D5CDD505-2E9C-101B-9397-08002B2CF9AE}" pid="3" name="KSOProductBuildVer">
    <vt:lpwstr>1033-12.2.0.18911</vt:lpwstr>
  </property>
</Properties>
</file>