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Brick Sans" charset="1" panose="00000000000000000000"/>
      <p:regular r:id="rId16"/>
    </p:embeddedFont>
    <p:embeddedFont>
      <p:font typeface="Public San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TT Rounds Condensed" charset="1" panose="020005060300000200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jpeg" Type="http://schemas.openxmlformats.org/officeDocument/2006/relationships/image"/><Relationship Id="rId5" Target="../media/image26.jpe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jpeg" Type="http://schemas.openxmlformats.org/officeDocument/2006/relationships/image"/><Relationship Id="rId5" Target="../media/image2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8906" y="395624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Created By : JANANI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58077" y="1417293"/>
            <a:ext cx="9368161" cy="293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9"/>
              </a:lnSpc>
            </a:pPr>
            <a:r>
              <a:rPr lang="en-US" sz="5506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SMART HEALTH AND WELLNESS MONITORING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5976" y="4265029"/>
            <a:ext cx="9500068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This is the smart health monitoring system designed that allows users to track and manage their health metrics in real-time.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97481" y="7138693"/>
            <a:ext cx="8052644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The system will leverage wearable device data to monitor vital signs, physical activity, and wellness indicators, offering personalized health insights through visualizations and insights.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5976" y="3555800"/>
            <a:ext cx="9500068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Exploration of innovations in medicine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7481" y="6451235"/>
            <a:ext cx="8052644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Greetings and 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06273" y="584882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83407" y="1412632"/>
            <a:ext cx="5528439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5757"/>
                </a:solidFill>
                <a:latin typeface="Public Sans"/>
                <a:ea typeface="Public Sans"/>
                <a:cs typeface="Public Sans"/>
                <a:sym typeface="Public Sans"/>
              </a:rPr>
              <a:t>REGISTRATION for the new user to access the application.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5757"/>
                </a:solidFill>
                <a:latin typeface="Public Sans"/>
                <a:ea typeface="Public Sans"/>
                <a:cs typeface="Public Sans"/>
                <a:sym typeface="Public Sans"/>
              </a:rPr>
              <a:t>LOGIN for the customer to access the total features of the application.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5757"/>
                </a:solidFill>
                <a:latin typeface="Public Sans"/>
                <a:ea typeface="Public Sans"/>
                <a:cs typeface="Public Sans"/>
                <a:sym typeface="Public Sans"/>
              </a:rPr>
              <a:t>ADMIN DASHBOARD to view the details of doctors availability for the user.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83407" y="5236821"/>
            <a:ext cx="5528439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HEALTH INSIGHTS to analyze health data to generate personalized insights.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WELLNESS TRACKING SYSTEM to implement features for setting and tracking wellness goals,monitoring and managing the expenses spent on the health i.e. food or fitness.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35137" y="3781762"/>
            <a:ext cx="4537471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FF3131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Administrator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5137" y="460110"/>
            <a:ext cx="6658969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Project Overview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7200004"/>
            <a:ext cx="338542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Customer 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33010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1247" y="6827447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83792" y="6827447"/>
            <a:ext cx="7082961" cy="3058022"/>
            <a:chOff x="0" y="0"/>
            <a:chExt cx="883555" cy="3814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65636" y="2981332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28180" y="2981332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65636" y="6616219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28180" y="6616219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898169" y="3608760"/>
            <a:ext cx="5038200" cy="300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</a:p>
          <a:p>
            <a:pPr algn="ctr" marL="530182" indent="-26509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</a:t>
            </a:r>
            <a:r>
              <a:rPr lang="en-US" sz="2455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mplement registration, login, and logout using Django REST Framework.</a:t>
            </a:r>
          </a:p>
          <a:p>
            <a:pPr algn="ctr" marL="530182" indent="-26509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Configure token-based authentication. </a:t>
            </a:r>
          </a:p>
          <a:p>
            <a:pPr algn="ctr">
              <a:lnSpc>
                <a:spcPts val="3437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944742" y="3563563"/>
            <a:ext cx="5761060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Integ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rate wearable device APIs (e.g., Fitbit, Apple Health).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Implement data syncing and retrieval endpoints. 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2582198" y="7350621"/>
            <a:ext cx="576106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Implement goal setting, tracking, and notifications.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44742" y="7350621"/>
            <a:ext cx="5761060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Us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 visualization libraries for health data.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Develop admin panel for user and system management. 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196947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Authentication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59492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Health Data Collection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259389" y="6743937"/>
            <a:ext cx="4315760" cy="387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3"/>
              </a:lnSpc>
            </a:pPr>
            <a:r>
              <a:rPr lang="en-US" sz="2181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Wellness Goals and Tracking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59492" y="6567097"/>
            <a:ext cx="4662873" cy="10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58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Dashboard Visualization</a:t>
            </a:r>
            <a:r>
              <a:rPr lang="en-US" sz="2058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&amp; Admin Panel</a:t>
            </a:r>
          </a:p>
          <a:p>
            <a:pPr algn="ctr">
              <a:lnSpc>
                <a:spcPts val="2881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Milestone: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2252" y="2074812"/>
            <a:ext cx="2720996" cy="4316124"/>
          </a:xfrm>
          <a:custGeom>
            <a:avLst/>
            <a:gdLst/>
            <a:ahLst/>
            <a:cxnLst/>
            <a:rect r="r" b="b" t="t" l="l"/>
            <a:pathLst>
              <a:path h="4316124" w="2720996">
                <a:moveTo>
                  <a:pt x="0" y="0"/>
                </a:moveTo>
                <a:lnTo>
                  <a:pt x="2720997" y="0"/>
                </a:lnTo>
                <a:lnTo>
                  <a:pt x="2720997" y="4316124"/>
                </a:lnTo>
                <a:lnTo>
                  <a:pt x="0" y="431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96" r="0" b="-38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44286" y="2182486"/>
            <a:ext cx="2720996" cy="4652448"/>
          </a:xfrm>
          <a:custGeom>
            <a:avLst/>
            <a:gdLst/>
            <a:ahLst/>
            <a:cxnLst/>
            <a:rect r="r" b="b" t="t" l="l"/>
            <a:pathLst>
              <a:path h="4652448" w="2720996">
                <a:moveTo>
                  <a:pt x="0" y="0"/>
                </a:moveTo>
                <a:lnTo>
                  <a:pt x="2720996" y="0"/>
                </a:lnTo>
                <a:lnTo>
                  <a:pt x="2720996" y="4652448"/>
                </a:lnTo>
                <a:lnTo>
                  <a:pt x="0" y="4652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02801" y="4779335"/>
            <a:ext cx="2720996" cy="4652448"/>
          </a:xfrm>
          <a:custGeom>
            <a:avLst/>
            <a:gdLst/>
            <a:ahLst/>
            <a:cxnLst/>
            <a:rect r="r" b="b" t="t" l="l"/>
            <a:pathLst>
              <a:path h="4652448" w="2720996">
                <a:moveTo>
                  <a:pt x="0" y="0"/>
                </a:moveTo>
                <a:lnTo>
                  <a:pt x="2720997" y="0"/>
                </a:lnTo>
                <a:lnTo>
                  <a:pt x="2720997" y="4652447"/>
                </a:lnTo>
                <a:lnTo>
                  <a:pt x="0" y="4652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2436" y="2080519"/>
            <a:ext cx="929561" cy="3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9012" y="2693166"/>
            <a:ext cx="1747474" cy="164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user_id 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Username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email 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password 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date_of_birth 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profile_picture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3641" y="4544905"/>
            <a:ext cx="1856424" cy="11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register()</a:t>
            </a:r>
          </a:p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login() </a:t>
            </a:r>
          </a:p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logout()</a:t>
            </a:r>
          </a:p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update_profile() view_health_metrics()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323797" y="3629917"/>
            <a:ext cx="2720996" cy="4652448"/>
          </a:xfrm>
          <a:custGeom>
            <a:avLst/>
            <a:gdLst/>
            <a:ahLst/>
            <a:cxnLst/>
            <a:rect r="r" b="b" t="t" l="l"/>
            <a:pathLst>
              <a:path h="4652448" w="2720996">
                <a:moveTo>
                  <a:pt x="0" y="0"/>
                </a:moveTo>
                <a:lnTo>
                  <a:pt x="2720997" y="0"/>
                </a:lnTo>
                <a:lnTo>
                  <a:pt x="2720997" y="4652448"/>
                </a:lnTo>
                <a:lnTo>
                  <a:pt x="0" y="4652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61721" y="5330090"/>
            <a:ext cx="2720996" cy="4652448"/>
          </a:xfrm>
          <a:custGeom>
            <a:avLst/>
            <a:gdLst/>
            <a:ahLst/>
            <a:cxnLst/>
            <a:rect r="r" b="b" t="t" l="l"/>
            <a:pathLst>
              <a:path h="4652448" w="2720996">
                <a:moveTo>
                  <a:pt x="0" y="0"/>
                </a:moveTo>
                <a:lnTo>
                  <a:pt x="2720997" y="0"/>
                </a:lnTo>
                <a:lnTo>
                  <a:pt x="2720997" y="4652447"/>
                </a:lnTo>
                <a:lnTo>
                  <a:pt x="0" y="4652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36580" y="6424784"/>
            <a:ext cx="2919251" cy="3511206"/>
          </a:xfrm>
          <a:custGeom>
            <a:avLst/>
            <a:gdLst/>
            <a:ahLst/>
            <a:cxnLst/>
            <a:rect r="r" b="b" t="t" l="l"/>
            <a:pathLst>
              <a:path h="3511206" w="2919251">
                <a:moveTo>
                  <a:pt x="0" y="0"/>
                </a:moveTo>
                <a:lnTo>
                  <a:pt x="2919251" y="0"/>
                </a:lnTo>
                <a:lnTo>
                  <a:pt x="2919251" y="3511206"/>
                </a:lnTo>
                <a:lnTo>
                  <a:pt x="0" y="3511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078" r="0" b="-2107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103004" y="843225"/>
            <a:ext cx="2720996" cy="3635535"/>
          </a:xfrm>
          <a:custGeom>
            <a:avLst/>
            <a:gdLst/>
            <a:ahLst/>
            <a:cxnLst/>
            <a:rect r="r" b="b" t="t" l="l"/>
            <a:pathLst>
              <a:path h="3635535" w="2720996">
                <a:moveTo>
                  <a:pt x="0" y="0"/>
                </a:moveTo>
                <a:lnTo>
                  <a:pt x="2720996" y="0"/>
                </a:lnTo>
                <a:lnTo>
                  <a:pt x="2720996" y="3635535"/>
                </a:lnTo>
                <a:lnTo>
                  <a:pt x="0" y="3635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985" r="0" b="-13985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055603" y="3707489"/>
            <a:ext cx="1721044" cy="30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750" spc="1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HealthInsight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39137" y="2192268"/>
            <a:ext cx="845056" cy="38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1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Goal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25277" y="4788627"/>
            <a:ext cx="1521330" cy="3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750" spc="1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HealthData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52732" y="909370"/>
            <a:ext cx="1976807" cy="2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Notification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41169" y="1491449"/>
            <a:ext cx="2110074" cy="11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notification_id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Message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notification_type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timestamp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56310" y="3086838"/>
            <a:ext cx="2569651" cy="44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"/>
              </a:lnSpc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send_notification()</a:t>
            </a:r>
          </a:p>
          <a:p>
            <a:pPr algn="l">
              <a:lnSpc>
                <a:spcPts val="1650"/>
              </a:lnSpc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schedule_reminder()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69070" y="2845836"/>
            <a:ext cx="1821325" cy="326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goal_id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goal_type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target_value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current_value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start_date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end_date</a:t>
            </a: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set_goal()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update_progress()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check_goalachieve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87741" y="4304069"/>
            <a:ext cx="1686316" cy="277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1650"/>
              </a:lnSpc>
              <a:buFont typeface="Arial"/>
              <a:buChar char="•"/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insight_id</a:t>
            </a:r>
          </a:p>
          <a:p>
            <a:pPr algn="l" marL="207367" indent="-103684" lvl="1">
              <a:lnSpc>
                <a:spcPts val="1650"/>
              </a:lnSpc>
              <a:buFont typeface="Arial"/>
              <a:buChar char="•"/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user_id</a:t>
            </a:r>
          </a:p>
          <a:p>
            <a:pPr algn="l" marL="207367" indent="-103684" lvl="1">
              <a:lnSpc>
                <a:spcPts val="1650"/>
              </a:lnSpc>
              <a:buFont typeface="Arial"/>
              <a:buChar char="•"/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insight_text</a:t>
            </a:r>
          </a:p>
          <a:p>
            <a:pPr algn="l" marL="207367" indent="-103684" lvl="1">
              <a:lnSpc>
                <a:spcPts val="1650"/>
              </a:lnSpc>
              <a:buFont typeface="Arial"/>
              <a:buChar char="•"/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recommendation</a:t>
            </a:r>
          </a:p>
          <a:p>
            <a:pPr algn="l" marL="207367" indent="-103684" lvl="1">
              <a:lnSpc>
                <a:spcPts val="1650"/>
              </a:lnSpc>
              <a:buFont typeface="Arial"/>
              <a:buChar char="•"/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generated_on</a:t>
            </a: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</a:p>
          <a:p>
            <a:pPr algn="l" marL="207367" indent="-103684" lvl="1">
              <a:lnSpc>
                <a:spcPts val="1650"/>
              </a:lnSpc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generat_insights()</a:t>
            </a:r>
          </a:p>
          <a:p>
            <a:pPr algn="l" marL="207367" indent="-103684" lvl="1">
              <a:lnSpc>
                <a:spcPts val="1650"/>
              </a:lnSpc>
            </a:pPr>
            <a:r>
              <a:rPr lang="en-US" sz="1375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send_alert()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55260" y="5303612"/>
            <a:ext cx="1691348" cy="349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timestamp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heart_rate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blood_pressure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steps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calories_burned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sleep_duration</a:t>
            </a: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collect_data()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sync_data()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retrieve_data()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206584" y="6474143"/>
            <a:ext cx="1131196" cy="2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Admin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948807" y="5459526"/>
            <a:ext cx="1636071" cy="2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SystemPerformance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33867" y="6910834"/>
            <a:ext cx="2278435" cy="211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admin_id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username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email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passwod</a:t>
            </a: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manage_user_accounts()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view_system_performance()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monitor_health_metrics()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628057" y="5899016"/>
            <a:ext cx="2209283" cy="211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performance_id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system_uptime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user_count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active_sessions</a:t>
            </a:r>
          </a:p>
          <a:p>
            <a:pPr algn="l" marL="226219" indent="-113109" lvl="1">
              <a:lnSpc>
                <a:spcPts val="1800"/>
              </a:lnSpc>
              <a:buFont typeface="Arial"/>
              <a:buChar char="•"/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data_sync_status</a:t>
            </a: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monitor_performance()</a:t>
            </a:r>
          </a:p>
          <a:p>
            <a:pPr algn="l" marL="226219" indent="-113109" lvl="1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generaye_report()</a:t>
            </a:r>
          </a:p>
        </p:txBody>
      </p:sp>
      <p:sp>
        <p:nvSpPr>
          <p:cNvPr name="AutoShape 28" id="28"/>
          <p:cNvSpPr/>
          <p:nvPr/>
        </p:nvSpPr>
        <p:spPr>
          <a:xfrm rot="-770692">
            <a:off x="2731444" y="3527946"/>
            <a:ext cx="6497827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rot="5377230">
            <a:off x="2712747" y="4853578"/>
            <a:ext cx="1198421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35278">
            <a:off x="3301116" y="4258349"/>
            <a:ext cx="3256006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rot="56475">
            <a:off x="3307956" y="5448806"/>
            <a:ext cx="483185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rot="34569">
            <a:off x="11527290" y="2809641"/>
            <a:ext cx="789349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rot="19981">
            <a:off x="6220567" y="8700739"/>
            <a:ext cx="6161955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47010">
            <a:off x="14899747" y="8686800"/>
            <a:ext cx="580469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5" id="35"/>
          <p:cNvSpPr txBox="true"/>
          <p:nvPr/>
        </p:nvSpPr>
        <p:spPr>
          <a:xfrm rot="0">
            <a:off x="1867941" y="280937"/>
            <a:ext cx="9691040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>
                    <a:alpha val="57647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Class Diagram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0411095" y="245258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257881">
            <a:off x="8486190" y="6945959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9" y="802469"/>
            <a:ext cx="9234130" cy="9057738"/>
          </a:xfrm>
          <a:custGeom>
            <a:avLst/>
            <a:gdLst/>
            <a:ahLst/>
            <a:cxnLst/>
            <a:rect r="r" b="b" t="t" l="l"/>
            <a:pathLst>
              <a:path h="9057738" w="9234130">
                <a:moveTo>
                  <a:pt x="0" y="0"/>
                </a:moveTo>
                <a:lnTo>
                  <a:pt x="9234130" y="0"/>
                </a:lnTo>
                <a:lnTo>
                  <a:pt x="9234130" y="9057738"/>
                </a:lnTo>
                <a:lnTo>
                  <a:pt x="0" y="905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36659" y="978815"/>
            <a:ext cx="9054350" cy="8881392"/>
          </a:xfrm>
          <a:custGeom>
            <a:avLst/>
            <a:gdLst/>
            <a:ahLst/>
            <a:cxnLst/>
            <a:rect r="r" b="b" t="t" l="l"/>
            <a:pathLst>
              <a:path h="8881392" w="9054350">
                <a:moveTo>
                  <a:pt x="0" y="0"/>
                </a:moveTo>
                <a:lnTo>
                  <a:pt x="9054350" y="0"/>
                </a:lnTo>
                <a:lnTo>
                  <a:pt x="9054350" y="8881392"/>
                </a:lnTo>
                <a:lnTo>
                  <a:pt x="0" y="8881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690" y="1527074"/>
            <a:ext cx="8313293" cy="4561920"/>
          </a:xfrm>
          <a:custGeom>
            <a:avLst/>
            <a:gdLst/>
            <a:ahLst/>
            <a:cxnLst/>
            <a:rect r="r" b="b" t="t" l="l"/>
            <a:pathLst>
              <a:path h="4561920" w="8313293">
                <a:moveTo>
                  <a:pt x="0" y="0"/>
                </a:moveTo>
                <a:lnTo>
                  <a:pt x="8313293" y="0"/>
                </a:lnTo>
                <a:lnTo>
                  <a:pt x="8313293" y="4561920"/>
                </a:lnTo>
                <a:lnTo>
                  <a:pt x="0" y="4561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8339" y="421623"/>
            <a:ext cx="8623845" cy="4229870"/>
          </a:xfrm>
          <a:custGeom>
            <a:avLst/>
            <a:gdLst/>
            <a:ahLst/>
            <a:cxnLst/>
            <a:rect r="r" b="b" t="t" l="l"/>
            <a:pathLst>
              <a:path h="4229870" w="8623845">
                <a:moveTo>
                  <a:pt x="0" y="0"/>
                </a:moveTo>
                <a:lnTo>
                  <a:pt x="8623845" y="0"/>
                </a:lnTo>
                <a:lnTo>
                  <a:pt x="8623845" y="4229870"/>
                </a:lnTo>
                <a:lnTo>
                  <a:pt x="0" y="4229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69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50148" y="5678790"/>
            <a:ext cx="9292036" cy="4181416"/>
          </a:xfrm>
          <a:custGeom>
            <a:avLst/>
            <a:gdLst/>
            <a:ahLst/>
            <a:cxnLst/>
            <a:rect r="r" b="b" t="t" l="l"/>
            <a:pathLst>
              <a:path h="4181416" w="9292036">
                <a:moveTo>
                  <a:pt x="0" y="0"/>
                </a:moveTo>
                <a:lnTo>
                  <a:pt x="9292036" y="0"/>
                </a:lnTo>
                <a:lnTo>
                  <a:pt x="9292036" y="4181417"/>
                </a:lnTo>
                <a:lnTo>
                  <a:pt x="0" y="41814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29" y="278748"/>
            <a:ext cx="5637767" cy="90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5027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SCREENSHOTS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9" y="0"/>
            <a:ext cx="10487331" cy="10287000"/>
          </a:xfrm>
          <a:custGeom>
            <a:avLst/>
            <a:gdLst/>
            <a:ahLst/>
            <a:cxnLst/>
            <a:rect r="r" b="b" t="t" l="l"/>
            <a:pathLst>
              <a:path h="10287000" w="10487331">
                <a:moveTo>
                  <a:pt x="0" y="0"/>
                </a:moveTo>
                <a:lnTo>
                  <a:pt x="10487331" y="0"/>
                </a:lnTo>
                <a:lnTo>
                  <a:pt x="104873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0437" y="0"/>
            <a:ext cx="10781522" cy="10575571"/>
          </a:xfrm>
          <a:custGeom>
            <a:avLst/>
            <a:gdLst/>
            <a:ahLst/>
            <a:cxnLst/>
            <a:rect r="r" b="b" t="t" l="l"/>
            <a:pathLst>
              <a:path h="10575571" w="10781522">
                <a:moveTo>
                  <a:pt x="0" y="0"/>
                </a:moveTo>
                <a:lnTo>
                  <a:pt x="10781522" y="0"/>
                </a:lnTo>
                <a:lnTo>
                  <a:pt x="10781522" y="10575571"/>
                </a:lnTo>
                <a:lnTo>
                  <a:pt x="0" y="1057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3604" y="403652"/>
            <a:ext cx="9532489" cy="4349198"/>
          </a:xfrm>
          <a:custGeom>
            <a:avLst/>
            <a:gdLst/>
            <a:ahLst/>
            <a:cxnLst/>
            <a:rect r="r" b="b" t="t" l="l"/>
            <a:pathLst>
              <a:path h="4349198" w="9532489">
                <a:moveTo>
                  <a:pt x="0" y="0"/>
                </a:moveTo>
                <a:lnTo>
                  <a:pt x="9532489" y="0"/>
                </a:lnTo>
                <a:lnTo>
                  <a:pt x="9532489" y="4349198"/>
                </a:lnTo>
                <a:lnTo>
                  <a:pt x="0" y="434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74447" y="5143500"/>
            <a:ext cx="10945169" cy="4933877"/>
          </a:xfrm>
          <a:custGeom>
            <a:avLst/>
            <a:gdLst/>
            <a:ahLst/>
            <a:cxnLst/>
            <a:rect r="r" b="b" t="t" l="l"/>
            <a:pathLst>
              <a:path h="4933877" w="10945169">
                <a:moveTo>
                  <a:pt x="0" y="0"/>
                </a:moveTo>
                <a:lnTo>
                  <a:pt x="10945169" y="0"/>
                </a:lnTo>
                <a:lnTo>
                  <a:pt x="10945169" y="4933877"/>
                </a:lnTo>
                <a:lnTo>
                  <a:pt x="0" y="493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09235" y="4591506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4927" y="109930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4302" y="403272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444927" y="5857955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481978" y="1723876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84069" y="6198678"/>
            <a:ext cx="5168485" cy="408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</a:pPr>
            <a:r>
              <a:rPr lang="en-US" sz="2123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By combining advanced technology, personalized analytics, and a user-centric approach, the Smart Health and Wellness Monitoring System revolutionizes the way individuals manage their health and well-being. This innovative platform empowers users to take control of their personal health, while also enabling healthcare professionals to deliver more effective, data-driven care and support.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445" y="6937352"/>
            <a:ext cx="492517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Healthcare professionals can leverage the system's robust data analytics capabilities to gain valuable insights, optimize patient care, and make data-driven decisions that improve overall health outcomes.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05725" y="4943475"/>
            <a:ext cx="4925174" cy="110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Summarizing key points discussed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29445" y="5984233"/>
            <a:ext cx="492517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Data-Driven Insights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76597" y="581877"/>
            <a:ext cx="11934806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8051" y="1270197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DAGbBnfwnzg</dc:identifier>
  <dcterms:modified xsi:type="dcterms:W3CDTF">2011-08-01T06:04:30Z</dcterms:modified>
  <cp:revision>1</cp:revision>
  <dc:title>Created By : JANANI</dc:title>
</cp:coreProperties>
</file>