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4" r:id="rId1"/>
  </p:sldMasterIdLst>
  <p:notesMasterIdLst>
    <p:notesMasterId r:id="rId25"/>
  </p:notesMasterIdLst>
  <p:sldIdLst>
    <p:sldId id="257" r:id="rId2"/>
    <p:sldId id="260" r:id="rId3"/>
    <p:sldId id="262" r:id="rId4"/>
    <p:sldId id="263" r:id="rId5"/>
    <p:sldId id="286" r:id="rId6"/>
    <p:sldId id="287" r:id="rId7"/>
    <p:sldId id="266" r:id="rId8"/>
    <p:sldId id="288" r:id="rId9"/>
    <p:sldId id="290" r:id="rId10"/>
    <p:sldId id="289" r:id="rId11"/>
    <p:sldId id="265" r:id="rId12"/>
    <p:sldId id="264" r:id="rId13"/>
    <p:sldId id="277" r:id="rId14"/>
    <p:sldId id="278" r:id="rId15"/>
    <p:sldId id="279" r:id="rId16"/>
    <p:sldId id="281" r:id="rId17"/>
    <p:sldId id="282" r:id="rId18"/>
    <p:sldId id="283" r:id="rId19"/>
    <p:sldId id="284" r:id="rId20"/>
    <p:sldId id="285" r:id="rId21"/>
    <p:sldId id="280" r:id="rId22"/>
    <p:sldId id="272"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6" d="100"/>
          <a:sy n="66" d="100"/>
        </p:scale>
        <p:origin x="6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EBAFB6-5039-448A-8C8E-9BDCB6C71360}"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26199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14878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623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91971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3522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2387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17340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85753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67683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4268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5177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0021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3870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36158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4874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4605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A1C593-65D0-4073-BCC9-577B9352EA97}" type="datetimeFigureOut">
              <a:rPr lang="en-US" smtClean="0"/>
              <a:t>5/19/2024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082318999"/>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nap.nationalacademies.org/read/11537/chapter/8" TargetMode="External"/><Relationship Id="rId2" Type="http://schemas.openxmlformats.org/officeDocument/2006/relationships/hyperlink" Target="https://github.com/janani1128/-210701085-CS19621-PRIEE.git" TargetMode="External"/><Relationship Id="rId1" Type="http://schemas.openxmlformats.org/officeDocument/2006/relationships/slideLayout" Target="../slideLayouts/slideLayout2.xml"/><Relationship Id="rId5" Type="http://schemas.openxmlformats.org/officeDocument/2006/relationships/hyperlink" Target="https://www.olivemagazine.com/recipes/collection/best-ever-olive-recipes/" TargetMode="External"/><Relationship Id="rId4" Type="http://schemas.openxmlformats.org/officeDocument/2006/relationships/hyperlink" Target="https://flask.palletsprojects.com/en/3.0.x/"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528929" y="1119674"/>
            <a:ext cx="9998075" cy="794856"/>
          </a:xfrm>
        </p:spPr>
        <p:txBody>
          <a:bodyPr rtlCol="0">
            <a:normAutofit fontScale="90000"/>
          </a:bodyPr>
          <a:lstStyle/>
          <a:p>
            <a:pPr>
              <a:defRPr/>
            </a:pPr>
            <a:r>
              <a:rPr lang="en-IN" sz="2800" b="1" kern="100" dirty="0">
                <a:solidFill>
                  <a:schemeClr val="accent3">
                    <a:lumMod val="40000"/>
                    <a:lumOff val="60000"/>
                  </a:schemeClr>
                </a:solidFill>
                <a:effectLst/>
                <a:latin typeface="Times New Roman" panose="02020603050405020304" pitchFamily="18" charset="0"/>
                <a:ea typeface="Arial" panose="020B0604020202020204" pitchFamily="34" charset="0"/>
                <a:cs typeface="Times New Roman" panose="02020603050405020304" pitchFamily="18" charset="0"/>
              </a:rPr>
              <a:t>NUTRIPLAN– AN AI ENABLED NUTRITION ANALYZER</a:t>
            </a:r>
            <a:br>
              <a:rPr lang="en-IN" sz="2800" kern="100" dirty="0">
                <a:solidFill>
                  <a:schemeClr val="accent3">
                    <a:lumMod val="40000"/>
                    <a:lumOff val="60000"/>
                  </a:schemeClr>
                </a:solidFill>
                <a:effectLst/>
                <a:latin typeface="Arial" panose="020B0604020202020204" pitchFamily="34" charset="0"/>
                <a:ea typeface="Arial" panose="020B0604020202020204" pitchFamily="34" charset="0"/>
                <a:cs typeface="Times New Roman" panose="02020603050405020304" pitchFamily="18" charset="0"/>
              </a:rPr>
            </a:br>
            <a:endParaRPr lang="en-IN" altLang="en-US" sz="2800" b="1"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
        <p:nvSpPr>
          <p:cNvPr id="2051" name="Subtitle 2"/>
          <p:cNvSpPr>
            <a:spLocks noGrp="1"/>
          </p:cNvSpPr>
          <p:nvPr>
            <p:ph type="subTitle" idx="1"/>
          </p:nvPr>
        </p:nvSpPr>
        <p:spPr>
          <a:xfrm>
            <a:off x="771525" y="1384967"/>
            <a:ext cx="10582275" cy="5315527"/>
          </a:xfrm>
        </p:spPr>
        <p:txBody>
          <a:bodyPr rtlCol="0">
            <a:normAutofit fontScale="65000" lnSpcReduction="20000"/>
          </a:bodyPr>
          <a:lstStyle/>
          <a:p>
            <a:pPr eaLnBrk="1" fontAlgn="auto" hangingPunct="1">
              <a:spcAft>
                <a:spcPts val="0"/>
              </a:spcAft>
              <a:defRPr/>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lvl="0" indent="0" algn="ctr" rtl="0">
              <a:lnSpc>
                <a:spcPct val="150000"/>
              </a:lnSpc>
              <a:spcBef>
                <a:spcPts val="0"/>
              </a:spcBef>
              <a:spcAft>
                <a:spcPts val="0"/>
              </a:spcAft>
              <a:buClr>
                <a:schemeClr val="dk1"/>
              </a:buClr>
              <a:buSzPts val="1100"/>
              <a:buFont typeface="Arial" panose="020B0604020202020204"/>
              <a:buNone/>
            </a:pPr>
            <a:r>
              <a:rPr lang="en-US" altLang="en-US" sz="3300" b="1"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altLang="en-US" sz="3300" b="1" dirty="0">
                <a:solidFill>
                  <a:schemeClr val="accent2">
                    <a:lumMod val="20000"/>
                    <a:lumOff val="80000"/>
                  </a:schemeClr>
                </a:solidFill>
                <a:latin typeface="Times New Roman" panose="02020603050405020304" pitchFamily="18" charset="0"/>
                <a:cs typeface="Times New Roman" panose="02020603050405020304" pitchFamily="18" charset="0"/>
                <a:sym typeface="+mn-ea"/>
              </a:rPr>
              <a:t> </a:t>
            </a:r>
            <a:r>
              <a:rPr lang="en-US" sz="3300" b="1" dirty="0">
                <a:solidFill>
                  <a:schemeClr val="accent2">
                    <a:lumMod val="20000"/>
                    <a:lumOff val="80000"/>
                  </a:schemeClr>
                </a:solidFill>
                <a:latin typeface="Times New Roman" panose="02020603050405020304"/>
                <a:ea typeface="Times New Roman" panose="02020603050405020304"/>
                <a:cs typeface="Times New Roman" panose="02020603050405020304"/>
                <a:sym typeface="Times New Roman" panose="02020603050405020304"/>
              </a:rPr>
              <a:t>GE19612 </a:t>
            </a:r>
            <a:r>
              <a:rPr lang="en-US" altLang="en-US" sz="3300" b="1" dirty="0">
                <a:solidFill>
                  <a:schemeClr val="accent2">
                    <a:lumMod val="20000"/>
                    <a:lumOff val="80000"/>
                  </a:schemeClr>
                </a:solidFill>
                <a:latin typeface="Times New Roman" panose="02020603050405020304" pitchFamily="18" charset="0"/>
                <a:cs typeface="Times New Roman" panose="02020603050405020304" pitchFamily="18" charset="0"/>
                <a:sym typeface="+mn-ea"/>
              </a:rPr>
              <a:t> – </a:t>
            </a:r>
            <a:r>
              <a:rPr lang="en-US" sz="3300" b="1" dirty="0">
                <a:solidFill>
                  <a:schemeClr val="accent2">
                    <a:lumMod val="20000"/>
                    <a:lumOff val="80000"/>
                  </a:schemeClr>
                </a:solidFill>
                <a:latin typeface="Times New Roman" panose="02020603050405020304"/>
                <a:ea typeface="Times New Roman" panose="02020603050405020304"/>
                <a:cs typeface="Times New Roman" panose="02020603050405020304"/>
                <a:sym typeface="Times New Roman" panose="02020603050405020304"/>
              </a:rPr>
              <a:t>PROFESSIONAL READINESS FOR INNOVATION,</a:t>
            </a:r>
            <a:endParaRPr sz="3300" b="1" dirty="0">
              <a:solidFill>
                <a:schemeClr val="accent2">
                  <a:lumMod val="20000"/>
                  <a:lumOff val="80000"/>
                </a:schemeClr>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50000"/>
              </a:lnSpc>
              <a:spcBef>
                <a:spcPts val="0"/>
              </a:spcBef>
              <a:spcAft>
                <a:spcPts val="0"/>
              </a:spcAft>
              <a:buClr>
                <a:schemeClr val="dk1"/>
              </a:buClr>
              <a:buSzPts val="1100"/>
              <a:buFont typeface="Arial" panose="020B0604020202020204"/>
              <a:buNone/>
            </a:pPr>
            <a:r>
              <a:rPr lang="en-US" sz="3300" b="1" dirty="0">
                <a:solidFill>
                  <a:schemeClr val="accent2">
                    <a:lumMod val="20000"/>
                    <a:lumOff val="80000"/>
                  </a:schemeClr>
                </a:solidFill>
                <a:latin typeface="Times New Roman" panose="02020603050405020304"/>
                <a:ea typeface="Times New Roman" panose="02020603050405020304"/>
                <a:cs typeface="Times New Roman" panose="02020603050405020304"/>
                <a:sym typeface="Times New Roman" panose="02020603050405020304"/>
              </a:rPr>
              <a:t>       EMPLOYABILITY AND ENTREPRENEURSHIP</a:t>
            </a:r>
          </a:p>
          <a:p>
            <a:pPr marL="0" lvl="0" indent="0" algn="ctr" rtl="0">
              <a:lnSpc>
                <a:spcPct val="150000"/>
              </a:lnSpc>
              <a:spcBef>
                <a:spcPts val="0"/>
              </a:spcBef>
              <a:spcAft>
                <a:spcPts val="0"/>
              </a:spcAft>
              <a:buClr>
                <a:schemeClr val="dk1"/>
              </a:buClr>
              <a:buSzPts val="1100"/>
              <a:buFont typeface="Arial" panose="020B0604020202020204"/>
              <a:buNone/>
            </a:pPr>
            <a:r>
              <a:rPr lang="en-IN" altLang="en-US" sz="3300" b="1" dirty="0">
                <a:solidFill>
                  <a:schemeClr val="accent2">
                    <a:lumMod val="20000"/>
                    <a:lumOff val="80000"/>
                  </a:schemeClr>
                </a:solidFill>
                <a:latin typeface="Times New Roman" panose="02020603050405020304" pitchFamily="18" charset="0"/>
                <a:cs typeface="Times New Roman" panose="02020603050405020304" pitchFamily="18" charset="0"/>
                <a:sym typeface="+mn-ea"/>
              </a:rPr>
              <a:t>   				         </a:t>
            </a:r>
            <a:r>
              <a:rPr lang="en-US" altLang="en-US" sz="3300" b="1" dirty="0">
                <a:solidFill>
                  <a:schemeClr val="accent2">
                    <a:lumMod val="20000"/>
                    <a:lumOff val="80000"/>
                  </a:schemeClr>
                </a:solidFill>
                <a:latin typeface="Times New Roman" panose="02020603050405020304" pitchFamily="18" charset="0"/>
                <a:cs typeface="Times New Roman" panose="02020603050405020304" pitchFamily="18" charset="0"/>
                <a:sym typeface="+mn-ea"/>
              </a:rPr>
              <a:t> Submitted by : </a:t>
            </a:r>
            <a:r>
              <a:rPr lang="en-US" altLang="en-US" sz="1600" dirty="0">
                <a:solidFill>
                  <a:schemeClr val="tx1"/>
                </a:solidFill>
                <a:latin typeface="Times New Roman" panose="02020603050405020304" pitchFamily="18" charset="0"/>
                <a:cs typeface="Times New Roman" panose="02020603050405020304" pitchFamily="18" charset="0"/>
              </a:rPr>
              <a:t>					</a:t>
            </a:r>
            <a:endParaRPr lang="en-US" altLang="en-US" sz="2100" dirty="0">
              <a:solidFill>
                <a:schemeClr val="tx1"/>
              </a:solidFill>
              <a:latin typeface="Times New Roman" panose="02020603050405020304" pitchFamily="18" charset="0"/>
              <a:cs typeface="Times New Roman" panose="02020603050405020304" pitchFamily="18" charset="0"/>
            </a:endParaRPr>
          </a:p>
          <a:p>
            <a:pPr algn="l" eaLnBrk="1" fontAlgn="auto" hangingPunct="1">
              <a:lnSpc>
                <a:spcPct val="170000"/>
              </a:lnSpc>
              <a:spcAft>
                <a:spcPts val="0"/>
              </a:spcAft>
              <a:defRPr/>
            </a:pPr>
            <a:r>
              <a:rPr lang="en-US" altLang="en-US" sz="2100" dirty="0">
                <a:solidFill>
                  <a:schemeClr val="tx1"/>
                </a:solidFill>
                <a:latin typeface="Times New Roman" panose="02020603050405020304" pitchFamily="18" charset="0"/>
                <a:cs typeface="Times New Roman" panose="02020603050405020304" pitchFamily="18" charset="0"/>
              </a:rPr>
              <a:t>             		            	            	</a:t>
            </a:r>
            <a:r>
              <a:rPr lang="en-US" altLang="en-US" sz="2500" b="1" dirty="0">
                <a:solidFill>
                  <a:schemeClr val="tx1"/>
                </a:solidFill>
                <a:latin typeface="Times New Roman" panose="02020603050405020304" pitchFamily="18" charset="0"/>
                <a:cs typeface="Times New Roman" panose="02020603050405020304" pitchFamily="18" charset="0"/>
              </a:rPr>
              <a:t>JANANI A	  </a:t>
            </a:r>
            <a:r>
              <a:rPr lang="en-US" altLang="en-US" sz="2500" b="1" dirty="0">
                <a:latin typeface="Times New Roman" panose="02020603050405020304" pitchFamily="18" charset="0"/>
                <a:cs typeface="Times New Roman" panose="02020603050405020304" pitchFamily="18" charset="0"/>
              </a:rPr>
              <a:t>       	                      </a:t>
            </a:r>
            <a:r>
              <a:rPr lang="en-US" altLang="en-US" sz="2500" b="1" dirty="0">
                <a:solidFill>
                  <a:schemeClr val="tx1"/>
                </a:solidFill>
                <a:latin typeface="Times New Roman" panose="02020603050405020304" pitchFamily="18" charset="0"/>
                <a:cs typeface="Times New Roman" panose="02020603050405020304" pitchFamily="18" charset="0"/>
              </a:rPr>
              <a:t>2116210701085</a:t>
            </a:r>
          </a:p>
          <a:p>
            <a:pPr algn="l" eaLnBrk="1" fontAlgn="auto" hangingPunct="1">
              <a:lnSpc>
                <a:spcPct val="170000"/>
              </a:lnSpc>
              <a:spcAft>
                <a:spcPts val="0"/>
              </a:spcAft>
              <a:defRPr/>
            </a:pPr>
            <a:r>
              <a:rPr lang="en-US" altLang="en-US" sz="2500" b="1" dirty="0">
                <a:solidFill>
                  <a:schemeClr val="tx1"/>
                </a:solidFill>
                <a:latin typeface="Times New Roman" panose="02020603050405020304" pitchFamily="18" charset="0"/>
                <a:cs typeface="Times New Roman" panose="02020603050405020304" pitchFamily="18" charset="0"/>
              </a:rPr>
              <a:t>                                              </a:t>
            </a:r>
            <a:r>
              <a:rPr lang="en-US" altLang="en-US" sz="2500" b="1" dirty="0">
                <a:latin typeface="Times New Roman" panose="02020603050405020304" pitchFamily="18" charset="0"/>
                <a:cs typeface="Times New Roman" panose="02020603050405020304" pitchFamily="18" charset="0"/>
              </a:rPr>
              <a:t>       	         JANANI PRIYA N                     </a:t>
            </a:r>
            <a:r>
              <a:rPr lang="en-US" altLang="en-US" sz="2500" b="1" dirty="0">
                <a:solidFill>
                  <a:schemeClr val="tx1"/>
                </a:solidFill>
                <a:latin typeface="Times New Roman" panose="02020603050405020304" pitchFamily="18" charset="0"/>
                <a:cs typeface="Times New Roman" panose="02020603050405020304" pitchFamily="18" charset="0"/>
              </a:rPr>
              <a:t>   	    2116210701086</a:t>
            </a:r>
          </a:p>
          <a:p>
            <a:pPr algn="l" eaLnBrk="1" fontAlgn="auto" hangingPunct="1">
              <a:lnSpc>
                <a:spcPct val="170000"/>
              </a:lnSpc>
              <a:spcAft>
                <a:spcPts val="0"/>
              </a:spcAft>
              <a:defRPr/>
            </a:pPr>
            <a:r>
              <a:rPr lang="en-US" altLang="en-US" sz="2500" b="1" dirty="0">
                <a:solidFill>
                  <a:schemeClr val="tx1"/>
                </a:solidFill>
                <a:latin typeface="Times New Roman" panose="02020603050405020304" pitchFamily="18" charset="0"/>
                <a:cs typeface="Times New Roman" panose="02020603050405020304" pitchFamily="18" charset="0"/>
              </a:rPr>
              <a:t>			          			</a:t>
            </a:r>
            <a:r>
              <a:rPr lang="en-US" altLang="en-US" sz="2500" b="1" dirty="0">
                <a:latin typeface="Times New Roman" panose="02020603050405020304" pitchFamily="18" charset="0"/>
                <a:cs typeface="Times New Roman" panose="02020603050405020304" pitchFamily="18" charset="0"/>
              </a:rPr>
              <a:t>KANIMOZHI A                   </a:t>
            </a:r>
            <a:r>
              <a:rPr lang="en-US" altLang="en-US" sz="2500" b="1" dirty="0">
                <a:solidFill>
                  <a:schemeClr val="tx1"/>
                </a:solidFill>
                <a:latin typeface="Times New Roman" panose="02020603050405020304" pitchFamily="18" charset="0"/>
                <a:cs typeface="Times New Roman" panose="02020603050405020304" pitchFamily="18" charset="0"/>
              </a:rPr>
              <a:t>                    2116210701104</a:t>
            </a:r>
          </a:p>
          <a:p>
            <a:pPr algn="l" eaLnBrk="1" fontAlgn="auto" hangingPunct="1">
              <a:lnSpc>
                <a:spcPct val="170000"/>
              </a:lnSpc>
              <a:spcAft>
                <a:spcPts val="0"/>
              </a:spcAft>
              <a:defRPr/>
            </a:pPr>
            <a:r>
              <a:rPr lang="en-US" altLang="en-US" sz="2500" b="1" dirty="0">
                <a:solidFill>
                  <a:schemeClr val="tx1"/>
                </a:solidFill>
                <a:latin typeface="Times New Roman" panose="02020603050405020304" pitchFamily="18" charset="0"/>
                <a:cs typeface="Times New Roman" panose="02020603050405020304" pitchFamily="18" charset="0"/>
              </a:rPr>
              <a:t>                                              	          </a:t>
            </a:r>
            <a:endParaRPr lang="en-US" altLang="en-US" sz="1500" dirty="0">
              <a:solidFill>
                <a:schemeClr val="tx1"/>
              </a:solidFill>
              <a:latin typeface="Times New Roman" panose="02020603050405020304" pitchFamily="18" charset="0"/>
              <a:cs typeface="Times New Roman" panose="02020603050405020304" pitchFamily="18" charset="0"/>
            </a:endParaRPr>
          </a:p>
          <a:p>
            <a:pPr algn="ctr" eaLnBrk="1" fontAlgn="auto" hangingPunct="1">
              <a:lnSpc>
                <a:spcPct val="120000"/>
              </a:lnSpc>
              <a:spcBef>
                <a:spcPts val="0"/>
              </a:spcBef>
              <a:spcAft>
                <a:spcPts val="0"/>
              </a:spcAft>
              <a:defRPr/>
            </a:pPr>
            <a:r>
              <a:rPr lang="en-US" altLang="en-US" sz="2100" b="1" dirty="0">
                <a:solidFill>
                  <a:schemeClr val="accent4">
                    <a:lumMod val="50000"/>
                  </a:schemeClr>
                </a:solidFill>
                <a:latin typeface="Times New Roman" panose="02020603050405020304" pitchFamily="18" charset="0"/>
                <a:cs typeface="Times New Roman" panose="02020603050405020304" pitchFamily="18" charset="0"/>
              </a:rPr>
              <a:t>   </a:t>
            </a:r>
            <a:r>
              <a:rPr lang="en-US" altLang="en-US" sz="2500" b="1" dirty="0">
                <a:solidFill>
                  <a:schemeClr val="tx2">
                    <a:lumMod val="90000"/>
                  </a:schemeClr>
                </a:solidFill>
                <a:latin typeface="Times New Roman" panose="02020603050405020304" pitchFamily="18" charset="0"/>
                <a:cs typeface="Times New Roman" panose="02020603050405020304" pitchFamily="18" charset="0"/>
              </a:rPr>
              <a:t>Supervisor :    </a:t>
            </a:r>
          </a:p>
          <a:p>
            <a:pPr algn="ctr" eaLnBrk="1" fontAlgn="auto" hangingPunct="1">
              <a:lnSpc>
                <a:spcPct val="120000"/>
              </a:lnSpc>
              <a:spcBef>
                <a:spcPts val="0"/>
              </a:spcBef>
              <a:spcAft>
                <a:spcPts val="0"/>
              </a:spcAft>
              <a:defRPr/>
            </a:pPr>
            <a:r>
              <a:rPr altLang="en-US" sz="2500" b="1" dirty="0">
                <a:solidFill>
                  <a:schemeClr val="tx2">
                    <a:lumMod val="90000"/>
                  </a:schemeClr>
                </a:solidFill>
                <a:latin typeface="Times New Roman" panose="02020603050405020304" pitchFamily="18" charset="0"/>
                <a:cs typeface="Times New Roman" panose="02020603050405020304" pitchFamily="18" charset="0"/>
              </a:rPr>
              <a:t>Dr . </a:t>
            </a:r>
            <a:r>
              <a:rPr altLang="en-US" sz="2500" b="1" dirty="0" err="1">
                <a:solidFill>
                  <a:schemeClr val="tx2">
                    <a:lumMod val="90000"/>
                  </a:schemeClr>
                </a:solidFill>
                <a:latin typeface="Times New Roman" panose="02020603050405020304" pitchFamily="18" charset="0"/>
                <a:cs typeface="Times New Roman" panose="02020603050405020304" pitchFamily="18" charset="0"/>
              </a:rPr>
              <a:t>K.Anan</a:t>
            </a:r>
            <a:r>
              <a:rPr lang="en-IN" sz="2500" b="1" dirty="0">
                <a:solidFill>
                  <a:schemeClr val="tx2">
                    <a:lumMod val="90000"/>
                  </a:schemeClr>
                </a:solidFill>
                <a:latin typeface="Times New Roman" panose="02020603050405020304" pitchFamily="18" charset="0"/>
                <a:cs typeface="Times New Roman" panose="02020603050405020304" pitchFamily="18" charset="0"/>
              </a:rPr>
              <a:t>d</a:t>
            </a:r>
            <a:r>
              <a:rPr altLang="en-US" sz="2500" b="1" dirty="0">
                <a:solidFill>
                  <a:schemeClr val="tx2">
                    <a:lumMod val="90000"/>
                  </a:schemeClr>
                </a:solidFill>
                <a:latin typeface="Times New Roman" panose="02020603050405020304" pitchFamily="18" charset="0"/>
                <a:cs typeface="Times New Roman" panose="02020603050405020304" pitchFamily="18" charset="0"/>
              </a:rPr>
              <a:t> M.E.,</a:t>
            </a:r>
            <a:r>
              <a:rPr altLang="en-US" sz="2500" b="1" dirty="0" err="1">
                <a:solidFill>
                  <a:schemeClr val="tx2">
                    <a:lumMod val="90000"/>
                  </a:schemeClr>
                </a:solidFill>
                <a:latin typeface="Times New Roman" panose="02020603050405020304" pitchFamily="18" charset="0"/>
                <a:cs typeface="Times New Roman" panose="02020603050405020304" pitchFamily="18" charset="0"/>
              </a:rPr>
              <a:t>Ph.D</a:t>
            </a:r>
            <a:r>
              <a:rPr altLang="en-US" sz="2500" b="1" dirty="0">
                <a:solidFill>
                  <a:schemeClr val="tx2">
                    <a:lumMod val="90000"/>
                  </a:schemeClr>
                </a:solidFill>
                <a:latin typeface="Times New Roman" panose="02020603050405020304" pitchFamily="18" charset="0"/>
                <a:cs typeface="Times New Roman" panose="02020603050405020304" pitchFamily="18" charset="0"/>
              </a:rPr>
              <a:t>.,</a:t>
            </a:r>
            <a:r>
              <a:rPr lang="en-US" altLang="en-US" sz="2500" b="1" dirty="0">
                <a:solidFill>
                  <a:schemeClr val="tx2">
                    <a:lumMod val="90000"/>
                  </a:schemeClr>
                </a:solidFill>
                <a:latin typeface="Times New Roman" panose="02020603050405020304" pitchFamily="18" charset="0"/>
                <a:cs typeface="Times New Roman" panose="02020603050405020304" pitchFamily="18" charset="0"/>
              </a:rPr>
              <a:t>  </a:t>
            </a:r>
          </a:p>
          <a:p>
            <a:pPr algn="ctr" eaLnBrk="1" fontAlgn="auto" hangingPunct="1">
              <a:lnSpc>
                <a:spcPct val="120000"/>
              </a:lnSpc>
              <a:spcBef>
                <a:spcPts val="0"/>
              </a:spcBef>
              <a:spcAft>
                <a:spcPts val="0"/>
              </a:spcAft>
              <a:defRPr/>
            </a:pPr>
            <a:r>
              <a:rPr lang="en-US" altLang="en-US" sz="2500" b="1" dirty="0">
                <a:solidFill>
                  <a:schemeClr val="tx2">
                    <a:lumMod val="90000"/>
                  </a:schemeClr>
                </a:solidFill>
                <a:latin typeface="Times New Roman" panose="02020603050405020304" pitchFamily="18" charset="0"/>
                <a:cs typeface="Times New Roman" panose="02020603050405020304" pitchFamily="18" charset="0"/>
              </a:rPr>
              <a:t>Professor</a:t>
            </a:r>
          </a:p>
          <a:p>
            <a:pPr algn="ctr" eaLnBrk="1" fontAlgn="auto" hangingPunct="1">
              <a:lnSpc>
                <a:spcPct val="120000"/>
              </a:lnSpc>
              <a:spcBef>
                <a:spcPts val="0"/>
              </a:spcBef>
              <a:spcAft>
                <a:spcPts val="0"/>
              </a:spcAft>
              <a:defRPr/>
            </a:pPr>
            <a:r>
              <a:rPr lang="en-US" altLang="en-US" sz="2300" b="1" dirty="0">
                <a:solidFill>
                  <a:schemeClr val="accent3">
                    <a:lumMod val="20000"/>
                    <a:lumOff val="80000"/>
                  </a:schemeClr>
                </a:solidFill>
                <a:latin typeface="Times New Roman" panose="02020603050405020304" pitchFamily="18" charset="0"/>
                <a:cs typeface="Times New Roman" panose="02020603050405020304" pitchFamily="18" charset="0"/>
              </a:rPr>
              <a:t>     Department of Computer Science and Engineering </a:t>
            </a:r>
          </a:p>
          <a:p>
            <a:pPr algn="ctr" eaLnBrk="1" fontAlgn="auto" hangingPunct="1">
              <a:lnSpc>
                <a:spcPct val="120000"/>
              </a:lnSpc>
              <a:spcBef>
                <a:spcPts val="0"/>
              </a:spcBef>
              <a:spcAft>
                <a:spcPts val="0"/>
              </a:spcAft>
              <a:defRPr/>
            </a:pPr>
            <a:r>
              <a:rPr lang="en-US" altLang="en-US" b="1"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altLang="en-US" sz="3100" b="1" dirty="0">
                <a:solidFill>
                  <a:schemeClr val="accent3">
                    <a:lumMod val="20000"/>
                    <a:lumOff val="80000"/>
                  </a:schemeClr>
                </a:solidFill>
                <a:latin typeface="Times New Roman" panose="02020603050405020304" pitchFamily="18" charset="0"/>
                <a:cs typeface="Times New Roman" panose="02020603050405020304" pitchFamily="18" charset="0"/>
              </a:rPr>
              <a:t>Rajalakshmi Engineering College</a:t>
            </a:r>
          </a:p>
          <a:p>
            <a:pPr algn="ctr" eaLnBrk="1" fontAlgn="auto" hangingPunct="1">
              <a:lnSpc>
                <a:spcPct val="120000"/>
              </a:lnSpc>
              <a:spcBef>
                <a:spcPts val="0"/>
              </a:spcBef>
              <a:spcAft>
                <a:spcPts val="0"/>
              </a:spcAft>
              <a:defRPr/>
            </a:pPr>
            <a:r>
              <a:rPr lang="en-US" altLang="en-US" sz="2000" b="1"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altLang="en-US" sz="2100" b="1" dirty="0">
                <a:solidFill>
                  <a:schemeClr val="accent3">
                    <a:lumMod val="20000"/>
                    <a:lumOff val="80000"/>
                  </a:schemeClr>
                </a:solidFill>
                <a:latin typeface="Times New Roman" panose="02020603050405020304" pitchFamily="18" charset="0"/>
                <a:cs typeface="Times New Roman" panose="02020603050405020304" pitchFamily="18" charset="0"/>
              </a:rPr>
              <a:t>Thandalam,</a:t>
            </a:r>
          </a:p>
          <a:p>
            <a:pPr algn="ctr" eaLnBrk="1" fontAlgn="auto" hangingPunct="1">
              <a:lnSpc>
                <a:spcPct val="120000"/>
              </a:lnSpc>
              <a:spcBef>
                <a:spcPts val="0"/>
              </a:spcBef>
              <a:spcAft>
                <a:spcPts val="0"/>
              </a:spcAft>
              <a:defRPr/>
            </a:pPr>
            <a:r>
              <a:rPr lang="en-US" altLang="en-US" sz="2100" b="1" dirty="0">
                <a:solidFill>
                  <a:schemeClr val="accent3">
                    <a:lumMod val="20000"/>
                    <a:lumOff val="80000"/>
                  </a:schemeClr>
                </a:solidFill>
                <a:latin typeface="Times New Roman" panose="02020603050405020304" pitchFamily="18" charset="0"/>
                <a:cs typeface="Times New Roman" panose="02020603050405020304" pitchFamily="18" charset="0"/>
              </a:rPr>
              <a:t>Chennai-602105.</a:t>
            </a:r>
            <a:r>
              <a:rPr lang="en-US" altLang="en-US" dirty="0">
                <a:solidFill>
                  <a:schemeClr val="accent3">
                    <a:lumMod val="20000"/>
                    <a:lumOff val="80000"/>
                  </a:schemeClr>
                </a:solidFill>
                <a:latin typeface="Times New Roman" panose="02020603050405020304" pitchFamily="18" charset="0"/>
                <a:cs typeface="Times New Roman" panose="02020603050405020304" pitchFamily="18" charset="0"/>
              </a:rPr>
              <a:t>                                             </a:t>
            </a:r>
          </a:p>
          <a:p>
            <a:pPr algn="l" eaLnBrk="1" fontAlgn="auto" hangingPunct="1">
              <a:spcAft>
                <a:spcPts val="0"/>
              </a:spcAft>
              <a:defRPr/>
            </a:pPr>
            <a:endParaRPr lang="en-US" altLang="en-US" sz="1600" dirty="0">
              <a:solidFill>
                <a:schemeClr val="tx1"/>
              </a:solidFill>
              <a:latin typeface="Times New Roman" panose="02020603050405020304" pitchFamily="18" charset="0"/>
              <a:cs typeface="Times New Roman" panose="02020603050405020304" pitchFamily="18" charset="0"/>
            </a:endParaRPr>
          </a:p>
          <a:p>
            <a:pPr algn="l" eaLnBrk="1" fontAlgn="auto" hangingPunct="1">
              <a:spcAft>
                <a:spcPts val="0"/>
              </a:spcAft>
              <a:defRPr/>
            </a:pPr>
            <a:endParaRPr lang="en-US" altLang="en-US" sz="1600" dirty="0">
              <a:solidFill>
                <a:schemeClr val="tx1"/>
              </a:solidFill>
              <a:latin typeface="Times New Roman" panose="02020603050405020304" pitchFamily="18" charset="0"/>
              <a:cs typeface="Times New Roman" panose="02020603050405020304" pitchFamily="18" charset="0"/>
            </a:endParaRPr>
          </a:p>
          <a:p>
            <a:pPr algn="l" eaLnBrk="1" fontAlgn="auto" hangingPunct="1">
              <a:spcAft>
                <a:spcPts val="0"/>
              </a:spcAft>
              <a:defRPr/>
            </a:pPr>
            <a:endParaRPr lang="en-US" altLang="en-US" sz="1600" dirty="0">
              <a:solidFill>
                <a:schemeClr val="tx1"/>
              </a:solidFill>
              <a:latin typeface="Times New Roman" panose="02020603050405020304" pitchFamily="18" charset="0"/>
              <a:cs typeface="Times New Roman" panose="02020603050405020304" pitchFamily="18" charset="0"/>
            </a:endParaRPr>
          </a:p>
          <a:p>
            <a:pPr algn="l" eaLnBrk="1" fontAlgn="auto" hangingPunct="1">
              <a:spcAft>
                <a:spcPts val="0"/>
              </a:spcAft>
              <a:defRPr/>
            </a:pPr>
            <a:endParaRPr lang="en-IN" altLang="en-US" sz="1600" dirty="0">
              <a:solidFill>
                <a:schemeClr val="tx1"/>
              </a:solidFill>
              <a:latin typeface="Times New Roman" panose="02020603050405020304" pitchFamily="18" charset="0"/>
              <a:cs typeface="Times New Roman" panose="02020603050405020304" pitchFamily="18" charset="0"/>
            </a:endParaRPr>
          </a:p>
        </p:txBody>
      </p:sp>
      <p:sp>
        <p:nvSpPr>
          <p:cNvPr id="2053" name="Slide Number Placeholder 6"/>
          <p:cNvSpPr>
            <a:spLocks noGrp="1"/>
          </p:cNvSpPr>
          <p:nvPr>
            <p:ph type="sldNum" sz="quarter" idx="12"/>
          </p:nvPr>
        </p:nvSpPr>
        <p:spPr bwMode="auto">
          <a:ln>
            <a:miter lim="800000"/>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rgbClr val="898989"/>
                </a:solidFill>
                <a:latin typeface="Times New Roman" panose="02020603050405020304" pitchFamily="18" charset="0"/>
                <a:cs typeface="Times New Roman" panose="02020603050405020304" pitchFamily="18" charset="0"/>
              </a:rPr>
              <a:t>1</a:t>
            </a:r>
          </a:p>
        </p:txBody>
      </p:sp>
      <p:pic>
        <p:nvPicPr>
          <p:cNvPr id="4" name="Picture 3">
            <a:extLst>
              <a:ext uri="{FF2B5EF4-FFF2-40B4-BE49-F238E27FC236}">
                <a16:creationId xmlns:a16="http://schemas.microsoft.com/office/drawing/2014/main" id="{10739E97-FDFF-4FDF-3B48-817050E268AA}"/>
              </a:ext>
            </a:extLst>
          </p:cNvPr>
          <p:cNvPicPr>
            <a:picLocks noChangeAspect="1"/>
          </p:cNvPicPr>
          <p:nvPr/>
        </p:nvPicPr>
        <p:blipFill>
          <a:blip r:embed="rId3"/>
          <a:stretch>
            <a:fillRect/>
          </a:stretch>
        </p:blipFill>
        <p:spPr>
          <a:xfrm>
            <a:off x="80384" y="89477"/>
            <a:ext cx="2924175" cy="952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E7A1-9356-D1D9-E66B-75034B3463E8}"/>
              </a:ext>
            </a:extLst>
          </p:cNvPr>
          <p:cNvSpPr>
            <a:spLocks noGrp="1"/>
          </p:cNvSpPr>
          <p:nvPr>
            <p:ph type="title"/>
          </p:nvPr>
        </p:nvSpPr>
        <p:spPr/>
        <p:txBody>
          <a:bodyPr/>
          <a:lstStyle/>
          <a:p>
            <a:r>
              <a:rPr lang="en-IN" dirty="0"/>
              <a:t>EER EQUATION</a:t>
            </a:r>
          </a:p>
        </p:txBody>
      </p:sp>
      <p:sp>
        <p:nvSpPr>
          <p:cNvPr id="3" name="Content Placeholder 2">
            <a:extLst>
              <a:ext uri="{FF2B5EF4-FFF2-40B4-BE49-F238E27FC236}">
                <a16:creationId xmlns:a16="http://schemas.microsoft.com/office/drawing/2014/main" id="{B068A7A2-C1E6-A4E2-745B-C54932573B50}"/>
              </a:ext>
            </a:extLst>
          </p:cNvPr>
          <p:cNvSpPr>
            <a:spLocks noGrp="1"/>
          </p:cNvSpPr>
          <p:nvPr>
            <p:ph idx="1"/>
          </p:nvPr>
        </p:nvSpPr>
        <p:spPr>
          <a:xfrm>
            <a:off x="677333" y="1240971"/>
            <a:ext cx="10705041" cy="4800391"/>
          </a:xfrm>
        </p:spPr>
        <p:txBody>
          <a:bodyPr/>
          <a:lstStyle/>
          <a:p>
            <a:r>
              <a:rPr lang="en-IN" dirty="0"/>
              <a:t>EER(</a:t>
            </a:r>
            <a:r>
              <a:rPr lang="en-IN" b="0" i="0" dirty="0">
                <a:solidFill>
                  <a:srgbClr val="E2EEFF"/>
                </a:solidFill>
                <a:effectLst/>
                <a:latin typeface="Google Sans"/>
              </a:rPr>
              <a:t>Estimated Energy Requirement</a:t>
            </a:r>
            <a:r>
              <a:rPr lang="en-IN" dirty="0"/>
              <a:t>) </a:t>
            </a:r>
          </a:p>
          <a:p>
            <a:pPr marL="0" indent="0" algn="just">
              <a:buNone/>
            </a:pPr>
            <a:r>
              <a:rPr lang="en-US" dirty="0"/>
              <a:t>The EER equation, which considers a person's age, weight, height, and amount of physical activity, is used to determine how much energy is needed to maintain their present body weight. The formula is as follows: EER is equal to 354 - 6.91 x age + [PA x 9.361 x weight + 726 x height] (PA).</a:t>
            </a:r>
          </a:p>
          <a:p>
            <a:pPr algn="just"/>
            <a:endParaRPr lang="en-IN" dirty="0"/>
          </a:p>
          <a:p>
            <a:pPr lvl="1"/>
            <a:endParaRPr lang="en-IN" dirty="0"/>
          </a:p>
        </p:txBody>
      </p:sp>
      <p:pic>
        <p:nvPicPr>
          <p:cNvPr id="5" name="Picture 4">
            <a:extLst>
              <a:ext uri="{FF2B5EF4-FFF2-40B4-BE49-F238E27FC236}">
                <a16:creationId xmlns:a16="http://schemas.microsoft.com/office/drawing/2014/main" id="{256C61E9-A765-61D6-5D48-E743A5322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2" y="2794146"/>
            <a:ext cx="10572750" cy="3196415"/>
          </a:xfrm>
          <a:prstGeom prst="rect">
            <a:avLst/>
          </a:prstGeom>
        </p:spPr>
      </p:pic>
    </p:spTree>
    <p:extLst>
      <p:ext uri="{BB962C8B-B14F-4D97-AF65-F5344CB8AC3E}">
        <p14:creationId xmlns:p14="http://schemas.microsoft.com/office/powerpoint/2010/main" val="1228624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7104"/>
          </a:xfrm>
        </p:spPr>
        <p:txBody>
          <a:bodyPr>
            <a:normAutofit/>
          </a:bodyPr>
          <a:lstStyle/>
          <a:p>
            <a:pPr algn="ctr"/>
            <a:r>
              <a:rPr lang="en-US" altLang="en-US" b="1" dirty="0"/>
              <a:t>MODULE DESCRIPTION</a:t>
            </a:r>
            <a:endParaRPr lang="en-IN" altLang="en-US" b="1" dirty="0"/>
          </a:p>
        </p:txBody>
      </p:sp>
      <p:sp>
        <p:nvSpPr>
          <p:cNvPr id="4" name="Content Placeholder 3">
            <a:extLst>
              <a:ext uri="{FF2B5EF4-FFF2-40B4-BE49-F238E27FC236}">
                <a16:creationId xmlns:a16="http://schemas.microsoft.com/office/drawing/2014/main" id="{E64255A3-6EB2-F3FB-9A68-5437A533B0D0}"/>
              </a:ext>
            </a:extLst>
          </p:cNvPr>
          <p:cNvSpPr>
            <a:spLocks noGrp="1"/>
          </p:cNvSpPr>
          <p:nvPr>
            <p:ph idx="1"/>
          </p:nvPr>
        </p:nvSpPr>
        <p:spPr>
          <a:xfrm>
            <a:off x="838200" y="1381884"/>
            <a:ext cx="10515600" cy="4795079"/>
          </a:xfrm>
        </p:spPr>
        <p:txBody>
          <a:bodyPr/>
          <a:lstStyle/>
          <a:p>
            <a:pPr marL="0" marR="365760" indent="0" algn="just">
              <a:lnSpc>
                <a:spcPct val="150000"/>
              </a:lnSpc>
              <a:buNone/>
            </a:pPr>
            <a:r>
              <a:rPr lang="en-US" sz="2800" b="1" dirty="0">
                <a:effectLst/>
                <a:latin typeface="Times New Roman" panose="02020603050405020304" pitchFamily="18" charset="0"/>
                <a:ea typeface="Times New Roman" panose="02020603050405020304" pitchFamily="18" charset="0"/>
              </a:rPr>
              <a:t>User Interface Module:</a:t>
            </a:r>
            <a:endParaRPr lang="en-IN" sz="2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v"/>
            </a:pPr>
            <a:r>
              <a:rPr lang="en-US" sz="2400" dirty="0"/>
              <a:t>   This page allows users to add foods to their food log. </a:t>
            </a:r>
            <a:endParaRPr lang="en-IN" sz="2400" dirty="0"/>
          </a:p>
          <a:p>
            <a:pPr marL="0" indent="0">
              <a:buNone/>
            </a:pPr>
            <a:endParaRPr lang="en-IN" sz="2400" dirty="0"/>
          </a:p>
          <a:p>
            <a:pPr marL="0" indent="0">
              <a:buNone/>
            </a:pPr>
            <a:endParaRPr lang="en-IN" sz="2400" dirty="0"/>
          </a:p>
          <a:p>
            <a:pPr marL="0" indent="0">
              <a:buNone/>
            </a:pPr>
            <a:endParaRPr lang="en-IN" sz="2400" dirty="0"/>
          </a:p>
          <a:p>
            <a:pPr>
              <a:buFont typeface="Wingdings" panose="05000000000000000000" pitchFamily="2" charset="2"/>
              <a:buChar char="v"/>
            </a:pPr>
            <a:r>
              <a:rPr lang="en-US" sz="2400" dirty="0"/>
              <a:t>   This will then add the food items to the results </a:t>
            </a:r>
            <a:r>
              <a:rPr lang="en-US" sz="2400" dirty="0" err="1"/>
              <a:t>datatable</a:t>
            </a:r>
            <a:r>
              <a:rPr lang="en-US" sz="2400" dirty="0"/>
              <a:t>.</a:t>
            </a:r>
          </a:p>
          <a:p>
            <a:pPr marL="0" indent="0">
              <a:buNone/>
            </a:pPr>
            <a:r>
              <a:rPr lang="en-US" dirty="0"/>
              <a:t>         </a:t>
            </a:r>
            <a:r>
              <a:rPr lang="en-IN" sz="1800" spc="-10" dirty="0">
                <a:effectLst/>
                <a:latin typeface="Times New Roman" panose="02020603050405020304" pitchFamily="18" charset="0"/>
                <a:ea typeface="Times New Roman" panose="02020603050405020304" pitchFamily="18" charset="0"/>
              </a:rPr>
              <a:t> </a:t>
            </a:r>
            <a:endParaRPr lang="en-IN" dirty="0"/>
          </a:p>
        </p:txBody>
      </p:sp>
      <p:sp>
        <p:nvSpPr>
          <p:cNvPr id="4101" name="Slide Number Placeholder 4"/>
          <p:cNvSpPr>
            <a:spLocks noGrp="1"/>
          </p:cNvSpPr>
          <p:nvPr>
            <p:ph type="sldNum" sz="quarter" idx="12"/>
          </p:nvPr>
        </p:nvSpPr>
        <p:spPr bwMode="auto">
          <a:xfrm>
            <a:off x="869886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solidFill>
                  <a:srgbClr val="898989"/>
                </a:solidFill>
                <a:latin typeface="Calibri" panose="020F0502020204030204" charset="0"/>
              </a:rPr>
              <a:t>6</a:t>
            </a:r>
          </a:p>
        </p:txBody>
      </p:sp>
      <p:pic>
        <p:nvPicPr>
          <p:cNvPr id="11" name="Picture 10">
            <a:extLst>
              <a:ext uri="{FF2B5EF4-FFF2-40B4-BE49-F238E27FC236}">
                <a16:creationId xmlns:a16="http://schemas.microsoft.com/office/drawing/2014/main" id="{6E3A6F7D-40F9-D649-634C-E4459AB03370}"/>
              </a:ext>
            </a:extLst>
          </p:cNvPr>
          <p:cNvPicPr>
            <a:picLocks noChangeAspect="1"/>
          </p:cNvPicPr>
          <p:nvPr/>
        </p:nvPicPr>
        <p:blipFill>
          <a:blip r:embed="rId2"/>
          <a:stretch>
            <a:fillRect/>
          </a:stretch>
        </p:blipFill>
        <p:spPr>
          <a:xfrm>
            <a:off x="2587444" y="4793766"/>
            <a:ext cx="6979009" cy="1124008"/>
          </a:xfrm>
          <a:prstGeom prst="rect">
            <a:avLst/>
          </a:prstGeom>
        </p:spPr>
      </p:pic>
      <p:pic>
        <p:nvPicPr>
          <p:cNvPr id="8" name="Picture 7">
            <a:extLst>
              <a:ext uri="{FF2B5EF4-FFF2-40B4-BE49-F238E27FC236}">
                <a16:creationId xmlns:a16="http://schemas.microsoft.com/office/drawing/2014/main" id="{13B11559-A8F9-6F84-171A-D44958B231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444" y="2995613"/>
            <a:ext cx="6979009" cy="7179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DA233F-50A8-9C61-0F2E-99EC62E5F942}"/>
              </a:ext>
            </a:extLst>
          </p:cNvPr>
          <p:cNvSpPr>
            <a:spLocks noGrp="1"/>
          </p:cNvSpPr>
          <p:nvPr>
            <p:ph idx="1"/>
          </p:nvPr>
        </p:nvSpPr>
        <p:spPr>
          <a:xfrm>
            <a:off x="685800" y="571501"/>
            <a:ext cx="10668000" cy="5605462"/>
          </a:xfrm>
        </p:spPr>
        <p:txBody>
          <a:bodyPr>
            <a:normAutofit/>
          </a:bodyPr>
          <a:lstStyle/>
          <a:p>
            <a:pPr>
              <a:buFont typeface="Wingdings" panose="05000000000000000000" pitchFamily="2" charset="2"/>
              <a:buChar char="v"/>
            </a:pPr>
            <a:r>
              <a:rPr lang="en-US" sz="2400" dirty="0"/>
              <a:t>Finally, clicking the double arrow icon will </a:t>
            </a:r>
            <a:r>
              <a:rPr lang="en-US" sz="2400" dirty="0" err="1"/>
              <a:t>propogate</a:t>
            </a:r>
            <a:r>
              <a:rPr lang="en-US" sz="2400" dirty="0"/>
              <a:t> the nutrition facts to the nutrition label, and the user can select the time and date to add the food to the food log.</a:t>
            </a:r>
          </a:p>
          <a:p>
            <a:pPr>
              <a:buFont typeface="Wingdings" panose="05000000000000000000" pitchFamily="2" charset="2"/>
              <a:buChar char="v"/>
            </a:pPr>
            <a:r>
              <a:rPr lang="en-US" sz="2400" dirty="0"/>
              <a:t> When searching for foods, it will also </a:t>
            </a:r>
          </a:p>
          <a:p>
            <a:pPr marL="0" indent="0">
              <a:buNone/>
            </a:pPr>
            <a:r>
              <a:rPr lang="en-US" sz="2400" dirty="0"/>
              <a:t>add the food to our local database. </a:t>
            </a:r>
          </a:p>
          <a:p>
            <a:pPr marL="0" indent="0">
              <a:buNone/>
            </a:pPr>
            <a:r>
              <a:rPr lang="en-US" sz="2400" dirty="0"/>
              <a:t>A feature extraction algorithm is run to</a:t>
            </a:r>
          </a:p>
          <a:p>
            <a:pPr marL="0" indent="0">
              <a:buNone/>
            </a:pPr>
            <a:r>
              <a:rPr lang="en-US" sz="2400" dirty="0"/>
              <a:t>  label the foods as High/Low in its</a:t>
            </a:r>
          </a:p>
          <a:p>
            <a:pPr marL="0" indent="0">
              <a:buNone/>
            </a:pPr>
            <a:r>
              <a:rPr lang="en-US" sz="2400" dirty="0"/>
              <a:t> macronutrient contents. </a:t>
            </a:r>
            <a:endParaRPr lang="en-IN" sz="2400" dirty="0"/>
          </a:p>
        </p:txBody>
      </p:sp>
      <p:sp>
        <p:nvSpPr>
          <p:cNvPr id="4101" name="Slide Number Placeholder 4"/>
          <p:cNvSpPr>
            <a:spLocks noGrp="1"/>
          </p:cNvSpPr>
          <p:nvPr>
            <p:ph type="sldNum" sz="quarter" idx="12"/>
          </p:nvPr>
        </p:nvSpPr>
        <p:spPr bwMode="auto">
          <a:xfrm>
            <a:off x="869886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solidFill>
                  <a:srgbClr val="898989"/>
                </a:solidFill>
                <a:latin typeface="Calibri" panose="020F0502020204030204" charset="0"/>
              </a:rPr>
              <a:t>5</a:t>
            </a:r>
          </a:p>
        </p:txBody>
      </p:sp>
      <p:pic>
        <p:nvPicPr>
          <p:cNvPr id="7" name="Picture 6">
            <a:extLst>
              <a:ext uri="{FF2B5EF4-FFF2-40B4-BE49-F238E27FC236}">
                <a16:creationId xmlns:a16="http://schemas.microsoft.com/office/drawing/2014/main" id="{1CCBE771-B610-E5D9-7D14-CBC010CB3768}"/>
              </a:ext>
            </a:extLst>
          </p:cNvPr>
          <p:cNvPicPr>
            <a:picLocks noChangeAspect="1"/>
          </p:cNvPicPr>
          <p:nvPr/>
        </p:nvPicPr>
        <p:blipFill>
          <a:blip r:embed="rId2"/>
          <a:stretch>
            <a:fillRect/>
          </a:stretch>
        </p:blipFill>
        <p:spPr>
          <a:xfrm>
            <a:off x="7044612" y="1514023"/>
            <a:ext cx="3974841" cy="50162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1C29-E6A2-6183-ABC0-FFF93D0C6A74}"/>
              </a:ext>
            </a:extLst>
          </p:cNvPr>
          <p:cNvSpPr>
            <a:spLocks noGrp="1"/>
          </p:cNvSpPr>
          <p:nvPr>
            <p:ph type="title"/>
          </p:nvPr>
        </p:nvSpPr>
        <p:spPr/>
        <p:txBody>
          <a:bodyPr/>
          <a:lstStyle/>
          <a:p>
            <a:r>
              <a:rPr lang="en-IN" b="1" dirty="0"/>
              <a:t>MODULE DESCRIPTION</a:t>
            </a:r>
            <a:endParaRPr lang="en-IN" dirty="0"/>
          </a:p>
        </p:txBody>
      </p:sp>
      <p:sp>
        <p:nvSpPr>
          <p:cNvPr id="3" name="Content Placeholder 2">
            <a:extLst>
              <a:ext uri="{FF2B5EF4-FFF2-40B4-BE49-F238E27FC236}">
                <a16:creationId xmlns:a16="http://schemas.microsoft.com/office/drawing/2014/main" id="{992F8F3F-5769-CD2C-B76C-D93D51871824}"/>
              </a:ext>
            </a:extLst>
          </p:cNvPr>
          <p:cNvSpPr>
            <a:spLocks noGrp="1"/>
          </p:cNvSpPr>
          <p:nvPr>
            <p:ph idx="1"/>
          </p:nvPr>
        </p:nvSpPr>
        <p:spPr>
          <a:xfrm>
            <a:off x="838200" y="1355272"/>
            <a:ext cx="10515600" cy="5382412"/>
          </a:xfrm>
        </p:spPr>
        <p:txBody>
          <a:bodyPr/>
          <a:lstStyle/>
          <a:p>
            <a:pPr marL="0" marR="365760" indent="0" algn="just">
              <a:lnSpc>
                <a:spcPct val="150000"/>
              </a:lnSpc>
              <a:buNone/>
            </a:pPr>
            <a:r>
              <a:rPr lang="en-US" sz="2800" b="1" dirty="0">
                <a:effectLst/>
                <a:latin typeface="Times New Roman" panose="02020603050405020304" pitchFamily="18" charset="0"/>
                <a:ea typeface="Times New Roman" panose="02020603050405020304" pitchFamily="18" charset="0"/>
              </a:rPr>
              <a:t>Nutritional Data Analysis Module: </a:t>
            </a:r>
            <a:endParaRPr lang="en-IN" sz="2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v"/>
            </a:pPr>
            <a:r>
              <a:rPr lang="en-IN" dirty="0"/>
              <a:t>    </a:t>
            </a:r>
            <a:r>
              <a:rPr lang="en-US" sz="2400" dirty="0"/>
              <a:t>This page shows the user food history for the selected day. After loading the data, the user can also delete items from their history by pressing the delete icon. </a:t>
            </a:r>
          </a:p>
          <a:p>
            <a:pPr>
              <a:buFont typeface="Wingdings" panose="05000000000000000000" pitchFamily="2" charset="2"/>
              <a:buChar char="v"/>
            </a:pPr>
            <a:r>
              <a:rPr lang="en-US" sz="2400" dirty="0"/>
              <a:t>  Feedback is incorporated by adding the labels in the history tab. When clicking on the labels, the decision tree algorithm is displayed to show the user how it came upon this label to incorporate explainable AI.</a:t>
            </a:r>
          </a:p>
          <a:p>
            <a:pPr marL="0" indent="0">
              <a:buNone/>
            </a:pPr>
            <a:endParaRPr lang="en-IN" sz="2400" dirty="0"/>
          </a:p>
        </p:txBody>
      </p:sp>
      <p:pic>
        <p:nvPicPr>
          <p:cNvPr id="5" name="Picture 4">
            <a:extLst>
              <a:ext uri="{FF2B5EF4-FFF2-40B4-BE49-F238E27FC236}">
                <a16:creationId xmlns:a16="http://schemas.microsoft.com/office/drawing/2014/main" id="{01870372-0C32-75C0-B562-7D80722400BD}"/>
              </a:ext>
            </a:extLst>
          </p:cNvPr>
          <p:cNvPicPr>
            <a:picLocks noChangeAspect="1"/>
          </p:cNvPicPr>
          <p:nvPr/>
        </p:nvPicPr>
        <p:blipFill>
          <a:blip r:embed="rId2"/>
          <a:stretch>
            <a:fillRect/>
          </a:stretch>
        </p:blipFill>
        <p:spPr>
          <a:xfrm>
            <a:off x="2067245" y="4525346"/>
            <a:ext cx="7702946" cy="2123615"/>
          </a:xfrm>
          <a:prstGeom prst="rect">
            <a:avLst/>
          </a:prstGeom>
        </p:spPr>
      </p:pic>
    </p:spTree>
    <p:extLst>
      <p:ext uri="{BB962C8B-B14F-4D97-AF65-F5344CB8AC3E}">
        <p14:creationId xmlns:p14="http://schemas.microsoft.com/office/powerpoint/2010/main" val="1702395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1C29-E6A2-6183-ABC0-FFF93D0C6A74}"/>
              </a:ext>
            </a:extLst>
          </p:cNvPr>
          <p:cNvSpPr>
            <a:spLocks noGrp="1"/>
          </p:cNvSpPr>
          <p:nvPr>
            <p:ph type="title"/>
          </p:nvPr>
        </p:nvSpPr>
        <p:spPr/>
        <p:txBody>
          <a:bodyPr/>
          <a:lstStyle/>
          <a:p>
            <a:r>
              <a:rPr lang="en-IN" b="1" dirty="0"/>
              <a:t>MODULE DESCRIPTION</a:t>
            </a:r>
            <a:endParaRPr lang="en-IN" dirty="0"/>
          </a:p>
        </p:txBody>
      </p:sp>
      <p:sp>
        <p:nvSpPr>
          <p:cNvPr id="3" name="Content Placeholder 2">
            <a:extLst>
              <a:ext uri="{FF2B5EF4-FFF2-40B4-BE49-F238E27FC236}">
                <a16:creationId xmlns:a16="http://schemas.microsoft.com/office/drawing/2014/main" id="{992F8F3F-5769-CD2C-B76C-D93D51871824}"/>
              </a:ext>
            </a:extLst>
          </p:cNvPr>
          <p:cNvSpPr>
            <a:spLocks noGrp="1"/>
          </p:cNvSpPr>
          <p:nvPr>
            <p:ph idx="1"/>
          </p:nvPr>
        </p:nvSpPr>
        <p:spPr>
          <a:xfrm>
            <a:off x="838200" y="1420586"/>
            <a:ext cx="10515600" cy="4756377"/>
          </a:xfrm>
        </p:spPr>
        <p:txBody>
          <a:bodyPr/>
          <a:lstStyle/>
          <a:p>
            <a:pPr marL="0" indent="0">
              <a:buNone/>
            </a:pPr>
            <a:r>
              <a:rPr lang="en-US" sz="2800" b="1" dirty="0">
                <a:effectLst/>
                <a:latin typeface="Times New Roman" panose="02020603050405020304" pitchFamily="18" charset="0"/>
                <a:ea typeface="Times New Roman" panose="02020603050405020304" pitchFamily="18" charset="0"/>
              </a:rPr>
              <a:t>Evolutionary Learning Module: </a:t>
            </a:r>
          </a:p>
          <a:p>
            <a:pPr marL="0" indent="0">
              <a:buNone/>
            </a:pPr>
            <a:r>
              <a:rPr lang="en-US" dirty="0"/>
              <a:t>   </a:t>
            </a:r>
            <a:r>
              <a:rPr lang="en-US" sz="2400" dirty="0"/>
              <a:t>This page shows the macronutrient breakdown for the selected day. For example, the user can select a day and then a type of graph[8] to show the macronutrient breakdown for that day.</a:t>
            </a:r>
          </a:p>
          <a:p>
            <a:pPr marL="0" indent="0">
              <a:buNone/>
            </a:pPr>
            <a:endParaRPr lang="en-IN" sz="2400" dirty="0"/>
          </a:p>
        </p:txBody>
      </p:sp>
      <p:pic>
        <p:nvPicPr>
          <p:cNvPr id="4" name="Picture 3" descr="Track 1">
            <a:extLst>
              <a:ext uri="{FF2B5EF4-FFF2-40B4-BE49-F238E27FC236}">
                <a16:creationId xmlns:a16="http://schemas.microsoft.com/office/drawing/2014/main" id="{1876C552-2EEF-18D6-6D83-1CC1CFFB13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2232" y="3177073"/>
            <a:ext cx="3587536" cy="3340100"/>
          </a:xfrm>
          <a:prstGeom prst="rect">
            <a:avLst/>
          </a:prstGeom>
          <a:noFill/>
          <a:ln>
            <a:noFill/>
          </a:ln>
        </p:spPr>
      </p:pic>
    </p:spTree>
    <p:extLst>
      <p:ext uri="{BB962C8B-B14F-4D97-AF65-F5344CB8AC3E}">
        <p14:creationId xmlns:p14="http://schemas.microsoft.com/office/powerpoint/2010/main" val="1778339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5DDB-DBE9-36A5-32C9-8DE851B7FBAE}"/>
              </a:ext>
            </a:extLst>
          </p:cNvPr>
          <p:cNvSpPr>
            <a:spLocks noGrp="1"/>
          </p:cNvSpPr>
          <p:nvPr>
            <p:ph type="title"/>
          </p:nvPr>
        </p:nvSpPr>
        <p:spPr/>
        <p:txBody>
          <a:bodyPr/>
          <a:lstStyle/>
          <a:p>
            <a:r>
              <a:rPr lang="en-IN" b="1" dirty="0"/>
              <a:t>MODULE DESCRIPTION</a:t>
            </a:r>
          </a:p>
        </p:txBody>
      </p:sp>
      <p:sp>
        <p:nvSpPr>
          <p:cNvPr id="3" name="Content Placeholder 2">
            <a:extLst>
              <a:ext uri="{FF2B5EF4-FFF2-40B4-BE49-F238E27FC236}">
                <a16:creationId xmlns:a16="http://schemas.microsoft.com/office/drawing/2014/main" id="{E6128821-6E1C-B962-4D50-64EA3F0621C4}"/>
              </a:ext>
            </a:extLst>
          </p:cNvPr>
          <p:cNvSpPr>
            <a:spLocks noGrp="1"/>
          </p:cNvSpPr>
          <p:nvPr>
            <p:ph idx="1"/>
          </p:nvPr>
        </p:nvSpPr>
        <p:spPr>
          <a:xfrm>
            <a:off x="838200" y="1436914"/>
            <a:ext cx="10515600" cy="4740049"/>
          </a:xfrm>
        </p:spPr>
        <p:txBody>
          <a:bodyPr/>
          <a:lstStyle/>
          <a:p>
            <a:pPr marL="0" indent="0">
              <a:buNone/>
            </a:pPr>
            <a:r>
              <a:rPr lang="en-US" sz="2800" b="1" dirty="0">
                <a:effectLst/>
                <a:latin typeface="Times New Roman" panose="02020603050405020304" pitchFamily="18" charset="0"/>
                <a:ea typeface="Times New Roman" panose="02020603050405020304" pitchFamily="18" charset="0"/>
              </a:rPr>
              <a:t>AI Agent Module: </a:t>
            </a:r>
          </a:p>
          <a:p>
            <a:pPr marL="0" indent="0">
              <a:buNone/>
            </a:pPr>
            <a:r>
              <a:rPr lang="en-US" sz="2400" dirty="0"/>
              <a:t>This page allows the user to develop their own user preferences/diet plan. Recommended values are given, and the user can adjust macronutrient needs as necessary using the sliders.</a:t>
            </a:r>
          </a:p>
          <a:p>
            <a:pPr marL="0" indent="0">
              <a:buNone/>
            </a:pPr>
            <a:endParaRPr lang="en-IN" sz="2400" dirty="0"/>
          </a:p>
        </p:txBody>
      </p:sp>
      <p:pic>
        <p:nvPicPr>
          <p:cNvPr id="4" name="Picture 3" descr="Track 2">
            <a:extLst>
              <a:ext uri="{FF2B5EF4-FFF2-40B4-BE49-F238E27FC236}">
                <a16:creationId xmlns:a16="http://schemas.microsoft.com/office/drawing/2014/main" id="{F5CB04C8-54F6-4A3E-4119-1CF21ABE2B1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7280" y="3348151"/>
            <a:ext cx="5277802" cy="2900249"/>
          </a:xfrm>
          <a:prstGeom prst="rect">
            <a:avLst/>
          </a:prstGeom>
          <a:noFill/>
          <a:ln>
            <a:noFill/>
          </a:ln>
        </p:spPr>
      </p:pic>
    </p:spTree>
    <p:extLst>
      <p:ext uri="{BB962C8B-B14F-4D97-AF65-F5344CB8AC3E}">
        <p14:creationId xmlns:p14="http://schemas.microsoft.com/office/powerpoint/2010/main" val="29815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7DEC-2B84-141E-8E43-A9BBE7C49AF9}"/>
              </a:ext>
            </a:extLst>
          </p:cNvPr>
          <p:cNvSpPr>
            <a:spLocks noGrp="1"/>
          </p:cNvSpPr>
          <p:nvPr>
            <p:ph type="title"/>
          </p:nvPr>
        </p:nvSpPr>
        <p:spPr/>
        <p:txBody>
          <a:bodyPr>
            <a:normAutofit/>
          </a:bodyPr>
          <a:lstStyle/>
          <a:p>
            <a:r>
              <a:rPr lang="en-IN" sz="3600" dirty="0"/>
              <a:t>RESULTS</a:t>
            </a:r>
          </a:p>
        </p:txBody>
      </p:sp>
      <p:pic>
        <p:nvPicPr>
          <p:cNvPr id="4" name="Content Placeholder 3">
            <a:extLst>
              <a:ext uri="{FF2B5EF4-FFF2-40B4-BE49-F238E27FC236}">
                <a16:creationId xmlns:a16="http://schemas.microsoft.com/office/drawing/2014/main" id="{EB1B5A27-A657-387C-A9E4-D101E6AEDB2F}"/>
              </a:ext>
            </a:extLst>
          </p:cNvPr>
          <p:cNvPicPr>
            <a:picLocks noGrp="1" noChangeAspect="1"/>
          </p:cNvPicPr>
          <p:nvPr>
            <p:ph idx="1"/>
          </p:nvPr>
        </p:nvPicPr>
        <p:blipFill>
          <a:blip r:embed="rId2"/>
          <a:stretch>
            <a:fillRect/>
          </a:stretch>
        </p:blipFill>
        <p:spPr>
          <a:xfrm>
            <a:off x="1918890" y="1401082"/>
            <a:ext cx="8354220" cy="4351338"/>
          </a:xfrm>
          <a:prstGeom prst="rect">
            <a:avLst/>
          </a:prstGeom>
        </p:spPr>
      </p:pic>
      <p:sp>
        <p:nvSpPr>
          <p:cNvPr id="6" name="TextBox 5">
            <a:extLst>
              <a:ext uri="{FF2B5EF4-FFF2-40B4-BE49-F238E27FC236}">
                <a16:creationId xmlns:a16="http://schemas.microsoft.com/office/drawing/2014/main" id="{A0D6CC7A-F1C6-0DEF-BC9F-2746552D6AC2}"/>
              </a:ext>
            </a:extLst>
          </p:cNvPr>
          <p:cNvSpPr txBox="1"/>
          <p:nvPr/>
        </p:nvSpPr>
        <p:spPr>
          <a:xfrm>
            <a:off x="5255080" y="5922219"/>
            <a:ext cx="6098720" cy="369332"/>
          </a:xfrm>
          <a:prstGeom prst="rect">
            <a:avLst/>
          </a:prstGeom>
          <a:noFill/>
        </p:spPr>
        <p:txBody>
          <a:bodyPr wrap="square">
            <a:spAutoFit/>
          </a:bodyPr>
          <a:lstStyle/>
          <a:p>
            <a:r>
              <a:rPr lang="en-IN" sz="1800" b="1" spc="-1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INDEX PAGE</a:t>
            </a:r>
            <a:endParaRPr lang="en-IN" b="1" dirty="0"/>
          </a:p>
        </p:txBody>
      </p:sp>
    </p:spTree>
    <p:extLst>
      <p:ext uri="{BB962C8B-B14F-4D97-AF65-F5344CB8AC3E}">
        <p14:creationId xmlns:p14="http://schemas.microsoft.com/office/powerpoint/2010/main" val="91801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7DEC-2B84-141E-8E43-A9BBE7C49AF9}"/>
              </a:ext>
            </a:extLst>
          </p:cNvPr>
          <p:cNvSpPr>
            <a:spLocks noGrp="1"/>
          </p:cNvSpPr>
          <p:nvPr>
            <p:ph type="title"/>
          </p:nvPr>
        </p:nvSpPr>
        <p:spPr/>
        <p:txBody>
          <a:bodyPr>
            <a:normAutofit/>
          </a:bodyPr>
          <a:lstStyle/>
          <a:p>
            <a:r>
              <a:rPr lang="en-IN" sz="3600" dirty="0"/>
              <a:t>RESULTS</a:t>
            </a:r>
          </a:p>
        </p:txBody>
      </p:sp>
      <p:pic>
        <p:nvPicPr>
          <p:cNvPr id="10" name="Content Placeholder 9">
            <a:extLst>
              <a:ext uri="{FF2B5EF4-FFF2-40B4-BE49-F238E27FC236}">
                <a16:creationId xmlns:a16="http://schemas.microsoft.com/office/drawing/2014/main" id="{6B100485-FEFB-81AB-3321-622E3076FDF8}"/>
              </a:ext>
            </a:extLst>
          </p:cNvPr>
          <p:cNvPicPr>
            <a:picLocks noGrp="1" noChangeAspect="1"/>
          </p:cNvPicPr>
          <p:nvPr>
            <p:ph idx="1"/>
          </p:nvPr>
        </p:nvPicPr>
        <p:blipFill>
          <a:blip r:embed="rId2"/>
          <a:stretch>
            <a:fillRect/>
          </a:stretch>
        </p:blipFill>
        <p:spPr>
          <a:xfrm>
            <a:off x="2228144" y="1253331"/>
            <a:ext cx="7735712" cy="4351338"/>
          </a:xfrm>
          <a:prstGeom prst="rect">
            <a:avLst/>
          </a:prstGeom>
        </p:spPr>
      </p:pic>
      <p:sp>
        <p:nvSpPr>
          <p:cNvPr id="6" name="TextBox 5">
            <a:extLst>
              <a:ext uri="{FF2B5EF4-FFF2-40B4-BE49-F238E27FC236}">
                <a16:creationId xmlns:a16="http://schemas.microsoft.com/office/drawing/2014/main" id="{A0D6CC7A-F1C6-0DEF-BC9F-2746552D6AC2}"/>
              </a:ext>
            </a:extLst>
          </p:cNvPr>
          <p:cNvSpPr txBox="1"/>
          <p:nvPr/>
        </p:nvSpPr>
        <p:spPr>
          <a:xfrm>
            <a:off x="5255080" y="5922219"/>
            <a:ext cx="609872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MEAL HISTORY</a:t>
            </a:r>
            <a:endParaRPr lang="en-IN" dirty="0"/>
          </a:p>
        </p:txBody>
      </p:sp>
    </p:spTree>
    <p:extLst>
      <p:ext uri="{BB962C8B-B14F-4D97-AF65-F5344CB8AC3E}">
        <p14:creationId xmlns:p14="http://schemas.microsoft.com/office/powerpoint/2010/main" val="636262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7DEC-2B84-141E-8E43-A9BBE7C49AF9}"/>
              </a:ext>
            </a:extLst>
          </p:cNvPr>
          <p:cNvSpPr>
            <a:spLocks noGrp="1"/>
          </p:cNvSpPr>
          <p:nvPr>
            <p:ph type="title"/>
          </p:nvPr>
        </p:nvSpPr>
        <p:spPr/>
        <p:txBody>
          <a:bodyPr>
            <a:normAutofit/>
          </a:bodyPr>
          <a:lstStyle/>
          <a:p>
            <a:r>
              <a:rPr lang="en-IN" sz="3600" dirty="0"/>
              <a:t>RESULTS</a:t>
            </a:r>
          </a:p>
        </p:txBody>
      </p:sp>
      <p:pic>
        <p:nvPicPr>
          <p:cNvPr id="7" name="Content Placeholder 6">
            <a:extLst>
              <a:ext uri="{FF2B5EF4-FFF2-40B4-BE49-F238E27FC236}">
                <a16:creationId xmlns:a16="http://schemas.microsoft.com/office/drawing/2014/main" id="{565EF430-C478-B270-6272-B264E0178A1B}"/>
              </a:ext>
            </a:extLst>
          </p:cNvPr>
          <p:cNvPicPr>
            <a:picLocks noGrp="1" noChangeAspect="1"/>
          </p:cNvPicPr>
          <p:nvPr>
            <p:ph idx="1"/>
          </p:nvPr>
        </p:nvPicPr>
        <p:blipFill>
          <a:blip r:embed="rId2"/>
          <a:stretch>
            <a:fillRect/>
          </a:stretch>
        </p:blipFill>
        <p:spPr>
          <a:xfrm>
            <a:off x="2228144" y="1343608"/>
            <a:ext cx="7735712" cy="4159121"/>
          </a:xfrm>
          <a:prstGeom prst="rect">
            <a:avLst/>
          </a:prstGeom>
        </p:spPr>
      </p:pic>
      <p:sp>
        <p:nvSpPr>
          <p:cNvPr id="6" name="TextBox 5">
            <a:extLst>
              <a:ext uri="{FF2B5EF4-FFF2-40B4-BE49-F238E27FC236}">
                <a16:creationId xmlns:a16="http://schemas.microsoft.com/office/drawing/2014/main" id="{A0D6CC7A-F1C6-0DEF-BC9F-2746552D6AC2}"/>
              </a:ext>
            </a:extLst>
          </p:cNvPr>
          <p:cNvSpPr txBox="1"/>
          <p:nvPr/>
        </p:nvSpPr>
        <p:spPr>
          <a:xfrm>
            <a:off x="4977495" y="5905891"/>
            <a:ext cx="609872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TRACK NUTRITION</a:t>
            </a:r>
            <a:endParaRPr lang="en-IN" dirty="0"/>
          </a:p>
        </p:txBody>
      </p:sp>
    </p:spTree>
    <p:extLst>
      <p:ext uri="{BB962C8B-B14F-4D97-AF65-F5344CB8AC3E}">
        <p14:creationId xmlns:p14="http://schemas.microsoft.com/office/powerpoint/2010/main" val="2651044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7DEC-2B84-141E-8E43-A9BBE7C49AF9}"/>
              </a:ext>
            </a:extLst>
          </p:cNvPr>
          <p:cNvSpPr>
            <a:spLocks noGrp="1"/>
          </p:cNvSpPr>
          <p:nvPr>
            <p:ph type="title"/>
          </p:nvPr>
        </p:nvSpPr>
        <p:spPr/>
        <p:txBody>
          <a:bodyPr>
            <a:normAutofit/>
          </a:bodyPr>
          <a:lstStyle/>
          <a:p>
            <a:r>
              <a:rPr lang="en-IN" sz="3600" dirty="0"/>
              <a:t>RESULTS</a:t>
            </a:r>
          </a:p>
        </p:txBody>
      </p:sp>
      <p:pic>
        <p:nvPicPr>
          <p:cNvPr id="5" name="Content Placeholder 4">
            <a:extLst>
              <a:ext uri="{FF2B5EF4-FFF2-40B4-BE49-F238E27FC236}">
                <a16:creationId xmlns:a16="http://schemas.microsoft.com/office/drawing/2014/main" id="{5D083E62-40BD-AC23-A37C-B1FE3E27FF5C}"/>
              </a:ext>
            </a:extLst>
          </p:cNvPr>
          <p:cNvPicPr>
            <a:picLocks noGrp="1" noChangeAspect="1"/>
          </p:cNvPicPr>
          <p:nvPr>
            <p:ph idx="1"/>
          </p:nvPr>
        </p:nvPicPr>
        <p:blipFill>
          <a:blip r:embed="rId2"/>
          <a:stretch>
            <a:fillRect/>
          </a:stretch>
        </p:blipFill>
        <p:spPr>
          <a:xfrm>
            <a:off x="1935548" y="1388867"/>
            <a:ext cx="8320904" cy="4080266"/>
          </a:xfrm>
          <a:prstGeom prst="rect">
            <a:avLst/>
          </a:prstGeom>
        </p:spPr>
      </p:pic>
      <p:sp>
        <p:nvSpPr>
          <p:cNvPr id="6" name="TextBox 5">
            <a:extLst>
              <a:ext uri="{FF2B5EF4-FFF2-40B4-BE49-F238E27FC236}">
                <a16:creationId xmlns:a16="http://schemas.microsoft.com/office/drawing/2014/main" id="{A0D6CC7A-F1C6-0DEF-BC9F-2746552D6AC2}"/>
              </a:ext>
            </a:extLst>
          </p:cNvPr>
          <p:cNvSpPr txBox="1"/>
          <p:nvPr/>
        </p:nvSpPr>
        <p:spPr>
          <a:xfrm>
            <a:off x="4977495" y="5905891"/>
            <a:ext cx="609872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DIET PREFERENCES</a:t>
            </a:r>
            <a:endParaRPr lang="en-IN" dirty="0"/>
          </a:p>
        </p:txBody>
      </p:sp>
    </p:spTree>
    <p:extLst>
      <p:ext uri="{BB962C8B-B14F-4D97-AF65-F5344CB8AC3E}">
        <p14:creationId xmlns:p14="http://schemas.microsoft.com/office/powerpoint/2010/main" val="304144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1"/>
          <p:cNvSpPr>
            <a:spLocks noGrp="1"/>
          </p:cNvSpPr>
          <p:nvPr>
            <p:ph type="title"/>
          </p:nvPr>
        </p:nvSpPr>
        <p:spPr>
          <a:xfrm>
            <a:off x="-185195" y="90487"/>
            <a:ext cx="12192000" cy="590550"/>
          </a:xfrm>
        </p:spPr>
        <p:txBody>
          <a:bodyPr>
            <a:normAutofit/>
          </a:bodyPr>
          <a:lstStyle/>
          <a:p>
            <a:pPr algn="ctr" eaLnBrk="1" hangingPunct="1"/>
            <a:r>
              <a:rPr lang="en-IN" altLang="en-US" sz="2400" b="1" dirty="0">
                <a:latin typeface="Times New Roman" panose="02020603050405020304" pitchFamily="18" charset="0"/>
                <a:cs typeface="Times New Roman" panose="02020603050405020304" pitchFamily="18" charset="0"/>
              </a:rPr>
              <a:t>ABSTRACT</a:t>
            </a:r>
            <a:endParaRPr lang="en-US" altLang="en-US" sz="24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264160" y="734695"/>
            <a:ext cx="11177905" cy="5621655"/>
          </a:xfrm>
        </p:spPr>
        <p:txBody>
          <a:bodyPr>
            <a:noAutofit/>
          </a:bodyPr>
          <a:lstStyle/>
          <a:p>
            <a:pPr marL="0" indent="0" algn="just">
              <a:lnSpc>
                <a:spcPct val="150000"/>
              </a:lnSpc>
              <a:buNone/>
            </a:pPr>
            <a:r>
              <a:rPr lang="en-IN" sz="2000" kern="100" dirty="0">
                <a:effectLst/>
                <a:latin typeface="Times New Roman" panose="02020603050405020304" pitchFamily="18" charset="0"/>
                <a:ea typeface="Arial" panose="020B0604020202020204" pitchFamily="34" charset="0"/>
              </a:rPr>
              <a:t>This project aims to create an AI-driven Nutrition Analyzer using Python's flask framework. The primary objective is to develop an adaptive AI agent capable of autonomously learning and improving the UI for the fitness enthusiasts. Embark on your personalized fitness journey with our AI-enabled Nutrition Analyzer, designed for enthusiasts striving towards their wellness goals. Utilizing Python with the Flask framework, our platform seamlessly integrates nutritional data analysis and personalized fitness recommendations, empowering users to regulate and achieve their overall fitness objectives. Through a single-page interface, users access comprehensive reports outlining recommended meals, portion sizes, nutrient breakdowns, and suggested exercise routines. Our intuitive design ensures accessibility and ease of navigation, allowing users to seamlessly integrate our recommendations into their daily lives. With AI-driven analysis, our Fitness Nutrition evolves alongside users, adapting to their progress and preferences over time. Whether a beginner or seasoned fitness enthusiast, our platform provides the guidance and motivation needed to unlock your full potential and achieve lasting fitness success.</a:t>
            </a:r>
          </a:p>
        </p:txBody>
      </p:sp>
      <p:sp>
        <p:nvSpPr>
          <p:cNvPr id="4101" name="Slide Number Placeholder 4"/>
          <p:cNvSpPr>
            <a:spLocks noGrp="1"/>
          </p:cNvSpPr>
          <p:nvPr>
            <p:ph type="sldNum" sz="quarter" idx="12"/>
          </p:nvPr>
        </p:nvSpPr>
        <p:spPr bwMode="auto">
          <a:xfrm>
            <a:off x="869886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solidFill>
                  <a:srgbClr val="898989"/>
                </a:solidFill>
                <a:latin typeface="Calibri" panose="020F0502020204030204" charset="0"/>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7DEC-2B84-141E-8E43-A9BBE7C49AF9}"/>
              </a:ext>
            </a:extLst>
          </p:cNvPr>
          <p:cNvSpPr>
            <a:spLocks noGrp="1"/>
          </p:cNvSpPr>
          <p:nvPr>
            <p:ph type="title"/>
          </p:nvPr>
        </p:nvSpPr>
        <p:spPr/>
        <p:txBody>
          <a:bodyPr>
            <a:normAutofit/>
          </a:bodyPr>
          <a:lstStyle/>
          <a:p>
            <a:r>
              <a:rPr lang="en-IN" sz="3600" dirty="0"/>
              <a:t>RESULTS</a:t>
            </a:r>
          </a:p>
        </p:txBody>
      </p:sp>
      <p:pic>
        <p:nvPicPr>
          <p:cNvPr id="7" name="Content Placeholder 6">
            <a:extLst>
              <a:ext uri="{FF2B5EF4-FFF2-40B4-BE49-F238E27FC236}">
                <a16:creationId xmlns:a16="http://schemas.microsoft.com/office/drawing/2014/main" id="{933BF0E1-E0DC-6A8E-5FB6-44B86B89AC42}"/>
              </a:ext>
            </a:extLst>
          </p:cNvPr>
          <p:cNvPicPr>
            <a:picLocks noGrp="1" noChangeAspect="1"/>
          </p:cNvPicPr>
          <p:nvPr>
            <p:ph idx="1"/>
          </p:nvPr>
        </p:nvPicPr>
        <p:blipFill>
          <a:blip r:embed="rId2"/>
          <a:stretch>
            <a:fillRect/>
          </a:stretch>
        </p:blipFill>
        <p:spPr>
          <a:xfrm>
            <a:off x="1956185" y="1380931"/>
            <a:ext cx="8279629" cy="4408714"/>
          </a:xfrm>
          <a:prstGeom prst="rect">
            <a:avLst/>
          </a:prstGeom>
        </p:spPr>
      </p:pic>
      <p:sp>
        <p:nvSpPr>
          <p:cNvPr id="6" name="TextBox 5">
            <a:extLst>
              <a:ext uri="{FF2B5EF4-FFF2-40B4-BE49-F238E27FC236}">
                <a16:creationId xmlns:a16="http://schemas.microsoft.com/office/drawing/2014/main" id="{A0D6CC7A-F1C6-0DEF-BC9F-2746552D6AC2}"/>
              </a:ext>
            </a:extLst>
          </p:cNvPr>
          <p:cNvSpPr txBox="1"/>
          <p:nvPr/>
        </p:nvSpPr>
        <p:spPr>
          <a:xfrm>
            <a:off x="5255080" y="5915251"/>
            <a:ext cx="609872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RECIPES</a:t>
            </a:r>
            <a:endParaRPr lang="en-IN" dirty="0"/>
          </a:p>
        </p:txBody>
      </p:sp>
    </p:spTree>
    <p:extLst>
      <p:ext uri="{BB962C8B-B14F-4D97-AF65-F5344CB8AC3E}">
        <p14:creationId xmlns:p14="http://schemas.microsoft.com/office/powerpoint/2010/main" val="2712678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87E0-D905-23C2-2482-3473AF632D1D}"/>
              </a:ext>
            </a:extLst>
          </p:cNvPr>
          <p:cNvSpPr>
            <a:spLocks noGrp="1"/>
          </p:cNvSpPr>
          <p:nvPr>
            <p:ph type="title"/>
          </p:nvPr>
        </p:nvSpPr>
        <p:spPr/>
        <p:txBody>
          <a:bodyPr>
            <a:normAutofit/>
          </a:bodyPr>
          <a:lstStyle/>
          <a:p>
            <a:r>
              <a:rPr lang="en-IN" sz="3600" b="1" dirty="0"/>
              <a:t>								CONCLUSION</a:t>
            </a:r>
          </a:p>
        </p:txBody>
      </p:sp>
      <p:sp>
        <p:nvSpPr>
          <p:cNvPr id="3" name="Content Placeholder 2">
            <a:extLst>
              <a:ext uri="{FF2B5EF4-FFF2-40B4-BE49-F238E27FC236}">
                <a16:creationId xmlns:a16="http://schemas.microsoft.com/office/drawing/2014/main" id="{037BCFF8-B138-6FCC-1131-B4F9964C5B8E}"/>
              </a:ext>
            </a:extLst>
          </p:cNvPr>
          <p:cNvSpPr>
            <a:spLocks noGrp="1"/>
          </p:cNvSpPr>
          <p:nvPr>
            <p:ph idx="1"/>
          </p:nvPr>
        </p:nvSpPr>
        <p:spPr>
          <a:xfrm>
            <a:off x="838200" y="1455576"/>
            <a:ext cx="10515600" cy="4721387"/>
          </a:xfrm>
        </p:spPr>
        <p:txBody>
          <a:bodyPr/>
          <a:lstStyle/>
          <a:p>
            <a:pPr marL="0" indent="0" algn="just">
              <a:buNone/>
            </a:pPr>
            <a:r>
              <a:rPr lang="en-US" sz="2400" dirty="0">
                <a:effectLst/>
                <a:latin typeface="Times New Roman" panose="02020603050405020304" pitchFamily="18" charset="0"/>
                <a:ea typeface="Times New Roman" panose="02020603050405020304" pitchFamily="18" charset="0"/>
              </a:rPr>
              <a:t>The adaptive nature of the AI agent ensures that the platform evolves alongside users, continually learning and improving based on their progress and preferences. Whether someone is just starting their fitness journey or is a seasoned enthusiast, the Nutrition Analyzer provides the guidance and motivation needed to achieve lasting success. Overall, this project embodies the intersection of technology and wellness, offering a powerful tool to support individuals in reaching their fitness goals and optimizing their overall well-being.</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44891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1"/>
          <p:cNvSpPr>
            <a:spLocks noGrp="1"/>
          </p:cNvSpPr>
          <p:nvPr>
            <p:ph type="title"/>
          </p:nvPr>
        </p:nvSpPr>
        <p:spPr>
          <a:xfrm>
            <a:off x="-185195" y="90487"/>
            <a:ext cx="12192000" cy="590550"/>
          </a:xfrm>
        </p:spPr>
        <p:txBody>
          <a:bodyPr>
            <a:normAutofit/>
          </a:bodyPr>
          <a:lstStyle/>
          <a:p>
            <a:pPr algn="ctr" eaLnBrk="1" hangingPunct="1"/>
            <a:r>
              <a:rPr sz="2400" b="1" dirty="0">
                <a:latin typeface="Times New Roman" panose="02020603050405020304"/>
                <a:ea typeface="Times New Roman" panose="02020603050405020304"/>
                <a:cs typeface="Times New Roman" panose="02020603050405020304"/>
                <a:sym typeface="Times New Roman" panose="02020603050405020304"/>
              </a:rPr>
              <a:t>REFERENCES</a:t>
            </a:r>
          </a:p>
        </p:txBody>
      </p:sp>
      <p:sp>
        <p:nvSpPr>
          <p:cNvPr id="5" name="Content Placeholder 4"/>
          <p:cNvSpPr>
            <a:spLocks noGrp="1"/>
          </p:cNvSpPr>
          <p:nvPr>
            <p:ph idx="1"/>
          </p:nvPr>
        </p:nvSpPr>
        <p:spPr>
          <a:xfrm>
            <a:off x="264160" y="734695"/>
            <a:ext cx="11177905" cy="5621655"/>
          </a:xfrm>
        </p:spPr>
        <p:txBody>
          <a:bodyPr>
            <a:noAutofit/>
          </a:bodyPr>
          <a:lstStyle/>
          <a:p>
            <a:pPr marL="0" indent="0" algn="just">
              <a:lnSpc>
                <a:spcPct val="150000"/>
              </a:lnSpc>
              <a:buNone/>
            </a:pPr>
            <a:r>
              <a:rPr lang="en-US" sz="2800" b="1" kern="100" dirty="0" err="1">
                <a:effectLst/>
                <a:latin typeface="Times New Roman" panose="02020603050405020304" pitchFamily="18" charset="0"/>
                <a:ea typeface="Arial" panose="020B0604020202020204" pitchFamily="34" charset="0"/>
              </a:rPr>
              <a:t>Github</a:t>
            </a:r>
            <a:r>
              <a:rPr lang="en-US" sz="2800" b="1" kern="100" dirty="0">
                <a:effectLst/>
                <a:latin typeface="Times New Roman" panose="02020603050405020304" pitchFamily="18" charset="0"/>
                <a:ea typeface="Arial" panose="020B0604020202020204" pitchFamily="34" charset="0"/>
              </a:rPr>
              <a:t> link:</a:t>
            </a:r>
          </a:p>
          <a:p>
            <a:pPr marL="0" indent="0" algn="just">
              <a:lnSpc>
                <a:spcPct val="150000"/>
              </a:lnSpc>
              <a:buNone/>
            </a:pPr>
            <a:r>
              <a:rPr lang="en-US" sz="2800" kern="100" dirty="0">
                <a:latin typeface="Times New Roman" panose="02020603050405020304" pitchFamily="18" charset="0"/>
                <a:ea typeface="Arial" panose="020B0604020202020204" pitchFamily="34" charset="0"/>
              </a:rPr>
              <a:t>     </a:t>
            </a:r>
            <a:r>
              <a:rPr lang="en-US" sz="2800" kern="100" dirty="0">
                <a:latin typeface="Times New Roman" panose="02020603050405020304" pitchFamily="18" charset="0"/>
                <a:ea typeface="Arial" panose="020B0604020202020204" pitchFamily="34" charset="0"/>
                <a:hlinkClick r:id="rId2"/>
              </a:rPr>
              <a:t>https://github.com/janani1128/-210701085-CS19621-PRIEE.git</a:t>
            </a:r>
            <a:endParaRPr lang="en-US" sz="2800" kern="100" dirty="0">
              <a:latin typeface="Times New Roman" panose="02020603050405020304" pitchFamily="18" charset="0"/>
              <a:ea typeface="Arial" panose="020B0604020202020204" pitchFamily="34" charset="0"/>
            </a:endParaRPr>
          </a:p>
          <a:p>
            <a:pPr marL="0" indent="0" algn="just">
              <a:lnSpc>
                <a:spcPct val="150000"/>
              </a:lnSpc>
              <a:buNone/>
            </a:pPr>
            <a:r>
              <a:rPr lang="en-US" sz="2800" kern="100" dirty="0">
                <a:effectLst/>
                <a:latin typeface="Times New Roman" panose="02020603050405020304" pitchFamily="18" charset="0"/>
                <a:ea typeface="Arial" panose="020B0604020202020204" pitchFamily="34" charset="0"/>
              </a:rPr>
              <a:t>References:</a:t>
            </a:r>
          </a:p>
          <a:p>
            <a:pPr algn="just">
              <a:lnSpc>
                <a:spcPct val="150000"/>
              </a:lnSpc>
              <a:buFont typeface="Wingdings" panose="05000000000000000000" pitchFamily="2" charset="2"/>
              <a:buChar char="Ø"/>
            </a:pPr>
            <a:r>
              <a:rPr lang="en-US" sz="2800" kern="100" dirty="0">
                <a:latin typeface="Times New Roman" panose="02020603050405020304" pitchFamily="18" charset="0"/>
                <a:ea typeface="Arial" panose="020B0604020202020204" pitchFamily="34" charset="0"/>
              </a:rPr>
              <a:t> </a:t>
            </a:r>
            <a:r>
              <a:rPr lang="en-US" sz="2800" kern="100" dirty="0">
                <a:effectLst/>
                <a:latin typeface="Times New Roman" panose="02020603050405020304" pitchFamily="18" charset="0"/>
                <a:ea typeface="Arial" panose="020B0604020202020204" pitchFamily="34" charset="0"/>
                <a:hlinkClick r:id="rId3"/>
              </a:rPr>
              <a:t>https://nap.nationalacademies.org/read/11537/chapter/8</a:t>
            </a:r>
            <a:endParaRPr lang="en-US" sz="2800" kern="100" dirty="0">
              <a:effectLst/>
              <a:latin typeface="Times New Roman" panose="02020603050405020304" pitchFamily="18" charset="0"/>
              <a:ea typeface="Arial" panose="020B0604020202020204" pitchFamily="34" charset="0"/>
            </a:endParaRPr>
          </a:p>
          <a:p>
            <a:pPr algn="just">
              <a:lnSpc>
                <a:spcPct val="150000"/>
              </a:lnSpc>
              <a:buFont typeface="Wingdings" panose="05000000000000000000" pitchFamily="2" charset="2"/>
              <a:buChar char="Ø"/>
            </a:pPr>
            <a:r>
              <a:rPr lang="en-US" sz="2800" kern="100" dirty="0">
                <a:latin typeface="Times New Roman" panose="02020603050405020304" pitchFamily="18" charset="0"/>
                <a:ea typeface="Arial" panose="020B0604020202020204" pitchFamily="34" charset="0"/>
                <a:hlinkClick r:id="rId4"/>
              </a:rPr>
              <a:t>https://flask.palletsprojects.com/en/3.0.x/</a:t>
            </a:r>
            <a:endParaRPr lang="en-US" sz="2800" kern="100" dirty="0">
              <a:latin typeface="Times New Roman" panose="02020603050405020304" pitchFamily="18" charset="0"/>
              <a:ea typeface="Arial" panose="020B0604020202020204" pitchFamily="34" charset="0"/>
            </a:endParaRPr>
          </a:p>
          <a:p>
            <a:pPr algn="just">
              <a:lnSpc>
                <a:spcPct val="150000"/>
              </a:lnSpc>
              <a:buFont typeface="Wingdings" panose="05000000000000000000" pitchFamily="2" charset="2"/>
              <a:buChar char="Ø"/>
            </a:pPr>
            <a:r>
              <a:rPr lang="en-US" sz="2800" kern="100" dirty="0">
                <a:latin typeface="Times New Roman" panose="02020603050405020304" pitchFamily="18" charset="0"/>
                <a:ea typeface="Arial" panose="020B0604020202020204" pitchFamily="34" charset="0"/>
                <a:hlinkClick r:id="rId5"/>
              </a:rPr>
              <a:t>https://www.olivemagazine.com/recipes/collection/best-ever-olive-recipes/</a:t>
            </a:r>
            <a:endParaRPr lang="en-US" sz="2800" kern="100" dirty="0">
              <a:latin typeface="Times New Roman" panose="02020603050405020304" pitchFamily="18" charset="0"/>
              <a:ea typeface="Arial" panose="020B0604020202020204" pitchFamily="34" charset="0"/>
            </a:endParaRPr>
          </a:p>
          <a:p>
            <a:pPr algn="just">
              <a:lnSpc>
                <a:spcPct val="150000"/>
              </a:lnSpc>
              <a:buFont typeface="Wingdings" panose="05000000000000000000" pitchFamily="2" charset="2"/>
              <a:buChar char="Ø"/>
            </a:pPr>
            <a:endParaRPr lang="en-US" sz="2800" kern="100" dirty="0">
              <a:latin typeface="Times New Roman" panose="02020603050405020304" pitchFamily="18" charset="0"/>
              <a:ea typeface="Arial" panose="020B0604020202020204" pitchFamily="34" charset="0"/>
            </a:endParaRPr>
          </a:p>
          <a:p>
            <a:pPr marL="0" indent="0" algn="just">
              <a:lnSpc>
                <a:spcPct val="150000"/>
              </a:lnSpc>
              <a:buNone/>
            </a:pPr>
            <a:r>
              <a:rPr lang="en-US" sz="2800" kern="100" dirty="0">
                <a:effectLst/>
                <a:latin typeface="Times New Roman" panose="02020603050405020304" pitchFamily="18" charset="0"/>
                <a:ea typeface="Arial" panose="020B0604020202020204" pitchFamily="34" charset="0"/>
              </a:rPr>
              <a:t>                             </a:t>
            </a:r>
          </a:p>
        </p:txBody>
      </p:sp>
      <p:sp>
        <p:nvSpPr>
          <p:cNvPr id="4101" name="Slide Number Placeholder 4"/>
          <p:cNvSpPr>
            <a:spLocks noGrp="1"/>
          </p:cNvSpPr>
          <p:nvPr>
            <p:ph type="sldNum" sz="quarter" idx="12"/>
          </p:nvPr>
        </p:nvSpPr>
        <p:spPr bwMode="auto">
          <a:xfrm>
            <a:off x="869886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solidFill>
                  <a:srgbClr val="898989"/>
                </a:solidFill>
                <a:latin typeface="Calibri" panose="020F0502020204030204" charset="0"/>
              </a:rPr>
              <a:t>10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6"/>
          <p:cNvSpPr/>
          <p:nvPr/>
        </p:nvSpPr>
        <p:spPr>
          <a:xfrm>
            <a:off x="3126749" y="2374650"/>
            <a:ext cx="6073500" cy="1569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600"/>
              <a:buFont typeface="Arial" panose="020B0604020202020204"/>
              <a:buNone/>
            </a:pPr>
            <a:r>
              <a:rPr lang="en-US" sz="96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Thank You</a:t>
            </a:r>
            <a:endParaRPr sz="140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1"/>
          <p:cNvSpPr>
            <a:spLocks noGrp="1"/>
          </p:cNvSpPr>
          <p:nvPr>
            <p:ph type="title"/>
          </p:nvPr>
        </p:nvSpPr>
        <p:spPr>
          <a:xfrm>
            <a:off x="-185195" y="90487"/>
            <a:ext cx="12192000" cy="590550"/>
          </a:xfrm>
        </p:spPr>
        <p:txBody>
          <a:bodyPr>
            <a:normAutofit/>
          </a:bodyPr>
          <a:lstStyle/>
          <a:p>
            <a:pPr algn="ctr" eaLnBrk="1" hangingPunct="1"/>
            <a:r>
              <a:rPr sz="2400" b="1">
                <a:latin typeface="Times New Roman" panose="02020603050405020304"/>
                <a:ea typeface="Times New Roman" panose="02020603050405020304"/>
                <a:cs typeface="Times New Roman" panose="02020603050405020304"/>
                <a:sym typeface="Times New Roman" panose="02020603050405020304"/>
              </a:rPr>
              <a:t>PROBLEM STATEMENT</a:t>
            </a:r>
          </a:p>
        </p:txBody>
      </p:sp>
      <p:sp>
        <p:nvSpPr>
          <p:cNvPr id="5" name="Content Placeholder 4"/>
          <p:cNvSpPr>
            <a:spLocks noGrp="1"/>
          </p:cNvSpPr>
          <p:nvPr>
            <p:ph idx="1"/>
          </p:nvPr>
        </p:nvSpPr>
        <p:spPr>
          <a:xfrm>
            <a:off x="264160" y="734695"/>
            <a:ext cx="11177905" cy="5621655"/>
          </a:xfrm>
        </p:spPr>
        <p:txBody>
          <a:bodyPr>
            <a:noAutofit/>
          </a:bodyPr>
          <a:lstStyle/>
          <a:p>
            <a:pPr marL="0" indent="0" algn="just">
              <a:lnSpc>
                <a:spcPct val="150000"/>
              </a:lnSpc>
              <a:buNone/>
            </a:pPr>
            <a:r>
              <a:rPr lang="en-IN" sz="2200" kern="100" dirty="0">
                <a:effectLst/>
                <a:latin typeface="Times New Roman" panose="02020603050405020304" pitchFamily="18" charset="0"/>
                <a:ea typeface="Arial" panose="020B0604020202020204" pitchFamily="34" charset="0"/>
              </a:rPr>
              <a:t> The challenge at hand is to develop an AI-enabled Nutrition </a:t>
            </a:r>
            <a:r>
              <a:rPr lang="en-IN" sz="2200" kern="100" dirty="0">
                <a:latin typeface="Times New Roman" panose="02020603050405020304" pitchFamily="18" charset="0"/>
                <a:ea typeface="Arial" panose="020B0604020202020204" pitchFamily="34" charset="0"/>
              </a:rPr>
              <a:t>A</a:t>
            </a:r>
            <a:r>
              <a:rPr lang="en-IN" sz="2200" kern="100" dirty="0">
                <a:effectLst/>
                <a:latin typeface="Times New Roman" panose="02020603050405020304" pitchFamily="18" charset="0"/>
                <a:ea typeface="Arial" panose="020B0604020202020204" pitchFamily="34" charset="0"/>
              </a:rPr>
              <a:t>nalyzer tailored for fitness enthusiasts aiming to regulate their overall fitness goals. In an increasingly health-conscious society, individuals encounter significant hurdles in navigating the myriad of information and recommendations available. The lack of personalized guidance often leads to confusion and frustration, hindering progress towards achieving optimal fitness levels. Leveraging the capabilities of Python with the Flask framework, the objective is to create a robust platform capable of seamlessly gathering nutritional details from users and generating tailored recommendations for diet and exercise. This project aims to address the pressing need for a comprehensive and user-friendly solution that empowers individuals to make informed decisions and successfully navigate their fitness journeys with efficacy and confidence.</a:t>
            </a:r>
          </a:p>
        </p:txBody>
      </p:sp>
      <p:sp>
        <p:nvSpPr>
          <p:cNvPr id="4101" name="Slide Number Placeholder 4"/>
          <p:cNvSpPr>
            <a:spLocks noGrp="1"/>
          </p:cNvSpPr>
          <p:nvPr>
            <p:ph type="sldNum" sz="quarter" idx="12"/>
          </p:nvPr>
        </p:nvSpPr>
        <p:spPr bwMode="auto">
          <a:xfrm>
            <a:off x="869886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solidFill>
                  <a:srgbClr val="898989"/>
                </a:solidFill>
                <a:latin typeface="Calibri" panose="020F0502020204030204" charset="0"/>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1"/>
          <p:cNvSpPr>
            <a:spLocks noGrp="1"/>
          </p:cNvSpPr>
          <p:nvPr>
            <p:ph type="title"/>
          </p:nvPr>
        </p:nvSpPr>
        <p:spPr>
          <a:xfrm>
            <a:off x="-185195" y="90487"/>
            <a:ext cx="12192000" cy="590550"/>
          </a:xfrm>
        </p:spPr>
        <p:txBody>
          <a:bodyPr>
            <a:normAutofit/>
          </a:bodyPr>
          <a:lstStyle/>
          <a:p>
            <a:pPr algn="ctr" eaLnBrk="1" hangingPunct="1"/>
            <a:r>
              <a:rPr lang="en-US" sz="2400" b="1">
                <a:latin typeface="Times New Roman" panose="02020603050405020304"/>
                <a:ea typeface="Times New Roman" panose="02020603050405020304"/>
                <a:cs typeface="Times New Roman" panose="02020603050405020304"/>
                <a:sym typeface="Times New Roman" panose="02020603050405020304"/>
              </a:rPr>
              <a:t>AIM AND OBJECTIVES</a:t>
            </a:r>
          </a:p>
        </p:txBody>
      </p:sp>
      <p:sp>
        <p:nvSpPr>
          <p:cNvPr id="5" name="Content Placeholder 4"/>
          <p:cNvSpPr>
            <a:spLocks noGrp="1"/>
          </p:cNvSpPr>
          <p:nvPr>
            <p:ph idx="1"/>
          </p:nvPr>
        </p:nvSpPr>
        <p:spPr>
          <a:xfrm>
            <a:off x="264160" y="734695"/>
            <a:ext cx="11177905" cy="5621655"/>
          </a:xfrm>
        </p:spPr>
        <p:txBody>
          <a:bodyPr>
            <a:noAutofit/>
          </a:bodyPr>
          <a:lstStyle/>
          <a:p>
            <a:pPr marL="0" indent="0" algn="just">
              <a:lnSpc>
                <a:spcPct val="150000"/>
              </a:lnSpc>
              <a:buNone/>
            </a:pPr>
            <a:r>
              <a:rPr lang="en-US" sz="2200" b="1" dirty="0">
                <a:solidFill>
                  <a:srgbClr val="0D0D0D"/>
                </a:solidFill>
                <a:latin typeface="Times New Roman" panose="02020603050405020304"/>
                <a:ea typeface="Times New Roman" panose="02020603050405020304"/>
                <a:cs typeface="Times New Roman" panose="02020603050405020304"/>
                <a:sym typeface="Times New Roman" panose="02020603050405020304"/>
              </a:rPr>
              <a:t>Aim:</a:t>
            </a:r>
            <a:endParaRPr sz="2200" b="1" dirty="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indent="0" algn="just">
              <a:lnSpc>
                <a:spcPct val="150000"/>
              </a:lnSpc>
              <a:buNone/>
            </a:pPr>
            <a:r>
              <a:rPr lang="en-IN" sz="2400" kern="100" dirty="0">
                <a:effectLst/>
                <a:latin typeface="Times New Roman" panose="02020603050405020304" pitchFamily="18" charset="0"/>
                <a:ea typeface="Arial" panose="020B0604020202020204" pitchFamily="34" charset="0"/>
              </a:rPr>
              <a:t>The aim of the AI-driven </a:t>
            </a:r>
            <a:r>
              <a:rPr lang="en-IN" sz="2400" kern="100" dirty="0">
                <a:latin typeface="Times New Roman" panose="02020603050405020304" pitchFamily="18" charset="0"/>
                <a:ea typeface="Arial" panose="020B0604020202020204" pitchFamily="34" charset="0"/>
              </a:rPr>
              <a:t>Nutrition</a:t>
            </a:r>
            <a:r>
              <a:rPr lang="en-IN" sz="2400" kern="100" dirty="0">
                <a:effectLst/>
                <a:latin typeface="Times New Roman" panose="02020603050405020304" pitchFamily="18" charset="0"/>
                <a:ea typeface="Arial" panose="020B0604020202020204" pitchFamily="34" charset="0"/>
              </a:rPr>
              <a:t> Analyzer using Python's Flask framework project, </a:t>
            </a:r>
            <a:r>
              <a:rPr lang="en-US" sz="2400" dirty="0">
                <a:solidFill>
                  <a:srgbClr val="0D0D0D"/>
                </a:solidFill>
                <a:latin typeface="Times New Roman" panose="02020603050405020304"/>
                <a:ea typeface="Times New Roman" panose="02020603050405020304"/>
                <a:cs typeface="Times New Roman" panose="02020603050405020304"/>
                <a:sym typeface="Times New Roman" panose="02020603050405020304"/>
              </a:rPr>
              <a:t> </a:t>
            </a:r>
            <a:r>
              <a:rPr lang="en-US"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is to develop an</a:t>
            </a:r>
            <a:r>
              <a:rPr lang="en-IN" sz="2400" kern="100" dirty="0">
                <a:solidFill>
                  <a:schemeClr val="tx1"/>
                </a:solidFill>
                <a:effectLst/>
                <a:latin typeface="Times New Roman" panose="02020603050405020304" pitchFamily="18" charset="0"/>
                <a:ea typeface="Arial" panose="020B0604020202020204" pitchFamily="34" charset="0"/>
              </a:rPr>
              <a:t> </a:t>
            </a:r>
            <a:r>
              <a:rPr lang="en-IN" sz="2400" kern="100" dirty="0">
                <a:effectLst/>
                <a:latin typeface="Times New Roman" panose="02020603050405020304" pitchFamily="18" charset="0"/>
                <a:ea typeface="Arial" panose="020B0604020202020204" pitchFamily="34" charset="0"/>
              </a:rPr>
              <a:t>primary objective of creating an adaptive AI agent capable of autonomously learning and improving the user interface for fitness enthusiasts.</a:t>
            </a:r>
          </a:p>
          <a:p>
            <a:pPr marL="0" indent="0" algn="just">
              <a:lnSpc>
                <a:spcPct val="150000"/>
              </a:lnSpc>
              <a:buNone/>
            </a:pPr>
            <a:r>
              <a:rPr lang="en-US" sz="2400" b="1" dirty="0">
                <a:solidFill>
                  <a:schemeClr val="bg2">
                    <a:lumMod val="20000"/>
                    <a:lumOff val="80000"/>
                  </a:schemeClr>
                </a:solidFill>
                <a:latin typeface="Times New Roman" panose="02020603050405020304"/>
                <a:ea typeface="Times New Roman" panose="02020603050405020304"/>
                <a:cs typeface="Times New Roman" panose="02020603050405020304"/>
                <a:sym typeface="Times New Roman" panose="02020603050405020304"/>
              </a:rPr>
              <a:t>Objectives:</a:t>
            </a:r>
            <a:endParaRPr sz="2400" b="1" dirty="0">
              <a:solidFill>
                <a:schemeClr val="bg2">
                  <a:lumMod val="20000"/>
                  <a:lumOff val="80000"/>
                </a:schemeClr>
              </a:solidFill>
              <a:latin typeface="Times New Roman" panose="02020603050405020304"/>
              <a:ea typeface="Times New Roman" panose="02020603050405020304"/>
              <a:cs typeface="Times New Roman" panose="02020603050405020304"/>
              <a:sym typeface="Times New Roman" panose="02020603050405020304"/>
            </a:endParaRPr>
          </a:p>
          <a:p>
            <a:pPr marL="457200" indent="-457200" algn="just">
              <a:lnSpc>
                <a:spcPct val="150000"/>
              </a:lnSpc>
              <a:buFont typeface="+mj-lt"/>
              <a:buAutoNum type="arabicPeriod"/>
            </a:pPr>
            <a:r>
              <a:rPr lang="en-IN" sz="2400" kern="100" dirty="0">
                <a:effectLst/>
                <a:latin typeface="Times New Roman" panose="02020603050405020304" pitchFamily="18" charset="0"/>
                <a:ea typeface="Arial" panose="020B0604020202020204" pitchFamily="34" charset="0"/>
              </a:rPr>
              <a:t>Nutrition Analyzer</a:t>
            </a:r>
          </a:p>
          <a:p>
            <a:pPr marL="457200" indent="-457200" algn="just">
              <a:lnSpc>
                <a:spcPct val="150000"/>
              </a:lnSpc>
              <a:buFont typeface="+mj-lt"/>
              <a:buAutoNum type="arabicPeriod"/>
            </a:pPr>
            <a:r>
              <a:rPr lang="en-IN" sz="2400" kern="100" dirty="0">
                <a:effectLst/>
                <a:latin typeface="Times New Roman" panose="02020603050405020304" pitchFamily="18" charset="0"/>
                <a:ea typeface="Arial" panose="020B0604020202020204" pitchFamily="34" charset="0"/>
              </a:rPr>
              <a:t>Adapting to their progress</a:t>
            </a:r>
          </a:p>
          <a:p>
            <a:pPr marL="457200" indent="-457200" algn="just">
              <a:lnSpc>
                <a:spcPct val="150000"/>
              </a:lnSpc>
              <a:buFont typeface="+mj-lt"/>
              <a:buAutoNum type="arabicPeriod"/>
            </a:pPr>
            <a:r>
              <a:rPr lang="en-IN" sz="2400" kern="100" dirty="0">
                <a:effectLst/>
                <a:latin typeface="Times New Roman" panose="02020603050405020304" pitchFamily="18" charset="0"/>
                <a:ea typeface="Arial" panose="020B0604020202020204" pitchFamily="34" charset="0"/>
              </a:rPr>
              <a:t>Preferences over time</a:t>
            </a:r>
          </a:p>
        </p:txBody>
      </p:sp>
      <p:sp>
        <p:nvSpPr>
          <p:cNvPr id="4101" name="Slide Number Placeholder 4"/>
          <p:cNvSpPr>
            <a:spLocks noGrp="1"/>
          </p:cNvSpPr>
          <p:nvPr>
            <p:ph type="sldNum" sz="quarter" idx="12"/>
          </p:nvPr>
        </p:nvSpPr>
        <p:spPr bwMode="auto">
          <a:xfrm>
            <a:off x="869886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solidFill>
                  <a:srgbClr val="898989"/>
                </a:solidFill>
                <a:latin typeface="Calibri" panose="020F0502020204030204" charset="0"/>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4D0F-E383-974F-5992-DEE01999EF03}"/>
              </a:ext>
            </a:extLst>
          </p:cNvPr>
          <p:cNvSpPr>
            <a:spLocks noGrp="1"/>
          </p:cNvSpPr>
          <p:nvPr>
            <p:ph type="title"/>
          </p:nvPr>
        </p:nvSpPr>
        <p:spPr>
          <a:xfrm>
            <a:off x="838200" y="365126"/>
            <a:ext cx="10515600" cy="794204"/>
          </a:xfrm>
        </p:spPr>
        <p:txBody>
          <a:bodyPr/>
          <a:lstStyle/>
          <a:p>
            <a:r>
              <a:rPr lang="en-US" sz="1800" b="1"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LITRETURE SURVEY</a:t>
            </a:r>
            <a:endParaRPr lang="en-IN" sz="2800" dirty="0"/>
          </a:p>
        </p:txBody>
      </p:sp>
      <p:sp>
        <p:nvSpPr>
          <p:cNvPr id="3" name="Content Placeholder 2">
            <a:extLst>
              <a:ext uri="{FF2B5EF4-FFF2-40B4-BE49-F238E27FC236}">
                <a16:creationId xmlns:a16="http://schemas.microsoft.com/office/drawing/2014/main" id="{CE59C714-1309-C9A3-F649-345C73CCC472}"/>
              </a:ext>
            </a:extLst>
          </p:cNvPr>
          <p:cNvSpPr>
            <a:spLocks noGrp="1"/>
          </p:cNvSpPr>
          <p:nvPr>
            <p:ph idx="1"/>
          </p:nvPr>
        </p:nvSpPr>
        <p:spPr>
          <a:xfrm>
            <a:off x="838200" y="1159330"/>
            <a:ext cx="10515600" cy="5333544"/>
          </a:xfrm>
        </p:spPr>
        <p:txBody>
          <a:bodyPr>
            <a:normAutofit lnSpcReduction="10000"/>
          </a:bodyPr>
          <a:lstStyle/>
          <a:p>
            <a:pPr marR="467995" algn="just"/>
            <a:r>
              <a:rPr lang="en-US" sz="2000" dirty="0">
                <a:solidFill>
                  <a:schemeClr val="tx1"/>
                </a:solidFill>
                <a:effectLst/>
                <a:latin typeface="Times New Roman" panose="02020603050405020304" pitchFamily="18" charset="0"/>
                <a:ea typeface="Times New Roman" panose="02020603050405020304" pitchFamily="18" charset="0"/>
              </a:rPr>
              <a:t>(Zhou et al., 2012)</a:t>
            </a:r>
            <a:r>
              <a:rPr lang="en-US" sz="2000" dirty="0">
                <a:effectLst/>
                <a:latin typeface="Times New Roman" panose="02020603050405020304" pitchFamily="18" charset="0"/>
                <a:ea typeface="Times New Roman" panose="02020603050405020304" pitchFamily="18" charset="0"/>
              </a:rPr>
              <a:t>This study examined how dietary vitamin C levels affect juvenile cobia's growth, immune responses, and health. Fish on the basal diet, lacking vitamin C, showed signs of deficiency and poorer growth compared to those on supplemented diets. Survival rates correlated with vitamin C levels, with higher rates in supplemented groups. Liver vitamin C levels rose with dietary intake, but liver health, indicated by TBARS, wasn't affected. Immune markers like lysozyme and SOD were higher in supplemented groups. Glucose, triglycerides, and hematologic parameters improved with vitamin C. Survival against Vibrio </a:t>
            </a:r>
            <a:r>
              <a:rPr lang="en-US" sz="2000" dirty="0" err="1">
                <a:effectLst/>
                <a:latin typeface="Times New Roman" panose="02020603050405020304" pitchFamily="18" charset="0"/>
                <a:ea typeface="Times New Roman" panose="02020603050405020304" pitchFamily="18" charset="0"/>
              </a:rPr>
              <a:t>harveyi</a:t>
            </a:r>
            <a:r>
              <a:rPr lang="en-US" sz="2000" dirty="0">
                <a:effectLst/>
                <a:latin typeface="Times New Roman" panose="02020603050405020304" pitchFamily="18" charset="0"/>
                <a:ea typeface="Times New Roman" panose="02020603050405020304" pitchFamily="18" charset="0"/>
              </a:rPr>
              <a:t> increased with vitamin C up to 96.6 mg/kg, plateauing after. These results highlight the crucial role of dietary vitamin C in cobia's growth, immunity, and survival.</a:t>
            </a:r>
          </a:p>
          <a:p>
            <a:pPr marR="467995" algn="just"/>
            <a:endParaRPr lang="en-IN" sz="2000" dirty="0">
              <a:effectLst/>
              <a:latin typeface="Times New Roman" panose="02020603050405020304" pitchFamily="18" charset="0"/>
              <a:ea typeface="Times New Roman" panose="02020603050405020304" pitchFamily="18" charset="0"/>
            </a:endParaRPr>
          </a:p>
          <a:p>
            <a:pPr marR="467995" algn="just"/>
            <a:r>
              <a:rPr lang="en-US" sz="2000" dirty="0">
                <a:effectLst/>
                <a:latin typeface="Times New Roman" panose="02020603050405020304" pitchFamily="18" charset="0"/>
                <a:ea typeface="Times New Roman" panose="02020603050405020304" pitchFamily="18" charset="0"/>
              </a:rPr>
              <a:t> (W. J. MAENG and R. L. BALDWIN et al., 2019)In a study conducted on a fistulated Jersey cow fed a purified diet with urea as the sole nitrogen source, ruminal fermentation dynamics were elucidated. With an estimated rumen volume of 59.8 liters, turnover time and rate of passage of rumen contents were calculated at 33.4 hours and 1.8 liters per hour, respectively. Glucose, starch, and cellulose exhibited distinct turnover and fermentation times, with glucose disappearing rapidly within an hour, while starch and cellulose displayed longer durations of 4.7 and 14.2 hours, respectively.</a:t>
            </a:r>
            <a:endParaRPr lang="en-IN" sz="2000" dirty="0">
              <a:effectLst/>
              <a:latin typeface="Times New Roman" panose="02020603050405020304" pitchFamily="18" charset="0"/>
              <a:ea typeface="Times New Roman" panose="02020603050405020304" pitchFamily="18" charset="0"/>
            </a:endParaRPr>
          </a:p>
          <a:p>
            <a:pPr marL="0" marR="467995" indent="0" algn="just">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0501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EB6FF-7E40-0A70-5392-2B6EB27FD93D}"/>
              </a:ext>
            </a:extLst>
          </p:cNvPr>
          <p:cNvSpPr>
            <a:spLocks noGrp="1"/>
          </p:cNvSpPr>
          <p:nvPr>
            <p:ph idx="1"/>
          </p:nvPr>
        </p:nvSpPr>
        <p:spPr>
          <a:xfrm>
            <a:off x="838200" y="342900"/>
            <a:ext cx="10515600" cy="5834063"/>
          </a:xfrm>
        </p:spPr>
        <p:txBody>
          <a:bodyPr>
            <a:normAutofit lnSpcReduction="10000"/>
          </a:bodyPr>
          <a:lstStyle/>
          <a:p>
            <a:pPr marR="467995" algn="just"/>
            <a:r>
              <a:rPr lang="en-US" sz="2000" dirty="0">
                <a:solidFill>
                  <a:schemeClr val="tx1"/>
                </a:solidFill>
                <a:effectLst/>
                <a:latin typeface="Times New Roman" panose="02020603050405020304" pitchFamily="18" charset="0"/>
                <a:ea typeface="Times New Roman" panose="02020603050405020304" pitchFamily="18" charset="0"/>
              </a:rPr>
              <a:t>(Lucy et al., 1917)</a:t>
            </a:r>
            <a:r>
              <a:rPr lang="en-US" sz="2000" dirty="0">
                <a:effectLst/>
                <a:latin typeface="Times New Roman" panose="02020603050405020304" pitchFamily="18" charset="0"/>
                <a:ea typeface="Times New Roman" panose="02020603050405020304" pitchFamily="18" charset="0"/>
              </a:rPr>
              <a:t>This study reviewed probiotics for dairy calves using data from 90 manuscripts (97 trials) retrieved from five electronic databases up to October 2018. Most studies were conducted in Asia between 2008 and 2018. Lactobacillus spp., Bacillus spp., and Saccharomyces spp. were the most evaluated genera. Probiotics were administered to calves via various methods depending on age, with a focus on </a:t>
            </a:r>
            <a:r>
              <a:rPr lang="en-US" sz="2000" dirty="0" err="1">
                <a:effectLst/>
                <a:latin typeface="Times New Roman" panose="02020603050405020304" pitchFamily="18" charset="0"/>
                <a:ea typeface="Times New Roman" panose="02020603050405020304" pitchFamily="18" charset="0"/>
              </a:rPr>
              <a:t>preweaned</a:t>
            </a:r>
            <a:r>
              <a:rPr lang="en-US" sz="2000" dirty="0">
                <a:effectLst/>
                <a:latin typeface="Times New Roman" panose="02020603050405020304" pitchFamily="18" charset="0"/>
                <a:ea typeface="Times New Roman" panose="02020603050405020304" pitchFamily="18" charset="0"/>
              </a:rPr>
              <a:t> calves. Despite consistent evaluation of calf performance, health outcomes varied widely across studies. Standardized health measurement guidelines are needed for future research. Funding was provided by CDFA–AUS project.</a:t>
            </a:r>
            <a:endParaRPr lang="en-IN" sz="2000" dirty="0">
              <a:latin typeface="Times New Roman" panose="02020603050405020304" pitchFamily="18" charset="0"/>
              <a:ea typeface="Times New Roman" panose="02020603050405020304" pitchFamily="18" charset="0"/>
            </a:endParaRPr>
          </a:p>
          <a:p>
            <a:pPr marL="0" marR="467995" indent="0" algn="just">
              <a:buNone/>
            </a:pPr>
            <a:endParaRPr lang="en-IN" sz="2000" dirty="0">
              <a:effectLst/>
              <a:latin typeface="Times New Roman" panose="02020603050405020304" pitchFamily="18" charset="0"/>
              <a:ea typeface="Times New Roman" panose="02020603050405020304" pitchFamily="18" charset="0"/>
            </a:endParaRPr>
          </a:p>
          <a:p>
            <a:pPr marR="467995" algn="just"/>
            <a:r>
              <a:rPr lang="en-US" sz="2000" dirty="0">
                <a:effectLst/>
                <a:latin typeface="Times New Roman" panose="02020603050405020304" pitchFamily="18" charset="0"/>
                <a:ea typeface="Times New Roman" panose="02020603050405020304" pitchFamily="18" charset="0"/>
              </a:rPr>
              <a:t>This study</a:t>
            </a:r>
            <a:r>
              <a:rPr lang="en-US" sz="2000" dirty="0">
                <a:solidFill>
                  <a:schemeClr val="tx1"/>
                </a:solidFill>
                <a:effectLst/>
                <a:latin typeface="Times New Roman" panose="02020603050405020304" pitchFamily="18" charset="0"/>
                <a:ea typeface="Times New Roman" panose="02020603050405020304" pitchFamily="18" charset="0"/>
              </a:rPr>
              <a:t>(Ferreira-Santos et al., 2020) </a:t>
            </a:r>
            <a:r>
              <a:rPr lang="en-US" sz="2000" dirty="0">
                <a:effectLst/>
                <a:latin typeface="Times New Roman" panose="02020603050405020304" pitchFamily="18" charset="0"/>
                <a:ea typeface="Times New Roman" panose="02020603050405020304" pitchFamily="18" charset="0"/>
              </a:rPr>
              <a:t>aimed to assess the impact of a lycopene-supplemented diet on fructose-induced metabolic syndrome in male Wistar rats. Rats consuming a normal diet with 20% fructose (F) experienced increased blood pressure, cardiac hypertrophy, endothelial dysfunction, and metabolic disturbances. Those concurrently treated with 0.01% lycopene (FL) showed significant attenuation of hypertension, endothelial dysfunction, and cardiac hypertrophy. Lycopene treatment did not affect rats on a standard diet (C, L groups). Additionally, lycopene improved insulin resistance, dyslipidemia, liver enlargement, intraperitoneal fat accumulation, and oxidative stress. These findings suggest that lycopene may effectively mitigate the pathophysiological effects of fructose-induced metabolic syndrome.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89727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1"/>
          <p:cNvSpPr>
            <a:spLocks noGrp="1"/>
          </p:cNvSpPr>
          <p:nvPr>
            <p:ph type="title"/>
          </p:nvPr>
        </p:nvSpPr>
        <p:spPr>
          <a:xfrm>
            <a:off x="-185195" y="90487"/>
            <a:ext cx="12192000" cy="590550"/>
          </a:xfrm>
        </p:spPr>
        <p:txBody>
          <a:bodyPr>
            <a:normAutofit/>
          </a:bodyPr>
          <a:lstStyle/>
          <a:p>
            <a:pPr algn="ctr" eaLnBrk="1" hangingPunct="1"/>
            <a:r>
              <a:rPr sz="2400" b="1">
                <a:latin typeface="Times New Roman" panose="02020603050405020304"/>
                <a:ea typeface="Times New Roman" panose="02020603050405020304"/>
                <a:cs typeface="Times New Roman" panose="02020603050405020304"/>
                <a:sym typeface="Times New Roman" panose="02020603050405020304"/>
              </a:rPr>
              <a:t>ARCHITECTURE DIAGRAM</a:t>
            </a:r>
          </a:p>
        </p:txBody>
      </p:sp>
      <p:pic>
        <p:nvPicPr>
          <p:cNvPr id="5" name="Content Placeholder 4">
            <a:extLst>
              <a:ext uri="{FF2B5EF4-FFF2-40B4-BE49-F238E27FC236}">
                <a16:creationId xmlns:a16="http://schemas.microsoft.com/office/drawing/2014/main" id="{5EF2929A-634F-923A-B7FE-0EDAF428B3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4230" y="791254"/>
            <a:ext cx="7643540" cy="5747658"/>
          </a:xfrm>
        </p:spPr>
      </p:pic>
      <p:sp>
        <p:nvSpPr>
          <p:cNvPr id="4101" name="Slide Number Placeholder 4"/>
          <p:cNvSpPr>
            <a:spLocks noGrp="1"/>
          </p:cNvSpPr>
          <p:nvPr>
            <p:ph type="sldNum" sz="quarter" idx="12"/>
          </p:nvPr>
        </p:nvSpPr>
        <p:spPr bwMode="auto">
          <a:xfrm>
            <a:off x="869886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altLang="en-US" dirty="0">
                <a:solidFill>
                  <a:srgbClr val="898989"/>
                </a:solidFill>
                <a:latin typeface="Calibri" panose="020F0502020204030204" charset="0"/>
              </a:rPr>
              <a:t>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8EE3-C6F0-67C1-63C9-3A4904035925}"/>
              </a:ext>
            </a:extLst>
          </p:cNvPr>
          <p:cNvSpPr>
            <a:spLocks noGrp="1"/>
          </p:cNvSpPr>
          <p:nvPr>
            <p:ph type="title"/>
          </p:nvPr>
        </p:nvSpPr>
        <p:spPr>
          <a:xfrm>
            <a:off x="602690" y="664547"/>
            <a:ext cx="8596668" cy="1320800"/>
          </a:xfrm>
        </p:spPr>
        <p:txBody>
          <a:bodyPr/>
          <a:lstStyle/>
          <a:p>
            <a:r>
              <a:rPr lang="en-IN" dirty="0"/>
              <a:t>Framework Used</a:t>
            </a:r>
          </a:p>
        </p:txBody>
      </p:sp>
      <p:sp>
        <p:nvSpPr>
          <p:cNvPr id="3" name="Content Placeholder 2">
            <a:extLst>
              <a:ext uri="{FF2B5EF4-FFF2-40B4-BE49-F238E27FC236}">
                <a16:creationId xmlns:a16="http://schemas.microsoft.com/office/drawing/2014/main" id="{FC5D0441-CFD3-0EDD-6516-DB1359BA948F}"/>
              </a:ext>
            </a:extLst>
          </p:cNvPr>
          <p:cNvSpPr>
            <a:spLocks noGrp="1"/>
          </p:cNvSpPr>
          <p:nvPr>
            <p:ph idx="1"/>
          </p:nvPr>
        </p:nvSpPr>
        <p:spPr>
          <a:xfrm>
            <a:off x="677334" y="1324947"/>
            <a:ext cx="10837332" cy="4868506"/>
          </a:xfrm>
        </p:spPr>
        <p:txBody>
          <a:bodyPr>
            <a:normAutofit/>
          </a:bodyPr>
          <a:lstStyle/>
          <a:p>
            <a:r>
              <a:rPr lang="en-IN" sz="2400" dirty="0"/>
              <a:t>FLASK</a:t>
            </a:r>
          </a:p>
          <a:p>
            <a:pPr marL="0" indent="0">
              <a:buNone/>
            </a:pPr>
            <a:r>
              <a:rPr lang="en-IN" sz="2400" dirty="0"/>
              <a:t>Why Flask?</a:t>
            </a:r>
          </a:p>
          <a:p>
            <a:pPr lvl="1"/>
            <a:r>
              <a:rPr lang="en-IN" sz="2400" dirty="0"/>
              <a:t>Light weight</a:t>
            </a:r>
          </a:p>
          <a:p>
            <a:pPr lvl="1"/>
            <a:r>
              <a:rPr lang="en-IN" sz="2400" dirty="0"/>
              <a:t>Easy to learn</a:t>
            </a:r>
          </a:p>
          <a:p>
            <a:pPr lvl="1"/>
            <a:r>
              <a:rPr lang="en-IN" sz="2400" dirty="0"/>
              <a:t>Develops web applications in Python</a:t>
            </a:r>
          </a:p>
          <a:p>
            <a:pPr marL="457200" lvl="1" indent="0">
              <a:buNone/>
            </a:pPr>
            <a:endParaRPr lang="en-IN" dirty="0"/>
          </a:p>
          <a:p>
            <a:pPr marL="0" indent="0">
              <a:buNone/>
            </a:pPr>
            <a:r>
              <a:rPr lang="en-IN" dirty="0"/>
              <a:t>		</a:t>
            </a:r>
          </a:p>
        </p:txBody>
      </p:sp>
    </p:spTree>
    <p:extLst>
      <p:ext uri="{BB962C8B-B14F-4D97-AF65-F5344CB8AC3E}">
        <p14:creationId xmlns:p14="http://schemas.microsoft.com/office/powerpoint/2010/main" val="313301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B64B-C051-B0B9-71DD-091070D0F5E0}"/>
              </a:ext>
            </a:extLst>
          </p:cNvPr>
          <p:cNvSpPr>
            <a:spLocks noGrp="1"/>
          </p:cNvSpPr>
          <p:nvPr>
            <p:ph type="title"/>
          </p:nvPr>
        </p:nvSpPr>
        <p:spPr>
          <a:xfrm>
            <a:off x="677334" y="609600"/>
            <a:ext cx="8596668" cy="594049"/>
          </a:xfrm>
        </p:spPr>
        <p:txBody>
          <a:bodyPr>
            <a:normAutofit fontScale="90000"/>
          </a:bodyPr>
          <a:lstStyle/>
          <a:p>
            <a:r>
              <a:rPr lang="en-IN" dirty="0"/>
              <a:t>NLP(NATURAL LANGUAGE PROCCESING) API</a:t>
            </a:r>
          </a:p>
        </p:txBody>
      </p:sp>
      <p:sp>
        <p:nvSpPr>
          <p:cNvPr id="3" name="Content Placeholder 2">
            <a:extLst>
              <a:ext uri="{FF2B5EF4-FFF2-40B4-BE49-F238E27FC236}">
                <a16:creationId xmlns:a16="http://schemas.microsoft.com/office/drawing/2014/main" id="{0005B1A0-3345-36EA-3EAD-F5E245C67D0A}"/>
              </a:ext>
            </a:extLst>
          </p:cNvPr>
          <p:cNvSpPr>
            <a:spLocks noGrp="1"/>
          </p:cNvSpPr>
          <p:nvPr>
            <p:ph idx="1"/>
          </p:nvPr>
        </p:nvSpPr>
        <p:spPr>
          <a:xfrm>
            <a:off x="677334" y="1203649"/>
            <a:ext cx="8596668" cy="4837713"/>
          </a:xfrm>
        </p:spPr>
        <p:txBody>
          <a:bodyPr>
            <a:normAutofit/>
          </a:bodyPr>
          <a:lstStyle/>
          <a:p>
            <a:r>
              <a:rPr lang="en-US" sz="2400" dirty="0"/>
              <a:t>How It Works?</a:t>
            </a:r>
          </a:p>
          <a:p>
            <a:pPr lvl="1"/>
            <a:r>
              <a:rPr lang="en-US" sz="2400" dirty="0"/>
              <a:t>User </a:t>
            </a:r>
            <a:r>
              <a:rPr lang="en-US" sz="2400" dirty="0" err="1"/>
              <a:t>Input:The</a:t>
            </a:r>
            <a:r>
              <a:rPr lang="en-US" sz="2400" dirty="0"/>
              <a:t> user enters a query containing multiple food items into a form on your website. </a:t>
            </a:r>
          </a:p>
          <a:p>
            <a:pPr lvl="1"/>
            <a:r>
              <a:rPr lang="en-US" sz="2400" dirty="0"/>
              <a:t>API Call: Your application sends this query to the </a:t>
            </a:r>
            <a:r>
              <a:rPr lang="en-US" sz="2400" dirty="0" err="1"/>
              <a:t>Nutritionix</a:t>
            </a:r>
            <a:r>
              <a:rPr lang="en-US" sz="2400" dirty="0"/>
              <a:t> NLP API.</a:t>
            </a:r>
          </a:p>
          <a:p>
            <a:pPr lvl="1"/>
            <a:r>
              <a:rPr lang="en-US" sz="2400" dirty="0"/>
              <a:t>Parsing and Response: The API processes the query, extracts the food items, and returns their nutritional information.</a:t>
            </a:r>
          </a:p>
          <a:p>
            <a:pPr lvl="1"/>
            <a:r>
              <a:rPr lang="en-US" sz="2400" dirty="0"/>
              <a:t> Logging the Data: The application then logs this information into the user's food log.</a:t>
            </a:r>
            <a:endParaRPr lang="en-IN" sz="2400" dirty="0"/>
          </a:p>
        </p:txBody>
      </p:sp>
    </p:spTree>
    <p:extLst>
      <p:ext uri="{BB962C8B-B14F-4D97-AF65-F5344CB8AC3E}">
        <p14:creationId xmlns:p14="http://schemas.microsoft.com/office/powerpoint/2010/main" val="39363241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485</TotalTime>
  <Words>1610</Words>
  <Application>Microsoft Office PowerPoint</Application>
  <PresentationFormat>Widescreen</PresentationFormat>
  <Paragraphs>110</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Google Sans</vt:lpstr>
      <vt:lpstr>Times New Roman</vt:lpstr>
      <vt:lpstr>Trebuchet MS</vt:lpstr>
      <vt:lpstr>Wingdings</vt:lpstr>
      <vt:lpstr>Wingdings 3</vt:lpstr>
      <vt:lpstr>Facet</vt:lpstr>
      <vt:lpstr>NUTRIPLAN– AN AI ENABLED NUTRITION ANALYZER </vt:lpstr>
      <vt:lpstr>ABSTRACT</vt:lpstr>
      <vt:lpstr>PROBLEM STATEMENT</vt:lpstr>
      <vt:lpstr>AIM AND OBJECTIVES</vt:lpstr>
      <vt:lpstr>       LITRETURE SURVEY</vt:lpstr>
      <vt:lpstr>PowerPoint Presentation</vt:lpstr>
      <vt:lpstr>ARCHITECTURE DIAGRAM</vt:lpstr>
      <vt:lpstr>Framework Used</vt:lpstr>
      <vt:lpstr>NLP(NATURAL LANGUAGE PROCCESING) API</vt:lpstr>
      <vt:lpstr>EER EQUATION</vt:lpstr>
      <vt:lpstr>MODULE DESCRIPTION</vt:lpstr>
      <vt:lpstr>PowerPoint Presentation</vt:lpstr>
      <vt:lpstr>MODULE DESCRIPTION</vt:lpstr>
      <vt:lpstr>MODULE DESCRIPTION</vt:lpstr>
      <vt:lpstr>MODULE DESCRIPTION</vt:lpstr>
      <vt:lpstr>RESULTS</vt:lpstr>
      <vt:lpstr>RESULTS</vt:lpstr>
      <vt:lpstr>RESULTS</vt:lpstr>
      <vt:lpstr>RESULTS</vt:lpstr>
      <vt:lpstr>RESULTS</vt:lpstr>
      <vt:lpstr>        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NUTRIPLAN– AN AI ENABLED NUTRITION ANALYZER</dc:title>
  <dc:creator>Janani Arumugam</dc:creator>
  <cp:lastModifiedBy>Janani Arumugam</cp:lastModifiedBy>
  <cp:revision>18</cp:revision>
  <dcterms:created xsi:type="dcterms:W3CDTF">2024-05-18T15:49:00Z</dcterms:created>
  <dcterms:modified xsi:type="dcterms:W3CDTF">2024-05-19T15:30:03Z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C90A56C4A2CB4042B7BC3CA978B3942E_13</vt:lpwstr>
  </property>
  <property fmtid="{D5CDD505-2E9C-101B-9397-08002B2CF9AE}" pid="3" name="KSOProductBuildVer">
    <vt:lpwstr>1033-12.2.0.13472</vt:lpwstr>
  </property>
</Properties>
</file>