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9" r:id="rId18"/>
    <p:sldId id="287"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0815"/>
    <a:srgbClr val="431720"/>
    <a:srgbClr val="3D0F19"/>
    <a:srgbClr val="1D0815"/>
    <a:srgbClr val="170712"/>
    <a:srgbClr val="E63432"/>
    <a:srgbClr val="7D2821"/>
    <a:srgbClr val="FEFEFE"/>
    <a:srgbClr val="5E0C1B"/>
    <a:srgbClr val="230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p:scale>
          <a:sx n="81" d="100"/>
          <a:sy n="81" d="100"/>
        </p:scale>
        <p:origin x="-276"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9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9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2025/9/2</a:t>
            </a:fld>
            <a:endParaRPr lang="zh-CN" altLang="en-US"/>
          </a:p>
        </p:txBody>
      </p:sp>
      <p:sp>
        <p:nvSpPr>
          <p:cNvPr id="104899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9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59969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8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98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2025/9/2</a:t>
            </a:fld>
            <a:endParaRPr lang="zh-CN" altLang="en-US"/>
          </a:p>
        </p:txBody>
      </p:sp>
      <p:sp>
        <p:nvSpPr>
          <p:cNvPr id="104899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99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z="1200">
                <a:sym typeface="+mn-ea"/>
              </a:rPr>
              <a:t>Click to edit Master text style</a:t>
            </a:r>
            <a:endParaRPr lang="zh-CN" altLang="en-US" sz="1200"/>
          </a:p>
          <a:p>
            <a:pPr lvl="1"/>
            <a:r>
              <a:rPr lang="zh-CN" altLang="en-US" sz="1200">
                <a:sym typeface="+mn-ea"/>
              </a:rPr>
              <a:t>Second level</a:t>
            </a:r>
            <a:endParaRPr lang="zh-CN" altLang="en-US" sz="1200"/>
          </a:p>
          <a:p>
            <a:pPr lvl="2"/>
            <a:r>
              <a:rPr lang="zh-CN" altLang="en-US" sz="1200">
                <a:sym typeface="+mn-ea"/>
              </a:rPr>
              <a:t>Third level</a:t>
            </a:r>
            <a:endParaRPr lang="zh-CN" altLang="en-US" sz="1200"/>
          </a:p>
          <a:p>
            <a:pPr lvl="3"/>
            <a:r>
              <a:rPr lang="zh-CN" altLang="en-US" sz="1200">
                <a:sym typeface="+mn-ea"/>
              </a:rPr>
              <a:t>Fourth level</a:t>
            </a:r>
            <a:endParaRPr lang="zh-CN" altLang="en-US" sz="1200"/>
          </a:p>
          <a:p>
            <a:pPr lvl="4"/>
            <a:r>
              <a:rPr lang="zh-CN" altLang="en-US" sz="1200">
                <a:sym typeface="+mn-ea"/>
              </a:rPr>
              <a:t>Fifth level</a:t>
            </a:r>
            <a:endParaRPr lang="zh-CN" altLang="en-US"/>
          </a:p>
        </p:txBody>
      </p:sp>
      <p:sp>
        <p:nvSpPr>
          <p:cNvPr id="104899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99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10230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00"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Click to edit Master title style</a:t>
            </a:r>
          </a:p>
        </p:txBody>
      </p:sp>
      <p:sp>
        <p:nvSpPr>
          <p:cNvPr id="1048601"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Click to edit Master title style</a:t>
            </a:r>
          </a:p>
        </p:txBody>
      </p:sp>
      <p:sp>
        <p:nvSpPr>
          <p:cNvPr id="1048602" name="日期占位符 3"/>
          <p:cNvSpPr>
            <a:spLocks noGrp="1"/>
          </p:cNvSpPr>
          <p:nvPr>
            <p:ph type="dt" sz="half" idx="10"/>
          </p:nvPr>
        </p:nvSpPr>
        <p:spPr/>
        <p:txBody>
          <a:bodyPr/>
          <a:lstStyle/>
          <a:p>
            <a:fld id="{71CB94C5-14CB-487D-A19E-35A678269769}" type="datetimeFigureOut">
              <a:rPr lang="zh-CN" altLang="en-US" smtClean="0"/>
              <a:t>2025/9/2</a:t>
            </a:fld>
            <a:endParaRPr lang="zh-CN" altLang="en-US"/>
          </a:p>
        </p:txBody>
      </p:sp>
      <p:sp>
        <p:nvSpPr>
          <p:cNvPr id="1048603" name="页脚占位符 4"/>
          <p:cNvSpPr>
            <a:spLocks noGrp="1"/>
          </p:cNvSpPr>
          <p:nvPr>
            <p:ph type="ftr" sz="quarter" idx="11"/>
          </p:nvPr>
        </p:nvSpPr>
        <p:spPr/>
        <p:txBody>
          <a:bodyPr/>
          <a:lstStyle/>
          <a:p>
            <a:endParaRPr lang="zh-CN" altLang="en-US"/>
          </a:p>
        </p:txBody>
      </p:sp>
      <p:sp>
        <p:nvSpPr>
          <p:cNvPr id="1048604" name="灯片编号占位符 5"/>
          <p:cNvSpPr>
            <a:spLocks noGrp="1"/>
          </p:cNvSpPr>
          <p:nvPr>
            <p:ph type="sldNum" sz="quarter" idx="12"/>
          </p:nvPr>
        </p:nvSpPr>
        <p:spPr/>
        <p:txBody>
          <a:bodyPr/>
          <a:lstStyle/>
          <a:p>
            <a:fld id="{F6DCC4D0-06CB-405D-A570-FCBB4E8A3C2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71CB94C5-14CB-487D-A19E-35A678269769}" type="datetimeFigureOut">
              <a:rPr lang="zh-CN" altLang="en-US" smtClean="0"/>
              <a:t>2025/9/2</a:t>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F6DCC4D0-06CB-405D-A570-FCBB4E8A3C2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Click to edit Master title style</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Click to edit Master text style</a:t>
            </a:r>
          </a:p>
          <a:p>
            <a:pPr lvl="1"/>
            <a:r>
              <a:rPr lang="zh-CN" altLang="en-US" smtClean="0"/>
              <a:t>Second level</a:t>
            </a:r>
          </a:p>
          <a:p>
            <a:pPr lvl="2"/>
            <a:r>
              <a:rPr lang="zh-CN" altLang="en-US" smtClean="0"/>
              <a:t>Third level</a:t>
            </a:r>
          </a:p>
          <a:p>
            <a:pPr lvl="3"/>
            <a:r>
              <a:rPr lang="zh-CN" altLang="en-US" smtClean="0"/>
              <a:t>Fourth level</a:t>
            </a:r>
          </a:p>
          <a:p>
            <a:pPr lvl="4"/>
            <a:r>
              <a:rPr lang="zh-CN" altLang="en-US" smtClean="0"/>
              <a:t>Fifth level</a:t>
            </a:r>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CB94C5-14CB-487D-A19E-35A678269769}" type="datetimeFigureOut">
              <a:rPr lang="zh-CN" altLang="en-US" smtClean="0"/>
              <a:t>2025/9/2</a:t>
            </a:fld>
            <a:endParaRPr lang="zh-CN" altLang="en-US"/>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DCC4D0-06CB-405D-A570-FCBB4E8A3C2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605" name="文本框 1"/>
          <p:cNvSpPr>
            <a:spLocks noChangeArrowheads="1"/>
          </p:cNvSpPr>
          <p:nvPr/>
        </p:nvSpPr>
        <p:spPr bwMode="auto">
          <a:xfrm>
            <a:off x="2155813" y="3658206"/>
            <a:ext cx="9114441" cy="1631216"/>
          </a:xfrm>
          <a:prstGeom prst="rect">
            <a:avLst/>
          </a:prstGeom>
          <a:noFill/>
          <a:ln>
            <a:noFill/>
          </a:ln>
        </p:spPr>
        <p:txBody>
          <a:bodyPr wrap="square">
            <a:spAutoFit/>
          </a:bodyPr>
          <a:lstStyle/>
          <a:p>
            <a:r>
              <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STUDENT NAME            : FARAZ A</a:t>
            </a:r>
          </a:p>
          <a:p>
            <a:r>
              <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REGISTER NO &amp; NMID: 35524U09011 &amp;</a:t>
            </a:r>
            <a:br>
              <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br>
            <a:r>
              <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DEPARTMENT                 </a:t>
            </a:r>
            <a:r>
              <a:rPr lang="en-US" altLang="zh-CN" sz="2000" b="1"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lang="en-US" altLang="zh-CN" sz="2000" b="1"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II-BCA</a:t>
            </a:r>
            <a:endPar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r>
              <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COLLEGE/UNIVERSITY :GOVT ATRS AND SCIENCE COLLEGE </a:t>
            </a:r>
          </a:p>
          <a:p>
            <a:r>
              <a:rPr lang="en-US" altLang="zh-CN" sz="2000" b="1" dirty="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lang="en-US" altLang="zh-CN" sz="2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THIRUPATTUR /THIRUVALLUVAR UNIVERSITY</a:t>
            </a:r>
            <a:endParaRPr lang="zh-CN" altLang="en-US" sz="2000" b="1" dirty="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06" name="文本框 17"/>
          <p:cNvSpPr txBox="1">
            <a:spLocks noChangeArrowheads="1"/>
          </p:cNvSpPr>
          <p:nvPr/>
        </p:nvSpPr>
        <p:spPr bwMode="auto">
          <a:xfrm>
            <a:off x="5031803" y="1388715"/>
            <a:ext cx="2064989" cy="600164"/>
          </a:xfrm>
          <a:prstGeom prst="rect">
            <a:avLst/>
          </a:prstGeom>
          <a:noFill/>
          <a:ln>
            <a:noFill/>
          </a:ln>
        </p:spPr>
        <p:txBody>
          <a:bodyPr wrap="none">
            <a:spAutoFit/>
          </a:bodyPr>
          <a:lstStyle/>
          <a:p>
            <a:pPr algn="ctr"/>
            <a:r>
              <a:rPr lang="en-US" altLang="zh-CN" sz="3300" b="1" dirty="0" smtClean="0">
                <a:solidFill>
                  <a:schemeClr val="bg1"/>
                </a:solidFill>
                <a:effectLst>
                  <a:outerShdw blurRad="63500" dist="63500" dir="2700000" algn="tl" rotWithShape="0">
                    <a:prstClr val="black">
                      <a:alpha val="40000"/>
                    </a:prstClr>
                  </a:outerShdw>
                </a:effectLst>
                <a:latin typeface="Times New Roman" pitchFamily="18" charset="0"/>
                <a:ea typeface="方正姚体" panose="02010601030101010101" pitchFamily="2" charset="-122"/>
                <a:cs typeface="Times New Roman" pitchFamily="18" charset="0"/>
              </a:rPr>
              <a:t>PROFILE</a:t>
            </a:r>
            <a:endParaRPr lang="en-US" altLang="zh-CN" sz="3300" b="1" dirty="0">
              <a:solidFill>
                <a:schemeClr val="bg1"/>
              </a:solidFill>
              <a:effectLst>
                <a:outerShdw blurRad="63500" dist="63500" dir="2700000" algn="tl" rotWithShape="0">
                  <a:prstClr val="black">
                    <a:alpha val="40000"/>
                  </a:prstClr>
                </a:outerShdw>
              </a:effectLst>
              <a:latin typeface="Times New Roman" pitchFamily="18" charset="0"/>
              <a:ea typeface="方正姚体" panose="02010601030101010101"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pic>
        <p:nvPicPr>
          <p:cNvPr id="2097152" name="图片 21"/>
          <p:cNvPicPr>
            <a:picLocks noChangeArrowheads="1"/>
          </p:cNvPicPr>
          <p:nvPr/>
        </p:nvPicPr>
        <p:blipFill>
          <a:blip r:embed="rId3" cstate="print"/>
          <a:srcRect t="76775"/>
          <a:stretch>
            <a:fillRect/>
          </a:stretch>
        </p:blipFill>
        <p:spPr bwMode="auto">
          <a:xfrm flipH="1">
            <a:off x="4562475" y="1992313"/>
            <a:ext cx="1189038" cy="88900"/>
          </a:xfrm>
          <a:prstGeom prst="rect">
            <a:avLst/>
          </a:prstGeom>
          <a:noFill/>
          <a:ln>
            <a:noFill/>
          </a:ln>
        </p:spPr>
      </p:pic>
      <p:pic>
        <p:nvPicPr>
          <p:cNvPr id="2097153" name="图片 22"/>
          <p:cNvPicPr>
            <a:picLocks noChangeArrowheads="1"/>
          </p:cNvPicPr>
          <p:nvPr/>
        </p:nvPicPr>
        <p:blipFill>
          <a:blip r:embed="rId3" cstate="print"/>
          <a:srcRect t="76775"/>
          <a:stretch>
            <a:fillRect/>
          </a:stretch>
        </p:blipFill>
        <p:spPr bwMode="auto">
          <a:xfrm flipH="1">
            <a:off x="8520113" y="1985963"/>
            <a:ext cx="1189037" cy="90487"/>
          </a:xfrm>
          <a:prstGeom prst="rect">
            <a:avLst/>
          </a:prstGeom>
          <a:noFill/>
          <a:ln>
            <a:noFill/>
          </a:ln>
        </p:spPr>
      </p:pic>
      <p:pic>
        <p:nvPicPr>
          <p:cNvPr id="2097154" name="图片 23"/>
          <p:cNvPicPr>
            <a:picLocks noChangeArrowheads="1"/>
          </p:cNvPicPr>
          <p:nvPr/>
        </p:nvPicPr>
        <p:blipFill>
          <a:blip r:embed="rId3" cstate="print"/>
          <a:srcRect t="76775"/>
          <a:stretch>
            <a:fillRect/>
          </a:stretch>
        </p:blipFill>
        <p:spPr bwMode="auto">
          <a:xfrm flipH="1">
            <a:off x="598488" y="1985963"/>
            <a:ext cx="1189037" cy="90487"/>
          </a:xfrm>
          <a:prstGeom prst="rect">
            <a:avLst/>
          </a:prstGeom>
          <a:noFill/>
          <a:ln>
            <a:noFill/>
          </a:ln>
        </p:spPr>
      </p:pic>
      <p:sp>
        <p:nvSpPr>
          <p:cNvPr id="1048622" name="文本框 18"/>
          <p:cNvSpPr>
            <a:spLocks noChangeArrowheads="1"/>
          </p:cNvSpPr>
          <p:nvPr/>
        </p:nvSpPr>
        <p:spPr bwMode="auto">
          <a:xfrm>
            <a:off x="101456" y="122078"/>
            <a:ext cx="3410998" cy="769441"/>
          </a:xfrm>
          <a:prstGeom prst="rect">
            <a:avLst/>
          </a:prstGeom>
          <a:noFill/>
          <a:ln>
            <a:noFill/>
          </a:ln>
        </p:spPr>
        <p:txBody>
          <a:bodyPr wrap="none">
            <a:spAutoFit/>
          </a:bodyPr>
          <a:lstStyle/>
          <a:p>
            <a:pPr marL="571500" indent="-571500" algn="l">
              <a:buFont typeface="Wingdings" pitchFamily="2" charset="2"/>
              <a:buChar char="Ø"/>
            </a:pPr>
            <a:r>
              <a:rPr lang="en-US" altLang="en-IN" sz="4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RESULTS</a:t>
            </a:r>
            <a:r>
              <a:rPr lang="en-US" altLang="en-IN" sz="4400" b="1" dirty="0" smtClean="0">
                <a:solidFill>
                  <a:schemeClr val="bg1"/>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rPr>
              <a:t> </a:t>
            </a:r>
            <a:endParaRPr lang="zh-CN" altLang="en-US" sz="4400" b="1" dirty="0">
              <a:solidFill>
                <a:schemeClr val="bg1"/>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endParaRPr>
          </a:p>
        </p:txBody>
      </p:sp>
      <p:sp>
        <p:nvSpPr>
          <p:cNvPr id="2" name="Rectangle 1"/>
          <p:cNvSpPr/>
          <p:nvPr/>
        </p:nvSpPr>
        <p:spPr>
          <a:xfrm>
            <a:off x="1193005" y="1720840"/>
            <a:ext cx="10191919" cy="4832092"/>
          </a:xfrm>
          <a:prstGeom prst="rect">
            <a:avLst/>
          </a:prstGeom>
        </p:spPr>
        <p:txBody>
          <a:bodyPr wrap="square">
            <a:spAutoFit/>
          </a:bodyPr>
          <a:lstStyle/>
          <a:p>
            <a:pPr fontAlgn="ctr"/>
            <a:r>
              <a:rPr lang="en-US" sz="2800" dirty="0">
                <a:solidFill>
                  <a:schemeClr val="accent5">
                    <a:lumMod val="20000"/>
                    <a:lumOff val="80000"/>
                  </a:schemeClr>
                </a:solidFill>
                <a:latin typeface="Times New Roman" pitchFamily="18" charset="0"/>
                <a:cs typeface="Times New Roman" pitchFamily="18" charset="0"/>
              </a:rPr>
              <a:t>The "result of e-commerce" is a significant transformation of global commerce, characterized by </a:t>
            </a:r>
            <a:r>
              <a:rPr lang="en-US" sz="2800" dirty="0">
                <a:solidFill>
                  <a:schemeClr val="accent4"/>
                </a:solidFill>
                <a:latin typeface="Times New Roman" pitchFamily="18" charset="0"/>
                <a:cs typeface="Times New Roman" pitchFamily="18" charset="0"/>
              </a:rPr>
              <a:t>increased market reach and customer engagement for businesses, alongside greater convenience and choice for consumers</a:t>
            </a:r>
            <a:r>
              <a:rPr lang="en-US" sz="2800" dirty="0">
                <a:solidFill>
                  <a:schemeClr val="accent5">
                    <a:lumMod val="20000"/>
                    <a:lumOff val="80000"/>
                  </a:schemeClr>
                </a:solidFill>
                <a:latin typeface="Times New Roman" pitchFamily="18" charset="0"/>
                <a:cs typeface="Times New Roman" pitchFamily="18" charset="0"/>
              </a:rPr>
              <a:t>. Key results include reduced operational costs for businesses, a faster buying process, expansion into global markets, and the ability to analyze and respond to customer needs more effectively. E-commerce has spurred innovation, driven economic growth, and continues to evolve with advancements like AI, making it a powerful force in the modern economy. </a:t>
            </a:r>
          </a:p>
          <a:p>
            <a:r>
              <a:rPr lang="en-US" sz="2800" dirty="0">
                <a:solidFill>
                  <a:schemeClr val="accent5">
                    <a:lumMod val="20000"/>
                    <a:lumOff val="80000"/>
                  </a:schemeClr>
                </a:solidFill>
                <a:latin typeface="Times New Roman" pitchFamily="18" charset="0"/>
                <a:cs typeface="Times New Roman" pitchFamily="18" charset="0"/>
              </a:rPr>
              <a:t/>
            </a:r>
            <a:br>
              <a:rPr lang="en-US" sz="2800" dirty="0">
                <a:solidFill>
                  <a:schemeClr val="accent5">
                    <a:lumMod val="20000"/>
                    <a:lumOff val="80000"/>
                  </a:schemeClr>
                </a:solidFill>
                <a:latin typeface="Times New Roman" pitchFamily="18" charset="0"/>
                <a:cs typeface="Times New Roman" pitchFamily="18" charset="0"/>
              </a:rPr>
            </a:br>
            <a:endParaRPr lang="en-US" sz="2800" dirty="0">
              <a:solidFill>
                <a:schemeClr val="accent5">
                  <a:lumMod val="20000"/>
                  <a:lumOff val="80000"/>
                </a:schemeClr>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cxnSp>
        <p:nvCxnSpPr>
          <p:cNvPr id="3145731" name="直接连接符 69"/>
          <p:cNvCxnSpPr>
            <a:cxnSpLocks/>
          </p:cNvCxnSpPr>
          <p:nvPr/>
        </p:nvCxnSpPr>
        <p:spPr>
          <a:xfrm flipH="1" flipV="1">
            <a:off x="8577330" y="543633"/>
            <a:ext cx="3258589"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32" name="直接连接符 70"/>
          <p:cNvCxnSpPr>
            <a:cxnSpLocks/>
          </p:cNvCxnSpPr>
          <p:nvPr/>
        </p:nvCxnSpPr>
        <p:spPr>
          <a:xfrm flipH="1">
            <a:off x="329954" y="543633"/>
            <a:ext cx="3237494" cy="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41" name="文本框 18"/>
          <p:cNvSpPr>
            <a:spLocks noChangeArrowheads="1"/>
          </p:cNvSpPr>
          <p:nvPr/>
        </p:nvSpPr>
        <p:spPr bwMode="auto">
          <a:xfrm>
            <a:off x="3166100" y="119019"/>
            <a:ext cx="5647700" cy="923330"/>
          </a:xfrm>
          <a:prstGeom prst="rect">
            <a:avLst/>
          </a:prstGeom>
          <a:noFill/>
          <a:ln>
            <a:noFill/>
          </a:ln>
        </p:spPr>
        <p:txBody>
          <a:bodyPr wrap="none">
            <a:spAutoFit/>
          </a:bodyPr>
          <a:lstStyle/>
          <a:p>
            <a:pPr algn="l"/>
            <a:r>
              <a:rPr lang="en-US" altLang="zh-CN" sz="54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r>
              <a:rPr lang="en-US" altLang="zh-CN" sz="5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SCREENSHOTS</a:t>
            </a:r>
            <a:endParaRPr lang="zh-CN" altLang="en-US" sz="54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065" y="1159394"/>
            <a:ext cx="10831132" cy="517701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145733" name="直接连接符 15"/>
          <p:cNvCxnSpPr>
            <a:cxnSpLocks/>
          </p:cNvCxnSpPr>
          <p:nvPr/>
        </p:nvCxnSpPr>
        <p:spPr>
          <a:xfrm flipH="1">
            <a:off x="190344" y="505618"/>
            <a:ext cx="3389983" cy="4"/>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43" name="文本框 18"/>
          <p:cNvSpPr>
            <a:spLocks noChangeArrowheads="1"/>
          </p:cNvSpPr>
          <p:nvPr/>
        </p:nvSpPr>
        <p:spPr bwMode="auto">
          <a:xfrm>
            <a:off x="3580327" y="135925"/>
            <a:ext cx="4735592" cy="830997"/>
          </a:xfrm>
          <a:prstGeom prst="rect">
            <a:avLst/>
          </a:prstGeom>
          <a:noFill/>
          <a:ln>
            <a:noFill/>
          </a:ln>
        </p:spPr>
        <p:txBody>
          <a:bodyPr wrap="none">
            <a:spAutoFit/>
          </a:bodyPr>
          <a:lstStyle/>
          <a:p>
            <a:pPr algn="l"/>
            <a:r>
              <a:rPr lang="en-US" altLang="zh-CN" sz="48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lang="zh-CN" altLang="en-US" sz="48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cxnSp>
        <p:nvCxnSpPr>
          <p:cNvPr id="6" name="直接连接符 15"/>
          <p:cNvCxnSpPr>
            <a:cxnSpLocks/>
            <a:endCxn id="1048643" idx="3"/>
          </p:cNvCxnSpPr>
          <p:nvPr/>
        </p:nvCxnSpPr>
        <p:spPr>
          <a:xfrm flipH="1">
            <a:off x="8315919" y="505618"/>
            <a:ext cx="3596150" cy="45806"/>
          </a:xfrm>
          <a:prstGeom prst="line">
            <a:avLst/>
          </a:prstGeom>
          <a:ln w="12700">
            <a:solidFill>
              <a:srgbClr val="FEFEFE"/>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58" y="1333298"/>
            <a:ext cx="10406129" cy="495159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cxnSp>
        <p:nvCxnSpPr>
          <p:cNvPr id="3145734" name="直接连接符 69"/>
          <p:cNvCxnSpPr>
            <a:cxnSpLocks/>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35" name="直接连接符 70"/>
          <p:cNvCxnSpPr>
            <a:cxnSpLocks/>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54" name="文本框 18"/>
          <p:cNvSpPr>
            <a:spLocks noChangeArrowheads="1"/>
          </p:cNvSpPr>
          <p:nvPr/>
        </p:nvSpPr>
        <p:spPr bwMode="auto">
          <a:xfrm>
            <a:off x="3974127" y="158912"/>
            <a:ext cx="4357283" cy="769441"/>
          </a:xfrm>
          <a:prstGeom prst="rect">
            <a:avLst/>
          </a:prstGeom>
          <a:noFill/>
          <a:ln>
            <a:noFill/>
          </a:ln>
        </p:spPr>
        <p:txBody>
          <a:bodyPr wrap="none">
            <a:spAutoFit/>
          </a:bodyPr>
          <a:lstStyle/>
          <a:p>
            <a:pPr algn="l"/>
            <a:r>
              <a:rPr lang="en-US" altLang="zh-CN" sz="4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lang="zh-CN" altLang="en-US" sz="44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051" y="1070022"/>
            <a:ext cx="10612191" cy="53178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cxnSp>
        <p:nvCxnSpPr>
          <p:cNvPr id="3145739" name="直接连接符 69"/>
          <p:cNvCxnSpPr>
            <a:cxnSpLocks/>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40" name="直接连接符 70"/>
          <p:cNvCxnSpPr>
            <a:cxnSpLocks/>
            <a:stCxn id="1048671" idx="1"/>
          </p:cNvCxnSpPr>
          <p:nvPr/>
        </p:nvCxnSpPr>
        <p:spPr>
          <a:xfrm flipH="1">
            <a:off x="329953" y="534518"/>
            <a:ext cx="3343839" cy="9115"/>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71" name="文本框 18"/>
          <p:cNvSpPr>
            <a:spLocks noChangeArrowheads="1"/>
          </p:cNvSpPr>
          <p:nvPr/>
        </p:nvSpPr>
        <p:spPr bwMode="auto">
          <a:xfrm>
            <a:off x="3673792" y="119019"/>
            <a:ext cx="4735592" cy="830997"/>
          </a:xfrm>
          <a:prstGeom prst="rect">
            <a:avLst/>
          </a:prstGeom>
          <a:noFill/>
          <a:ln>
            <a:noFill/>
          </a:ln>
        </p:spPr>
        <p:txBody>
          <a:bodyPr wrap="none">
            <a:spAutoFit/>
          </a:bodyPr>
          <a:lstStyle/>
          <a:p>
            <a:pPr algn="l"/>
            <a:r>
              <a:rPr lang="en-US" altLang="zh-CN" sz="48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lang="zh-CN" altLang="en-US" sz="48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245" y="1302780"/>
            <a:ext cx="5512158" cy="47620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550" y="1238385"/>
            <a:ext cx="5422006" cy="476202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cxnSp>
        <p:nvCxnSpPr>
          <p:cNvPr id="3145741" name="直接连接符 69"/>
          <p:cNvCxnSpPr>
            <a:cxnSpLocks/>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42" name="直接连接符 70"/>
          <p:cNvCxnSpPr>
            <a:cxnSpLocks/>
            <a:stCxn id="1048687" idx="1"/>
          </p:cNvCxnSpPr>
          <p:nvPr/>
        </p:nvCxnSpPr>
        <p:spPr>
          <a:xfrm flipH="1">
            <a:off x="329953" y="534518"/>
            <a:ext cx="3343839" cy="9115"/>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686" name="文本框 23"/>
          <p:cNvSpPr txBox="1"/>
          <p:nvPr/>
        </p:nvSpPr>
        <p:spPr>
          <a:xfrm>
            <a:off x="1582354" y="3488038"/>
            <a:ext cx="184731" cy="307777"/>
          </a:xfrm>
          <a:prstGeom prst="rect">
            <a:avLst/>
          </a:prstGeom>
          <a:noFill/>
          <a:effectLst/>
        </p:spPr>
        <p:txBody>
          <a:bodyPr wrap="none" rtlCol="0">
            <a:spAutoFit/>
          </a:bodyPr>
          <a:lstStyle/>
          <a:p>
            <a:endParaRPr lang="en-US" altLang="zh-CN" sz="1400" dirty="0" smtClean="0">
              <a:solidFill>
                <a:srgbClr val="FEFEFE"/>
              </a:solidFill>
              <a:latin typeface="Calibri" panose="020F0502020204030204" pitchFamily="34" charset="0"/>
              <a:ea typeface="Calibri" panose="020F0502020204030204" pitchFamily="34" charset="0"/>
            </a:endParaRPr>
          </a:p>
        </p:txBody>
      </p:sp>
      <p:sp>
        <p:nvSpPr>
          <p:cNvPr id="1048687" name="文本框 18"/>
          <p:cNvSpPr>
            <a:spLocks noChangeArrowheads="1"/>
          </p:cNvSpPr>
          <p:nvPr/>
        </p:nvSpPr>
        <p:spPr bwMode="auto">
          <a:xfrm>
            <a:off x="3673792" y="119019"/>
            <a:ext cx="4735592" cy="830997"/>
          </a:xfrm>
          <a:prstGeom prst="rect">
            <a:avLst/>
          </a:prstGeom>
          <a:noFill/>
          <a:ln>
            <a:noFill/>
          </a:ln>
        </p:spPr>
        <p:txBody>
          <a:bodyPr wrap="none">
            <a:spAutoFit/>
          </a:bodyPr>
          <a:lstStyle/>
          <a:p>
            <a:pPr algn="l"/>
            <a:r>
              <a:rPr lang="en-US" altLang="zh-CN" sz="48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SCREENSHOTS</a:t>
            </a:r>
            <a:endParaRPr lang="zh-CN" altLang="en-US" sz="48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884" y="1249251"/>
            <a:ext cx="10264462" cy="50871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cxnSp>
        <p:nvCxnSpPr>
          <p:cNvPr id="3145747" name="直接连接符 69"/>
          <p:cNvCxnSpPr>
            <a:cxnSpLocks/>
          </p:cNvCxnSpPr>
          <p:nvPr/>
        </p:nvCxnSpPr>
        <p:spPr>
          <a:xfrm flipH="1" flipV="1">
            <a:off x="8235919"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cxnSp>
        <p:nvCxnSpPr>
          <p:cNvPr id="3145748" name="直接连接符 70"/>
          <p:cNvCxnSpPr>
            <a:cxnSpLocks/>
          </p:cNvCxnSpPr>
          <p:nvPr/>
        </p:nvCxnSpPr>
        <p:spPr>
          <a:xfrm flipH="1" flipV="1">
            <a:off x="329953" y="543633"/>
            <a:ext cx="3600000" cy="2530"/>
          </a:xfrm>
          <a:prstGeom prst="line">
            <a:avLst/>
          </a:prstGeom>
          <a:ln w="19050">
            <a:solidFill>
              <a:srgbClr val="FEFEFE"/>
            </a:solidFill>
          </a:ln>
        </p:spPr>
        <p:style>
          <a:lnRef idx="1">
            <a:schemeClr val="accent1"/>
          </a:lnRef>
          <a:fillRef idx="0">
            <a:schemeClr val="accent1"/>
          </a:fillRef>
          <a:effectRef idx="0">
            <a:schemeClr val="accent1"/>
          </a:effectRef>
          <a:fontRef idx="minor">
            <a:schemeClr val="tx1"/>
          </a:fontRef>
        </p:style>
      </p:cxnSp>
      <p:sp>
        <p:nvSpPr>
          <p:cNvPr id="1048751" name="文本框 32"/>
          <p:cNvSpPr txBox="1"/>
          <p:nvPr/>
        </p:nvSpPr>
        <p:spPr>
          <a:xfrm>
            <a:off x="1752264" y="5822554"/>
            <a:ext cx="705642" cy="338554"/>
          </a:xfrm>
          <a:prstGeom prst="rect">
            <a:avLst/>
          </a:prstGeom>
          <a:noFill/>
          <a:effectLst/>
        </p:spPr>
        <p:txBody>
          <a:bodyPr wrap="none" rtlCol="0">
            <a:spAutoFit/>
          </a:bodyPr>
          <a:lstStyle/>
          <a:p>
            <a:r>
              <a:rPr lang="en-US" altLang="zh-CN" sz="1600" b="1" dirty="0" smtClean="0">
                <a:solidFill>
                  <a:srgbClr val="152636"/>
                </a:solidFill>
                <a:latin typeface="方正姚体" panose="02010601030101010101" pitchFamily="2" charset="-122"/>
                <a:ea typeface="方正姚体" panose="02010601030101010101" pitchFamily="2" charset="-122"/>
              </a:rPr>
              <a:t>     </a:t>
            </a:r>
            <a:endParaRPr lang="en-US" altLang="zh-CN" sz="1200" dirty="0" smtClean="0">
              <a:solidFill>
                <a:schemeClr val="bg1"/>
              </a:solidFill>
              <a:latin typeface="Calibri" panose="020F0502020204030204" pitchFamily="34" charset="0"/>
              <a:ea typeface="Calibri" panose="020F0502020204030204" pitchFamily="34" charset="0"/>
            </a:endParaRPr>
          </a:p>
        </p:txBody>
      </p:sp>
      <p:sp>
        <p:nvSpPr>
          <p:cNvPr id="1048756" name="文本框 18"/>
          <p:cNvSpPr>
            <a:spLocks noChangeArrowheads="1"/>
          </p:cNvSpPr>
          <p:nvPr/>
        </p:nvSpPr>
        <p:spPr bwMode="auto">
          <a:xfrm>
            <a:off x="3900745" y="96370"/>
            <a:ext cx="4509568" cy="830997"/>
          </a:xfrm>
          <a:prstGeom prst="rect">
            <a:avLst/>
          </a:prstGeom>
          <a:noFill/>
          <a:ln>
            <a:noFill/>
          </a:ln>
        </p:spPr>
        <p:txBody>
          <a:bodyPr wrap="none">
            <a:spAutoFit/>
          </a:bodyPr>
          <a:lstStyle/>
          <a:p>
            <a:r>
              <a:rPr lang="en-US" altLang="zh-CN" sz="48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CONCULSION</a:t>
            </a:r>
            <a:endParaRPr lang="zh-CN" altLang="en-US" sz="48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2" name="Rectangle 1"/>
          <p:cNvSpPr/>
          <p:nvPr/>
        </p:nvSpPr>
        <p:spPr>
          <a:xfrm>
            <a:off x="817236" y="1125451"/>
            <a:ext cx="10676586" cy="2677656"/>
          </a:xfrm>
          <a:prstGeom prst="rect">
            <a:avLst/>
          </a:prstGeom>
        </p:spPr>
        <p:txBody>
          <a:bodyPr wrap="square">
            <a:spAutoFit/>
          </a:bodyPr>
          <a:lstStyle/>
          <a:p>
            <a:r>
              <a:rPr lang="en-US" sz="2800" dirty="0">
                <a:solidFill>
                  <a:schemeClr val="accent6">
                    <a:lumMod val="20000"/>
                    <a:lumOff val="80000"/>
                  </a:schemeClr>
                </a:solidFill>
                <a:latin typeface="Times New Roman" pitchFamily="18" charset="0"/>
                <a:cs typeface="Times New Roman" pitchFamily="18" charset="0"/>
              </a:rPr>
              <a:t>The conclusion of e-commerce is that </a:t>
            </a:r>
            <a:r>
              <a:rPr lang="en-US" sz="2800" dirty="0">
                <a:solidFill>
                  <a:schemeClr val="accent4">
                    <a:lumMod val="60000"/>
                    <a:lumOff val="40000"/>
                  </a:schemeClr>
                </a:solidFill>
                <a:latin typeface="Times New Roman" pitchFamily="18" charset="0"/>
                <a:cs typeface="Times New Roman" pitchFamily="18" charset="0"/>
              </a:rPr>
              <a:t>despite inherent challenges like security and infrastructure, its advantages of global reach, cost efficiency, and innovation make it a continually growing and vital force in the global economy</a:t>
            </a:r>
            <a:r>
              <a:rPr lang="en-US" sz="2800" dirty="0">
                <a:solidFill>
                  <a:schemeClr val="accent6">
                    <a:lumMod val="20000"/>
                    <a:lumOff val="80000"/>
                  </a:schemeClr>
                </a:solidFill>
                <a:latin typeface="Times New Roman" pitchFamily="18" charset="0"/>
                <a:cs typeface="Times New Roman" pitchFamily="18" charset="0"/>
              </a:rPr>
              <a:t>. To succeed, businesses must implement robust security, embrace mobile and AI-driven solutions, and adapt to evolving trends while focusing on customer trust and value. </a:t>
            </a:r>
          </a:p>
        </p:txBody>
      </p:sp>
      <p:sp>
        <p:nvSpPr>
          <p:cNvPr id="3" name="Rectangle 2"/>
          <p:cNvSpPr/>
          <p:nvPr/>
        </p:nvSpPr>
        <p:spPr>
          <a:xfrm>
            <a:off x="1001814" y="4042824"/>
            <a:ext cx="5018361" cy="461665"/>
          </a:xfrm>
          <a:prstGeom prst="rect">
            <a:avLst/>
          </a:prstGeom>
        </p:spPr>
        <p:txBody>
          <a:bodyPr wrap="none">
            <a:spAutoFit/>
          </a:bodyPr>
          <a:lstStyle/>
          <a:p>
            <a:pPr marL="342900" indent="-342900">
              <a:buFont typeface="Wingdings" pitchFamily="2" charset="2"/>
              <a:buChar char="v"/>
            </a:pPr>
            <a:r>
              <a:rPr lang="en-US" sz="2400" b="1" dirty="0">
                <a:solidFill>
                  <a:schemeClr val="accent6">
                    <a:lumMod val="20000"/>
                    <a:lumOff val="80000"/>
                  </a:schemeClr>
                </a:solidFill>
                <a:latin typeface="Times New Roman" pitchFamily="18" charset="0"/>
                <a:cs typeface="Times New Roman" pitchFamily="18" charset="0"/>
              </a:rPr>
              <a:t>Global Reach and Cost </a:t>
            </a:r>
            <a:r>
              <a:rPr lang="en-US" sz="2400" b="1" dirty="0" smtClean="0">
                <a:solidFill>
                  <a:schemeClr val="accent6">
                    <a:lumMod val="20000"/>
                    <a:lumOff val="80000"/>
                  </a:schemeClr>
                </a:solidFill>
                <a:latin typeface="Times New Roman" pitchFamily="18" charset="0"/>
                <a:cs typeface="Times New Roman" pitchFamily="18" charset="0"/>
              </a:rPr>
              <a:t>Efficiency.</a:t>
            </a:r>
            <a:endParaRPr lang="en-US" sz="2400" dirty="0">
              <a:solidFill>
                <a:schemeClr val="accent6">
                  <a:lumMod val="20000"/>
                  <a:lumOff val="80000"/>
                </a:schemeClr>
              </a:solidFill>
              <a:latin typeface="Times New Roman" pitchFamily="18" charset="0"/>
              <a:cs typeface="Times New Roman" pitchFamily="18" charset="0"/>
            </a:endParaRPr>
          </a:p>
        </p:txBody>
      </p:sp>
      <p:sp>
        <p:nvSpPr>
          <p:cNvPr id="4" name="Rectangle 3"/>
          <p:cNvSpPr/>
          <p:nvPr/>
        </p:nvSpPr>
        <p:spPr>
          <a:xfrm>
            <a:off x="1001814" y="4635252"/>
            <a:ext cx="3921843" cy="461665"/>
          </a:xfrm>
          <a:prstGeom prst="rect">
            <a:avLst/>
          </a:prstGeom>
        </p:spPr>
        <p:txBody>
          <a:bodyPr wrap="none">
            <a:spAutoFit/>
          </a:bodyPr>
          <a:lstStyle/>
          <a:p>
            <a:pPr marL="342900" indent="-342900">
              <a:buFont typeface="Wingdings" pitchFamily="2" charset="2"/>
              <a:buChar char="v"/>
            </a:pPr>
            <a:r>
              <a:rPr lang="en-US" sz="2400" b="1" dirty="0">
                <a:solidFill>
                  <a:schemeClr val="accent6">
                    <a:lumMod val="20000"/>
                    <a:lumOff val="80000"/>
                  </a:schemeClr>
                </a:solidFill>
                <a:latin typeface="Times New Roman" pitchFamily="18" charset="0"/>
                <a:cs typeface="Times New Roman" pitchFamily="18" charset="0"/>
              </a:rPr>
              <a:t>Technological </a:t>
            </a:r>
            <a:r>
              <a:rPr lang="en-US" sz="2400" b="1" dirty="0" smtClean="0">
                <a:solidFill>
                  <a:schemeClr val="accent6">
                    <a:lumMod val="20000"/>
                    <a:lumOff val="80000"/>
                  </a:schemeClr>
                </a:solidFill>
                <a:latin typeface="Times New Roman" pitchFamily="18" charset="0"/>
                <a:cs typeface="Times New Roman" pitchFamily="18" charset="0"/>
              </a:rPr>
              <a:t>Innovation.</a:t>
            </a:r>
            <a:endParaRPr lang="en-US" sz="2400" dirty="0">
              <a:solidFill>
                <a:schemeClr val="accent6">
                  <a:lumMod val="20000"/>
                  <a:lumOff val="80000"/>
                </a:schemeClr>
              </a:solidFill>
              <a:latin typeface="Times New Roman" pitchFamily="18" charset="0"/>
              <a:cs typeface="Times New Roman" pitchFamily="18" charset="0"/>
            </a:endParaRPr>
          </a:p>
        </p:txBody>
      </p:sp>
      <p:sp>
        <p:nvSpPr>
          <p:cNvPr id="5" name="Rectangle 4"/>
          <p:cNvSpPr/>
          <p:nvPr/>
        </p:nvSpPr>
        <p:spPr>
          <a:xfrm>
            <a:off x="963915" y="5209619"/>
            <a:ext cx="3836115" cy="461665"/>
          </a:xfrm>
          <a:prstGeom prst="rect">
            <a:avLst/>
          </a:prstGeom>
        </p:spPr>
        <p:txBody>
          <a:bodyPr wrap="none">
            <a:spAutoFit/>
          </a:bodyPr>
          <a:lstStyle/>
          <a:p>
            <a:pPr marL="342900" indent="-342900">
              <a:buFont typeface="Wingdings" pitchFamily="2" charset="2"/>
              <a:buChar char="v"/>
            </a:pPr>
            <a:r>
              <a:rPr lang="en-US" sz="2400" b="1" dirty="0">
                <a:solidFill>
                  <a:schemeClr val="accent6">
                    <a:lumMod val="20000"/>
                    <a:lumOff val="80000"/>
                  </a:schemeClr>
                </a:solidFill>
                <a:latin typeface="Times New Roman" pitchFamily="18" charset="0"/>
                <a:cs typeface="Times New Roman" pitchFamily="18" charset="0"/>
              </a:rPr>
              <a:t>Customer-Centric </a:t>
            </a:r>
            <a:r>
              <a:rPr lang="en-US" sz="2400" b="1" dirty="0" smtClean="0">
                <a:solidFill>
                  <a:schemeClr val="accent6">
                    <a:lumMod val="20000"/>
                    <a:lumOff val="80000"/>
                  </a:schemeClr>
                </a:solidFill>
                <a:latin typeface="Times New Roman" pitchFamily="18" charset="0"/>
                <a:cs typeface="Times New Roman" pitchFamily="18" charset="0"/>
              </a:rPr>
              <a:t>Focus.</a:t>
            </a:r>
            <a:endParaRPr lang="en-US" sz="2400" dirty="0">
              <a:solidFill>
                <a:schemeClr val="accent6">
                  <a:lumMod val="20000"/>
                  <a:lumOff val="80000"/>
                </a:schemeClr>
              </a:solidFill>
              <a:latin typeface="Times New Roman" pitchFamily="18" charset="0"/>
              <a:cs typeface="Times New Roman" pitchFamily="18" charset="0"/>
            </a:endParaRPr>
          </a:p>
        </p:txBody>
      </p:sp>
      <p:sp>
        <p:nvSpPr>
          <p:cNvPr id="6" name="Rectangle 5"/>
          <p:cNvSpPr/>
          <p:nvPr/>
        </p:nvSpPr>
        <p:spPr>
          <a:xfrm>
            <a:off x="943287" y="5730221"/>
            <a:ext cx="3172600" cy="523220"/>
          </a:xfrm>
          <a:prstGeom prst="rect">
            <a:avLst/>
          </a:prstGeom>
        </p:spPr>
        <p:txBody>
          <a:bodyPr wrap="none">
            <a:spAutoFit/>
          </a:bodyPr>
          <a:lstStyle/>
          <a:p>
            <a:pPr marL="457200" indent="-457200">
              <a:buFont typeface="Wingdings" pitchFamily="2" charset="2"/>
              <a:buChar char="v"/>
            </a:pPr>
            <a:r>
              <a:rPr lang="en-US" sz="2800" b="1" dirty="0">
                <a:solidFill>
                  <a:schemeClr val="accent6">
                    <a:lumMod val="20000"/>
                    <a:lumOff val="80000"/>
                  </a:schemeClr>
                </a:solidFill>
                <a:latin typeface="Times New Roman" pitchFamily="18" charset="0"/>
                <a:cs typeface="Times New Roman" pitchFamily="18" charset="0"/>
              </a:rPr>
              <a:t>Market </a:t>
            </a:r>
            <a:r>
              <a:rPr lang="en-US" sz="2800" b="1" dirty="0" smtClean="0">
                <a:solidFill>
                  <a:schemeClr val="accent6">
                    <a:lumMod val="20000"/>
                    <a:lumOff val="80000"/>
                  </a:schemeClr>
                </a:solidFill>
                <a:latin typeface="Times New Roman" pitchFamily="18" charset="0"/>
                <a:cs typeface="Times New Roman" pitchFamily="18" charset="0"/>
              </a:rPr>
              <a:t>Growth.</a:t>
            </a:r>
          </a:p>
        </p:txBody>
      </p:sp>
      <p:sp>
        <p:nvSpPr>
          <p:cNvPr id="7" name="Rectangle 6"/>
          <p:cNvSpPr/>
          <p:nvPr/>
        </p:nvSpPr>
        <p:spPr>
          <a:xfrm>
            <a:off x="994065" y="6334780"/>
            <a:ext cx="2271776" cy="523220"/>
          </a:xfrm>
          <a:prstGeom prst="rect">
            <a:avLst/>
          </a:prstGeom>
        </p:spPr>
        <p:txBody>
          <a:bodyPr wrap="none">
            <a:spAutoFit/>
          </a:bodyPr>
          <a:lstStyle/>
          <a:p>
            <a:pPr marL="457200" indent="-457200">
              <a:buFont typeface="Wingdings" pitchFamily="2" charset="2"/>
              <a:buChar char="v"/>
            </a:pPr>
            <a:r>
              <a:rPr lang="en-US" sz="2800" b="1" dirty="0">
                <a:solidFill>
                  <a:schemeClr val="accent6">
                    <a:lumMod val="20000"/>
                    <a:lumOff val="80000"/>
                  </a:schemeClr>
                </a:solidFill>
                <a:latin typeface="Times New Roman" pitchFamily="18" charset="0"/>
                <a:cs typeface="Times New Roman" pitchFamily="18" charset="0"/>
              </a:rPr>
              <a:t>Challenge.</a:t>
            </a:r>
            <a:endParaRPr lang="en-US" sz="2800" dirty="0">
              <a:solidFill>
                <a:schemeClr val="accent6">
                  <a:lumMod val="20000"/>
                  <a:lumOff val="80000"/>
                </a:schemeClr>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Rectangle 1"/>
          <p:cNvSpPr/>
          <p:nvPr/>
        </p:nvSpPr>
        <p:spPr>
          <a:xfrm>
            <a:off x="0" y="179162"/>
            <a:ext cx="4076757" cy="646331"/>
          </a:xfrm>
          <a:prstGeom prst="rect">
            <a:avLst/>
          </a:prstGeom>
        </p:spPr>
        <p:txBody>
          <a:bodyPr wrap="none">
            <a:spAutoFit/>
          </a:bodyPr>
          <a:lstStyle/>
          <a:p>
            <a:pPr marL="742950" indent="-742950">
              <a:buFont typeface="Wingdings" pitchFamily="2" charset="2"/>
              <a:buChar char="Ø"/>
            </a:pPr>
            <a:r>
              <a:rPr lang="en-US" sz="3600" b="1" dirty="0" smtClean="0">
                <a:solidFill>
                  <a:schemeClr val="bg1"/>
                </a:solidFill>
                <a:effectLst>
                  <a:outerShdw blurRad="50800" dist="38100" dir="2700000" algn="tl" rotWithShape="0">
                    <a:prstClr val="black">
                      <a:alpha val="40000"/>
                    </a:prstClr>
                  </a:outerShdw>
                </a:effectLst>
                <a:latin typeface="Times New Roman" pitchFamily="18" charset="0"/>
                <a:cs typeface="Times New Roman" pitchFamily="18" charset="0"/>
                <a:sym typeface="微软雅黑" panose="020B0503020204020204" pitchFamily="34" charset="-122"/>
              </a:rPr>
              <a:t>GITHUB LINK</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985" name="文本框 1"/>
          <p:cNvSpPr>
            <a:spLocks noChangeArrowheads="1"/>
          </p:cNvSpPr>
          <p:nvPr/>
        </p:nvSpPr>
        <p:spPr bwMode="auto">
          <a:xfrm>
            <a:off x="2664807" y="3397622"/>
            <a:ext cx="8619776" cy="1323439"/>
          </a:xfrm>
          <a:prstGeom prst="rect">
            <a:avLst/>
          </a:prstGeom>
          <a:noFill/>
          <a:ln>
            <a:noFill/>
          </a:ln>
        </p:spPr>
        <p:txBody>
          <a:bodyPr wrap="square">
            <a:spAutoFit/>
          </a:bodyPr>
          <a:lstStyle/>
          <a:p>
            <a:r>
              <a:rPr lang="en-US" sz="8000" b="1" dirty="0" smtClean="0">
                <a:solidFill>
                  <a:schemeClr val="bg1"/>
                </a:solidFill>
                <a:effectLst>
                  <a:outerShdw blurRad="63500" dist="635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THANK YOU</a:t>
            </a:r>
          </a:p>
        </p:txBody>
      </p:sp>
      <p:sp>
        <p:nvSpPr>
          <p:cNvPr id="1048986" name="文本框 17"/>
          <p:cNvSpPr txBox="1">
            <a:spLocks noChangeArrowheads="1"/>
          </p:cNvSpPr>
          <p:nvPr/>
        </p:nvSpPr>
        <p:spPr bwMode="auto">
          <a:xfrm>
            <a:off x="4899450" y="1183524"/>
            <a:ext cx="3016465" cy="461665"/>
          </a:xfrm>
          <a:prstGeom prst="rect">
            <a:avLst/>
          </a:prstGeom>
          <a:noFill/>
          <a:ln>
            <a:noFill/>
          </a:ln>
        </p:spPr>
        <p:txBody>
          <a:bodyPr wrap="square">
            <a:spAutoFit/>
          </a:bodyPr>
          <a:lstStyle/>
          <a:p>
            <a:r>
              <a:rPr lang="en-US" altLang="zh-CN" sz="2400" b="1" dirty="0" smtClean="0">
                <a:solidFill>
                  <a:schemeClr val="bg1"/>
                </a:solidFill>
                <a:effectLst>
                  <a:outerShdw blurRad="63500" dist="63500" dir="2700000" algn="tl" rotWithShape="0">
                    <a:prstClr val="black">
                      <a:alpha val="40000"/>
                    </a:prstClr>
                  </a:outerShdw>
                </a:effectLst>
                <a:latin typeface="Times New Roman" pitchFamily="18" charset="0"/>
                <a:ea typeface="方正姚体" panose="02010601030101010101" pitchFamily="2" charset="-122"/>
                <a:cs typeface="Times New Roman" pitchFamily="18" charset="0"/>
              </a:rPr>
              <a:t>E-COMMERCE</a:t>
            </a:r>
            <a:endParaRPr lang="en-US" altLang="zh-CN" sz="2400" b="1" dirty="0">
              <a:solidFill>
                <a:schemeClr val="bg1"/>
              </a:solidFill>
              <a:effectLst>
                <a:outerShdw blurRad="63500" dist="63500" dir="2700000" algn="tl" rotWithShape="0">
                  <a:prstClr val="black">
                    <a:alpha val="40000"/>
                  </a:prstClr>
                </a:outerShdw>
              </a:effectLst>
              <a:latin typeface="Times New Roman" pitchFamily="18" charset="0"/>
              <a:ea typeface="方正姚体" panose="02010601030101010101" pitchFamily="2" charset="-122"/>
              <a:cs typeface="Times New Roman" pitchFamily="18" charset="0"/>
            </a:endParaRPr>
          </a:p>
        </p:txBody>
      </p:sp>
      <p:sp>
        <p:nvSpPr>
          <p:cNvPr id="2" name="Rectangle 1"/>
          <p:cNvSpPr/>
          <p:nvPr/>
        </p:nvSpPr>
        <p:spPr>
          <a:xfrm>
            <a:off x="824246" y="5220955"/>
            <a:ext cx="9890975" cy="1015663"/>
          </a:xfrm>
          <a:prstGeom prst="rect">
            <a:avLst/>
          </a:prstGeom>
        </p:spPr>
        <p:txBody>
          <a:bodyPr wrap="square">
            <a:spAutoFit/>
          </a:bodyPr>
          <a:lstStyle/>
          <a:p>
            <a:pPr algn="ctr"/>
            <a:r>
              <a:rPr lang="en-US" sz="2000" dirty="0">
                <a:solidFill>
                  <a:schemeClr val="accent6">
                    <a:lumMod val="20000"/>
                    <a:lumOff val="80000"/>
                  </a:schemeClr>
                </a:solidFill>
                <a:latin typeface="Times New Roman" pitchFamily="18" charset="0"/>
                <a:cs typeface="Times New Roman" pitchFamily="18" charset="0"/>
              </a:rPr>
              <a:t>expressing appreciation in an e-commerce context, using methods like thank you emails, chat messages, or notes included with orders to build trust, encourage repeat business, and foster customer loyalty.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48584" name="文本框 13"/>
          <p:cNvSpPr txBox="1"/>
          <p:nvPr/>
        </p:nvSpPr>
        <p:spPr>
          <a:xfrm>
            <a:off x="277903" y="313568"/>
            <a:ext cx="5672194" cy="769441"/>
          </a:xfrm>
          <a:prstGeom prst="rect">
            <a:avLst/>
          </a:prstGeom>
          <a:noFill/>
          <a:effectLst/>
        </p:spPr>
        <p:txBody>
          <a:bodyPr wrap="none" rtlCol="0">
            <a:spAutoFit/>
          </a:bodyPr>
          <a:lstStyle/>
          <a:p>
            <a:pPr marL="857250" indent="-857250">
              <a:buFont typeface="Wingdings" pitchFamily="2" charset="2"/>
              <a:buChar char="Ø"/>
            </a:pPr>
            <a:r>
              <a:rPr lang="en-US" altLang="en-IN" sz="4400" b="1" dirty="0" smtClean="0">
                <a:solidFill>
                  <a:srgbClr val="FEFEFE"/>
                </a:solidFill>
                <a:effectLst>
                  <a:outerShdw blurRad="50800" dist="38100" dir="2700000" algn="tl" rotWithShape="0">
                    <a:prstClr val="black">
                      <a:alpha val="40000"/>
                    </a:prstClr>
                  </a:outerShdw>
                </a:effectLst>
                <a:latin typeface="Times New Roman" pitchFamily="18" charset="0"/>
                <a:ea typeface="方正姚体" panose="02010601030101010101" pitchFamily="2" charset="-122"/>
                <a:cs typeface="Times New Roman" pitchFamily="18" charset="0"/>
              </a:rPr>
              <a:t>PROJECT TITLE </a:t>
            </a:r>
            <a:endParaRPr lang="zh-CN" altLang="en-US" sz="4400" b="1" dirty="0" smtClean="0">
              <a:solidFill>
                <a:srgbClr val="FEFEFE"/>
              </a:solidFill>
              <a:effectLst>
                <a:outerShdw blurRad="50800" dist="38100" dir="2700000" algn="tl" rotWithShape="0">
                  <a:prstClr val="black">
                    <a:alpha val="40000"/>
                  </a:prstClr>
                </a:outerShdw>
              </a:effectLst>
              <a:latin typeface="Times New Roman" pitchFamily="18" charset="0"/>
              <a:ea typeface="方正姚体" panose="02010601030101010101" pitchFamily="2" charset="-122"/>
              <a:cs typeface="Times New Roman" pitchFamily="18" charset="0"/>
            </a:endParaRPr>
          </a:p>
        </p:txBody>
      </p:sp>
      <p:sp>
        <p:nvSpPr>
          <p:cNvPr id="1048585" name="文本框 16"/>
          <p:cNvSpPr>
            <a:spLocks noChangeArrowheads="1"/>
          </p:cNvSpPr>
          <p:nvPr/>
        </p:nvSpPr>
        <p:spPr bwMode="auto">
          <a:xfrm>
            <a:off x="3774226" y="3026926"/>
            <a:ext cx="4092787" cy="1107996"/>
          </a:xfrm>
          <a:prstGeom prst="rect">
            <a:avLst/>
          </a:prstGeom>
          <a:noFill/>
          <a:ln>
            <a:noFill/>
          </a:ln>
        </p:spPr>
        <p:txBody>
          <a:bodyPr wrap="none">
            <a:spAutoFit/>
          </a:bodyPr>
          <a:lstStyle/>
          <a:p>
            <a:pPr algn="ctr"/>
            <a:r>
              <a:rPr lang="en-US" altLang="zh-CN" sz="6600" b="1" u="sng" dirty="0" smtClean="0">
                <a:solidFill>
                  <a:srgbClr val="FEFEFE"/>
                </a:solidFill>
                <a:effectLst>
                  <a:outerShdw blurRad="50800" dist="38100" dir="2700000" algn="tl" rotWithShape="0">
                    <a:prstClr val="black">
                      <a:alpha val="40000"/>
                    </a:prstClr>
                  </a:outerShdw>
                </a:effectLst>
                <a:latin typeface="Bernard MT Condensed" pitchFamily="18" charset="0"/>
                <a:ea typeface="Calibri" panose="020F0502020204030204" pitchFamily="34" charset="0"/>
                <a:sym typeface="微软雅黑" panose="020B0503020204020204" pitchFamily="34" charset="-122"/>
              </a:rPr>
              <a:t>E-COMMERCE</a:t>
            </a:r>
            <a:endParaRPr lang="zh-CN" altLang="en-US" sz="6600" b="1" u="sng" dirty="0">
              <a:solidFill>
                <a:srgbClr val="FEFEFE"/>
              </a:solidFill>
              <a:effectLst>
                <a:outerShdw blurRad="50800" dist="38100" dir="2700000" algn="tl" rotWithShape="0">
                  <a:prstClr val="black">
                    <a:alpha val="40000"/>
                  </a:prstClr>
                </a:outerShdw>
              </a:effectLst>
              <a:latin typeface="Bernard MT Condensed" pitchFamily="18" charset="0"/>
              <a:ea typeface="Calibri" panose="020F0502020204030204" pitchFamily="34" charset="0"/>
              <a:sym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591" name="文本框 15"/>
          <p:cNvSpPr txBox="1"/>
          <p:nvPr/>
        </p:nvSpPr>
        <p:spPr>
          <a:xfrm>
            <a:off x="8248696" y="3590080"/>
            <a:ext cx="277640" cy="584775"/>
          </a:xfrm>
          <a:prstGeom prst="rect">
            <a:avLst/>
          </a:prstGeom>
          <a:noFill/>
          <a:effectLst/>
        </p:spPr>
        <p:txBody>
          <a:bodyPr wrap="none" rtlCol="0">
            <a:spAutoFit/>
          </a:bodyPr>
          <a:lstStyle/>
          <a:p>
            <a:r>
              <a:rPr lang="en-US" altLang="zh-CN" sz="3200" dirty="0" smtClean="0">
                <a:solidFill>
                  <a:schemeClr val="tx1">
                    <a:lumMod val="95000"/>
                    <a:lumOff val="5000"/>
                  </a:schemeClr>
                </a:solidFill>
                <a:latin typeface="Calibri" panose="020F0502020204030204" pitchFamily="34" charset="0"/>
              </a:rPr>
              <a:t> </a:t>
            </a:r>
            <a:endParaRPr lang="en-US" altLang="zh-CN" sz="2400" dirty="0" smtClean="0">
              <a:solidFill>
                <a:schemeClr val="bg1"/>
              </a:solidFill>
              <a:effectLst>
                <a:outerShdw blurRad="50800" dist="38100" dir="2700000" algn="tl" rotWithShape="0">
                  <a:prstClr val="black">
                    <a:alpha val="40000"/>
                  </a:prstClr>
                </a:outerShdw>
              </a:effectLst>
              <a:latin typeface="Calibri" panose="020F0502020204030204" pitchFamily="34" charset="0"/>
            </a:endParaRPr>
          </a:p>
        </p:txBody>
      </p:sp>
      <p:sp>
        <p:nvSpPr>
          <p:cNvPr id="1048592" name="文本框 16"/>
          <p:cNvSpPr txBox="1"/>
          <p:nvPr/>
        </p:nvSpPr>
        <p:spPr>
          <a:xfrm>
            <a:off x="8234269" y="4429675"/>
            <a:ext cx="370614" cy="584775"/>
          </a:xfrm>
          <a:prstGeom prst="rect">
            <a:avLst/>
          </a:prstGeom>
          <a:noFill/>
          <a:effectLst/>
        </p:spPr>
        <p:txBody>
          <a:bodyPr wrap="none" rtlCol="0">
            <a:spAutoFit/>
          </a:bodyPr>
          <a:lstStyle/>
          <a:p>
            <a:r>
              <a:rPr lang="en-US" altLang="zh-CN" sz="3200" b="1" dirty="0" smtClean="0"/>
              <a:t>  </a:t>
            </a:r>
            <a:endParaRPr lang="en-US" altLang="zh-CN" sz="2400" dirty="0" smtClean="0">
              <a:solidFill>
                <a:schemeClr val="bg1"/>
              </a:solidFill>
              <a:effectLst>
                <a:outerShdw blurRad="50800" dist="38100" dir="2700000" algn="tl" rotWithShape="0">
                  <a:prstClr val="black">
                    <a:alpha val="40000"/>
                  </a:prstClr>
                </a:outerShdw>
              </a:effectLst>
              <a:latin typeface="Calibri" panose="020F0502020204030204" pitchFamily="34" charset="0"/>
            </a:endParaRPr>
          </a:p>
        </p:txBody>
      </p:sp>
      <p:sp>
        <p:nvSpPr>
          <p:cNvPr id="1048593" name="文本框 16"/>
          <p:cNvSpPr>
            <a:spLocks noChangeArrowheads="1"/>
          </p:cNvSpPr>
          <p:nvPr/>
        </p:nvSpPr>
        <p:spPr bwMode="auto">
          <a:xfrm>
            <a:off x="7459946" y="1481958"/>
            <a:ext cx="4251485" cy="4524315"/>
          </a:xfrm>
          <a:prstGeom prst="rect">
            <a:avLst/>
          </a:prstGeom>
          <a:noFill/>
          <a:ln>
            <a:noFill/>
          </a:ln>
        </p:spPr>
        <p:txBody>
          <a:bodyPr wrap="none">
            <a:spAutoFit/>
          </a:bodyPr>
          <a:lstStyle/>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Problem Statement</a:t>
            </a:r>
          </a:p>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Project Overview</a:t>
            </a:r>
          </a:p>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End </a:t>
            </a:r>
            <a:r>
              <a:rPr lang="en-US" altLang="zh-CN" sz="2400" b="1" dirty="0" err="1"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Uers</a:t>
            </a: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a:t>
            </a:r>
          </a:p>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Tools and Technologies</a:t>
            </a:r>
          </a:p>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Portfolio design and layout</a:t>
            </a:r>
          </a:p>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Feature and Functionality</a:t>
            </a:r>
          </a:p>
          <a:p>
            <a:pPr marL="514350" indent="-514350">
              <a:buFont typeface="+mj-lt"/>
              <a:buAutoNum type="arabicPeriod"/>
            </a:pP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Result and screenshots</a:t>
            </a:r>
          </a:p>
          <a:p>
            <a:pPr marL="514350" indent="-514350">
              <a:buFont typeface="+mj-lt"/>
              <a:buAutoNum type="arabicPeriod"/>
            </a:pPr>
            <a:r>
              <a:rPr lang="en-US" altLang="zh-CN" sz="2400" b="1" dirty="0" err="1"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Conculsion</a:t>
            </a:r>
            <a:endPar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pPr marL="514350" indent="-514350">
              <a:buFont typeface="+mj-lt"/>
              <a:buAutoNum type="arabicPeriod"/>
            </a:pPr>
            <a:r>
              <a:rPr lang="en-US" altLang="zh-CN" sz="2400" b="1" dirty="0" err="1"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Github</a:t>
            </a:r>
            <a:r>
              <a:rPr lang="en-US" altLang="zh-CN"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 link</a:t>
            </a:r>
          </a:p>
          <a:p>
            <a:pPr marL="514350" indent="-514350">
              <a:buFont typeface="+mj-lt"/>
              <a:buAutoNum type="arabicPeriod"/>
            </a:pPr>
            <a:endParaRPr lang="zh-CN" altLang="en-US"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pPr marL="514350" indent="-514350">
              <a:buFont typeface="+mj-lt"/>
              <a:buAutoNum type="arabicPeriod"/>
            </a:pPr>
            <a:endParaRPr lang="zh-CN" altLang="en-US" sz="24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a:p>
            <a:pPr marL="514350" indent="-514350">
              <a:buFont typeface="+mj-lt"/>
              <a:buAutoNum type="arabicPeriod"/>
            </a:pPr>
            <a:endParaRPr lang="zh-CN" altLang="en-US" sz="24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594" name="文本框 17"/>
          <p:cNvSpPr>
            <a:spLocks noChangeArrowheads="1"/>
          </p:cNvSpPr>
          <p:nvPr/>
        </p:nvSpPr>
        <p:spPr bwMode="auto">
          <a:xfrm>
            <a:off x="9278955" y="2780934"/>
            <a:ext cx="184731" cy="523220"/>
          </a:xfrm>
          <a:prstGeom prst="rect">
            <a:avLst/>
          </a:prstGeom>
          <a:noFill/>
          <a:ln>
            <a:noFill/>
          </a:ln>
        </p:spPr>
        <p:txBody>
          <a:bodyPr wrap="none">
            <a:spAutoFit/>
          </a:bodyPr>
          <a:lstStyle/>
          <a:p>
            <a:pPr algn="l"/>
            <a:endParaRPr lang="zh-CN" altLang="en-US" sz="2800" b="1" dirty="0">
              <a:solidFill>
                <a:schemeClr val="bg1"/>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endParaRPr>
          </a:p>
        </p:txBody>
      </p:sp>
      <p:sp>
        <p:nvSpPr>
          <p:cNvPr id="1048597" name="文本框 23"/>
          <p:cNvSpPr txBox="1"/>
          <p:nvPr/>
        </p:nvSpPr>
        <p:spPr>
          <a:xfrm>
            <a:off x="1931853" y="3128415"/>
            <a:ext cx="2972289" cy="923330"/>
          </a:xfrm>
          <a:prstGeom prst="rect">
            <a:avLst/>
          </a:prstGeom>
          <a:noFill/>
        </p:spPr>
        <p:txBody>
          <a:bodyPr wrap="none" rtlCol="0">
            <a:spAutoFit/>
          </a:bodyPr>
          <a:lstStyle/>
          <a:p>
            <a:pPr algn="ctr"/>
            <a:r>
              <a:rPr lang="en-US" altLang="en-IN" sz="5400" b="1" u="sng" dirty="0" smtClean="0">
                <a:solidFill>
                  <a:schemeClr val="bg1"/>
                </a:solidFill>
                <a:effectLst>
                  <a:outerShdw blurRad="63500" dist="63500" dir="2700000" algn="tl" rotWithShape="0">
                    <a:prstClr val="black">
                      <a:alpha val="40000"/>
                    </a:prstClr>
                  </a:outerShdw>
                </a:effectLst>
                <a:latin typeface="Algerian" pitchFamily="82" charset="0"/>
                <a:ea typeface="方正姚体" panose="02010601030101010101" pitchFamily="2" charset="-122"/>
                <a:cs typeface="Kartika" panose="02020503030404060203" pitchFamily="18" charset="0"/>
              </a:rPr>
              <a:t>AGENDA</a:t>
            </a:r>
            <a:endParaRPr lang="en-US" altLang="zh-CN" sz="5400" b="1" u="sng" dirty="0" smtClean="0">
              <a:solidFill>
                <a:schemeClr val="bg1"/>
              </a:solidFill>
              <a:effectLst>
                <a:outerShdw blurRad="63500" dist="63500" dir="2700000" algn="tl" rotWithShape="0">
                  <a:prstClr val="black">
                    <a:alpha val="40000"/>
                  </a:prstClr>
                </a:outerShdw>
              </a:effectLst>
              <a:latin typeface="Algerian" pitchFamily="82" charset="0"/>
              <a:ea typeface="方正姚体" panose="02010601030101010101" pitchFamily="2" charset="-122"/>
              <a:cs typeface="Kartika" panose="020205030304040602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586" name="文本框 18"/>
          <p:cNvSpPr>
            <a:spLocks noChangeArrowheads="1"/>
          </p:cNvSpPr>
          <p:nvPr/>
        </p:nvSpPr>
        <p:spPr bwMode="auto">
          <a:xfrm>
            <a:off x="128788" y="187664"/>
            <a:ext cx="6718637" cy="646331"/>
          </a:xfrm>
          <a:prstGeom prst="rect">
            <a:avLst/>
          </a:prstGeom>
          <a:noFill/>
          <a:ln>
            <a:noFill/>
          </a:ln>
        </p:spPr>
        <p:txBody>
          <a:bodyPr wrap="square">
            <a:spAutoFit/>
          </a:bodyPr>
          <a:lstStyle/>
          <a:p>
            <a:pPr marL="571500" indent="-571500" algn="l">
              <a:buFont typeface="Wingdings" pitchFamily="2" charset="2"/>
              <a:buChar char="Ø"/>
            </a:pPr>
            <a:r>
              <a:rPr lang="en-US" altLang="en-IN" sz="36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PROBLEM STATEMENT </a:t>
            </a:r>
            <a:endParaRPr lang="zh-CN" altLang="en-US" sz="54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587" name="TextBox 1048586"/>
          <p:cNvSpPr txBox="1"/>
          <p:nvPr/>
        </p:nvSpPr>
        <p:spPr>
          <a:xfrm>
            <a:off x="508069" y="1211868"/>
            <a:ext cx="11175859" cy="1384995"/>
          </a:xfrm>
          <a:prstGeom prst="rect">
            <a:avLst/>
          </a:prstGeom>
        </p:spPr>
        <p:txBody>
          <a:bodyPr wrap="square" rtlCol="0">
            <a:spAutoFit/>
          </a:bodyPr>
          <a:lstStyle/>
          <a:p>
            <a:pPr marL="457200" indent="-457200" algn="ctr">
              <a:buFont typeface="Arial" pitchFamily="34" charset="0"/>
              <a:buChar char="•"/>
            </a:pPr>
            <a:r>
              <a:rPr lang="en-IN" sz="2800" dirty="0">
                <a:solidFill>
                  <a:srgbClr val="FFFFFF"/>
                </a:solidFill>
                <a:latin typeface="Mongolian Baiti" pitchFamily="66" charset="0"/>
                <a:cs typeface="Mongolian Baiti" pitchFamily="66" charset="0"/>
              </a:rPr>
              <a:t>Small and medium businesses struggle to reach a wider audience, while customers find it difficult to compare products, get personalized recommendations, and shop conveniently anytime, anywhere.</a:t>
            </a:r>
          </a:p>
        </p:txBody>
      </p:sp>
      <p:sp>
        <p:nvSpPr>
          <p:cNvPr id="1048588" name="TextBox 1048587"/>
          <p:cNvSpPr txBox="1"/>
          <p:nvPr/>
        </p:nvSpPr>
        <p:spPr>
          <a:xfrm>
            <a:off x="364437" y="3428999"/>
            <a:ext cx="11381818" cy="1200329"/>
          </a:xfrm>
          <a:prstGeom prst="rect">
            <a:avLst/>
          </a:prstGeom>
        </p:spPr>
        <p:txBody>
          <a:bodyPr wrap="square" rtlCol="0">
            <a:spAutoFit/>
          </a:bodyPr>
          <a:lstStyle/>
          <a:p>
            <a:pPr marL="457200" indent="-457200">
              <a:buFont typeface="Wingdings" pitchFamily="2" charset="2"/>
              <a:buChar char="ü"/>
            </a:pPr>
            <a:r>
              <a:rPr lang="en-IN" sz="2400" dirty="0">
                <a:solidFill>
                  <a:srgbClr val="FFFFFF"/>
                </a:solidFill>
                <a:latin typeface="Times New Roman" pitchFamily="18" charset="0"/>
                <a:cs typeface="Times New Roman" pitchFamily="18" charset="0"/>
              </a:rPr>
              <a:t>Provide a wide range of products from multiple vendors</a:t>
            </a:r>
            <a:r>
              <a:rPr lang="en-IN" sz="2400" dirty="0" smtClean="0">
                <a:solidFill>
                  <a:srgbClr val="FFFFFF"/>
                </a:solidFill>
                <a:latin typeface="Times New Roman" pitchFamily="18" charset="0"/>
                <a:cs typeface="Times New Roman" pitchFamily="18" charset="0"/>
              </a:rPr>
              <a:t>.</a:t>
            </a:r>
          </a:p>
          <a:p>
            <a:r>
              <a:rPr lang="en-IN" sz="2400" dirty="0">
                <a:solidFill>
                  <a:srgbClr val="FFFFFF"/>
                </a:solidFill>
                <a:latin typeface="Times New Roman" pitchFamily="18" charset="0"/>
                <a:cs typeface="Times New Roman" pitchFamily="18" charset="0"/>
              </a:rPr>
              <a:t>
</a:t>
            </a:r>
            <a:endParaRPr lang="en-IN" sz="2800" dirty="0">
              <a:solidFill>
                <a:srgbClr val="FFFFFF"/>
              </a:solidFill>
              <a:latin typeface="Times New Roman" pitchFamily="18" charset="0"/>
              <a:cs typeface="Times New Roman" pitchFamily="18" charset="0"/>
            </a:endParaRPr>
          </a:p>
        </p:txBody>
      </p:sp>
      <p:sp>
        <p:nvSpPr>
          <p:cNvPr id="2" name="Rectangle 1"/>
          <p:cNvSpPr/>
          <p:nvPr/>
        </p:nvSpPr>
        <p:spPr>
          <a:xfrm>
            <a:off x="364437" y="4029163"/>
            <a:ext cx="7826526" cy="1200329"/>
          </a:xfrm>
          <a:prstGeom prst="rect">
            <a:avLst/>
          </a:prstGeom>
        </p:spPr>
        <p:txBody>
          <a:bodyPr wrap="square">
            <a:spAutoFit/>
          </a:bodyPr>
          <a:lstStyle/>
          <a:p>
            <a:pPr marL="285750" indent="-285750">
              <a:buFont typeface="Wingdings" pitchFamily="2" charset="2"/>
              <a:buChar char="ü"/>
            </a:pPr>
            <a:r>
              <a:rPr lang="en-IN" sz="2400" dirty="0" smtClean="0">
                <a:solidFill>
                  <a:srgbClr val="FFFFFF"/>
                </a:solidFill>
                <a:latin typeface="Mongolian Baiti" pitchFamily="66" charset="0"/>
                <a:cs typeface="Mongolian Baiti" pitchFamily="66" charset="0"/>
              </a:rPr>
              <a:t> Ensure </a:t>
            </a:r>
            <a:r>
              <a:rPr lang="en-IN" sz="2400" dirty="0">
                <a:solidFill>
                  <a:srgbClr val="FFFFFF"/>
                </a:solidFill>
                <a:latin typeface="Mongolian Baiti" pitchFamily="66" charset="0"/>
                <a:cs typeface="Mongolian Baiti" pitchFamily="66" charset="0"/>
              </a:rPr>
              <a:t>secure payment gateways and data privacy</a:t>
            </a:r>
            <a:r>
              <a:rPr lang="en-IN" sz="2400" dirty="0" smtClean="0">
                <a:solidFill>
                  <a:srgbClr val="FFFFFF"/>
                </a:solidFill>
                <a:latin typeface="Mongolian Baiti" pitchFamily="66" charset="0"/>
                <a:cs typeface="Mongolian Baiti" pitchFamily="66" charset="0"/>
              </a:rPr>
              <a:t>.</a:t>
            </a:r>
          </a:p>
          <a:p>
            <a:r>
              <a:rPr lang="en-IN" sz="2400" dirty="0">
                <a:solidFill>
                  <a:srgbClr val="FFFFFF"/>
                </a:solidFill>
                <a:latin typeface="Mongolian Baiti" pitchFamily="66" charset="0"/>
                <a:cs typeface="Mongolian Baiti" pitchFamily="66" charset="0"/>
              </a:rPr>
              <a:t>
</a:t>
            </a:r>
          </a:p>
        </p:txBody>
      </p:sp>
      <p:sp>
        <p:nvSpPr>
          <p:cNvPr id="3" name="Rectangle 2"/>
          <p:cNvSpPr/>
          <p:nvPr/>
        </p:nvSpPr>
        <p:spPr>
          <a:xfrm>
            <a:off x="364437" y="4767827"/>
            <a:ext cx="9537452" cy="461665"/>
          </a:xfrm>
          <a:prstGeom prst="rect">
            <a:avLst/>
          </a:prstGeom>
        </p:spPr>
        <p:txBody>
          <a:bodyPr wrap="square">
            <a:spAutoFit/>
          </a:bodyPr>
          <a:lstStyle/>
          <a:p>
            <a:pPr marL="342900" indent="-342900">
              <a:buFont typeface="Wingdings" pitchFamily="2" charset="2"/>
              <a:buChar char="ü"/>
            </a:pPr>
            <a:r>
              <a:rPr lang="en-IN" sz="2400" dirty="0" smtClean="0">
                <a:solidFill>
                  <a:srgbClr val="FFFFFF"/>
                </a:solidFill>
                <a:latin typeface="Mongolian Baiti" pitchFamily="66" charset="0"/>
                <a:cs typeface="Mongolian Baiti" pitchFamily="66" charset="0"/>
              </a:rPr>
              <a:t>Offer </a:t>
            </a:r>
            <a:r>
              <a:rPr lang="en-IN" sz="2400" dirty="0">
                <a:solidFill>
                  <a:srgbClr val="FFFFFF"/>
                </a:solidFill>
                <a:latin typeface="Mongolian Baiti" pitchFamily="66" charset="0"/>
                <a:cs typeface="Mongolian Baiti" pitchFamily="66" charset="0"/>
              </a:rPr>
              <a:t>user-friendly navigation and personalized recommendations</a:t>
            </a:r>
            <a:r>
              <a:rPr lang="en-IN" sz="2400" dirty="0" smtClean="0">
                <a:solidFill>
                  <a:srgbClr val="FFFFFF"/>
                </a:solidFill>
                <a:latin typeface="Mongolian Baiti" pitchFamily="66" charset="0"/>
                <a:cs typeface="Mongolian Baiti" pitchFamily="66" charset="0"/>
              </a:rPr>
              <a:t>.</a:t>
            </a:r>
            <a:endParaRPr lang="en-IN" sz="2400" dirty="0">
              <a:solidFill>
                <a:srgbClr val="FFFFFF"/>
              </a:solidFill>
              <a:latin typeface="Mongolian Baiti" pitchFamily="66" charset="0"/>
              <a:cs typeface="Mongolian Baiti" pitchFamily="66" charset="0"/>
            </a:endParaRPr>
          </a:p>
        </p:txBody>
      </p:sp>
      <p:sp>
        <p:nvSpPr>
          <p:cNvPr id="4" name="Rectangle 3"/>
          <p:cNvSpPr/>
          <p:nvPr/>
        </p:nvSpPr>
        <p:spPr>
          <a:xfrm>
            <a:off x="364437" y="5542905"/>
            <a:ext cx="9706842" cy="461665"/>
          </a:xfrm>
          <a:prstGeom prst="rect">
            <a:avLst/>
          </a:prstGeom>
        </p:spPr>
        <p:txBody>
          <a:bodyPr wrap="square">
            <a:spAutoFit/>
          </a:bodyPr>
          <a:lstStyle/>
          <a:p>
            <a:pPr marL="342900" indent="-342900">
              <a:buFont typeface="Wingdings" pitchFamily="2" charset="2"/>
              <a:buChar char="ü"/>
            </a:pPr>
            <a:r>
              <a:rPr lang="en-IN" sz="2400" dirty="0" smtClean="0">
                <a:solidFill>
                  <a:srgbClr val="FFFFFF"/>
                </a:solidFill>
                <a:latin typeface="Mongolian Baiti" pitchFamily="66" charset="0"/>
                <a:cs typeface="Mongolian Baiti" pitchFamily="66" charset="0"/>
              </a:rPr>
              <a:t>Include </a:t>
            </a:r>
            <a:r>
              <a:rPr lang="en-IN" sz="2400" dirty="0">
                <a:solidFill>
                  <a:srgbClr val="FFFFFF"/>
                </a:solidFill>
                <a:latin typeface="Mongolian Baiti" pitchFamily="66" charset="0"/>
                <a:cs typeface="Mongolian Baiti" pitchFamily="66" charset="0"/>
              </a:rPr>
              <a:t>features like order tracking, product reviews, and quick delivery.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598" name="文本框 18"/>
          <p:cNvSpPr>
            <a:spLocks noChangeArrowheads="1"/>
          </p:cNvSpPr>
          <p:nvPr/>
        </p:nvSpPr>
        <p:spPr bwMode="auto">
          <a:xfrm>
            <a:off x="240227" y="203421"/>
            <a:ext cx="6477258" cy="646331"/>
          </a:xfrm>
          <a:prstGeom prst="rect">
            <a:avLst/>
          </a:prstGeom>
          <a:noFill/>
          <a:ln>
            <a:noFill/>
          </a:ln>
        </p:spPr>
        <p:txBody>
          <a:bodyPr wrap="square">
            <a:spAutoFit/>
          </a:bodyPr>
          <a:lstStyle/>
          <a:p>
            <a:pPr marL="571500" indent="-571500" algn="l">
              <a:buFont typeface="Wingdings" pitchFamily="2" charset="2"/>
              <a:buChar char="Ø"/>
            </a:pPr>
            <a:r>
              <a:rPr lang="en-US" altLang="en-IN" sz="36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PROJECT  OVERVIEW </a:t>
            </a:r>
            <a:endParaRPr lang="zh-CN" altLang="en-US" sz="36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599" name="TextBox 1048598"/>
          <p:cNvSpPr txBox="1"/>
          <p:nvPr/>
        </p:nvSpPr>
        <p:spPr>
          <a:xfrm>
            <a:off x="998138" y="1170116"/>
            <a:ext cx="10195725" cy="5016758"/>
          </a:xfrm>
          <a:prstGeom prst="rect">
            <a:avLst/>
          </a:prstGeom>
        </p:spPr>
        <p:txBody>
          <a:bodyPr wrap="square" rtlCol="0">
            <a:spAutoFit/>
          </a:bodyPr>
          <a:lstStyle/>
          <a:p>
            <a:pPr marL="457200" indent="-457200">
              <a:buFont typeface="Wingdings" pitchFamily="2" charset="2"/>
              <a:buChar char="v"/>
            </a:pPr>
            <a:r>
              <a:rPr lang="en-IN" sz="3200" dirty="0">
                <a:solidFill>
                  <a:srgbClr val="FFFFFF"/>
                </a:solidFill>
                <a:latin typeface="Times New Roman" pitchFamily="18" charset="0"/>
                <a:cs typeface="Times New Roman" pitchFamily="18" charset="0"/>
              </a:rPr>
              <a:t>E-Commerce refers to the online buying and selling of goods and services using digital platforms. The program aims to provide knowledge of e-commerce models (B2B, B2C, C2C, C2B), digital marketing, secure payment systems, logistics, and online store management. Learners gain practical skills in setting up e-commerce websites, integrating payment gateways, and understanding security measures. This program prepares students for careers as e-commerce specialists, digital marketers, business analysts, and web developers in the growing digital economy.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608" name="TextBox 1048607"/>
          <p:cNvSpPr txBox="1"/>
          <p:nvPr/>
        </p:nvSpPr>
        <p:spPr>
          <a:xfrm>
            <a:off x="142543" y="231931"/>
            <a:ext cx="4572000" cy="646331"/>
          </a:xfrm>
          <a:prstGeom prst="rect">
            <a:avLst/>
          </a:prstGeom>
        </p:spPr>
        <p:txBody>
          <a:bodyPr wrap="square" rtlCol="0">
            <a:spAutoFit/>
          </a:bodyPr>
          <a:lstStyle/>
          <a:p>
            <a:pPr marL="571500" indent="-571500">
              <a:buFont typeface="Wingdings" pitchFamily="2" charset="2"/>
              <a:buChar char="Ø"/>
            </a:pPr>
            <a:r>
              <a:rPr lang="en-IN" sz="3600" b="1" dirty="0">
                <a:solidFill>
                  <a:srgbClr val="FFFFFF"/>
                </a:solidFill>
                <a:latin typeface="Times New Roman" pitchFamily="18" charset="0"/>
                <a:cs typeface="Times New Roman" pitchFamily="18" charset="0"/>
              </a:rPr>
              <a:t>END USERS</a:t>
            </a:r>
          </a:p>
        </p:txBody>
      </p:sp>
      <p:sp>
        <p:nvSpPr>
          <p:cNvPr id="1048609" name="TextBox 1048608"/>
          <p:cNvSpPr txBox="1"/>
          <p:nvPr/>
        </p:nvSpPr>
        <p:spPr>
          <a:xfrm>
            <a:off x="1099132" y="1245967"/>
            <a:ext cx="10043400" cy="4031873"/>
          </a:xfrm>
          <a:prstGeom prst="rect">
            <a:avLst/>
          </a:prstGeom>
        </p:spPr>
        <p:txBody>
          <a:bodyPr wrap="square" rtlCol="0">
            <a:spAutoFit/>
          </a:bodyPr>
          <a:lstStyle/>
          <a:p>
            <a:pPr marL="514350" indent="-514350">
              <a:buFont typeface="+mj-lt"/>
              <a:buAutoNum type="arabicPeriod"/>
            </a:pPr>
            <a:r>
              <a:rPr lang="en-IN" sz="3200" dirty="0">
                <a:solidFill>
                  <a:srgbClr val="FFFFFF"/>
                </a:solidFill>
                <a:latin typeface="Times New Roman" pitchFamily="18" charset="0"/>
                <a:cs typeface="Times New Roman" pitchFamily="18" charset="0"/>
              </a:rPr>
              <a:t>Individual Consumers (B2C) – People buying products for personal use (e.g., Amazon, </a:t>
            </a:r>
            <a:r>
              <a:rPr lang="en-IN" sz="3200" dirty="0" err="1">
                <a:solidFill>
                  <a:srgbClr val="FFFFFF"/>
                </a:solidFill>
                <a:latin typeface="Times New Roman" pitchFamily="18" charset="0"/>
                <a:cs typeface="Times New Roman" pitchFamily="18" charset="0"/>
              </a:rPr>
              <a:t>Flipkart</a:t>
            </a:r>
            <a:r>
              <a:rPr lang="en-IN" sz="3200" dirty="0" smtClean="0">
                <a:solidFill>
                  <a:srgbClr val="FFFFFF"/>
                </a:solidFill>
                <a:latin typeface="Times New Roman" pitchFamily="18" charset="0"/>
                <a:cs typeface="Times New Roman" pitchFamily="18" charset="0"/>
              </a:rPr>
              <a:t>).</a:t>
            </a:r>
            <a:r>
              <a:rPr lang="en-IN" sz="3200" dirty="0">
                <a:solidFill>
                  <a:srgbClr val="FFFFFF"/>
                </a:solidFill>
                <a:latin typeface="Times New Roman" pitchFamily="18" charset="0"/>
                <a:cs typeface="Times New Roman" pitchFamily="18" charset="0"/>
              </a:rPr>
              <a:t>
Businesses (B2B) – Companies purchasing in bulk for resale or production (e.g., </a:t>
            </a:r>
            <a:r>
              <a:rPr lang="en-IN" sz="3200" dirty="0" err="1">
                <a:solidFill>
                  <a:srgbClr val="FFFFFF"/>
                </a:solidFill>
                <a:latin typeface="Times New Roman" pitchFamily="18" charset="0"/>
                <a:cs typeface="Times New Roman" pitchFamily="18" charset="0"/>
              </a:rPr>
              <a:t>Alibaba</a:t>
            </a:r>
            <a:r>
              <a:rPr lang="en-IN" sz="3200" dirty="0" smtClean="0">
                <a:solidFill>
                  <a:srgbClr val="FFFFFF"/>
                </a:solidFill>
                <a:latin typeface="Times New Roman" pitchFamily="18" charset="0"/>
                <a:cs typeface="Times New Roman" pitchFamily="18" charset="0"/>
              </a:rPr>
              <a:t>).</a:t>
            </a:r>
            <a:r>
              <a:rPr lang="en-IN" sz="3200" dirty="0">
                <a:solidFill>
                  <a:srgbClr val="FFFFFF"/>
                </a:solidFill>
                <a:latin typeface="Times New Roman" pitchFamily="18" charset="0"/>
                <a:cs typeface="Times New Roman" pitchFamily="18" charset="0"/>
              </a:rPr>
              <a:t>
Government &amp; Institutions – Using e-commerce for procurement and services</a:t>
            </a:r>
            <a:r>
              <a:rPr lang="en-IN" sz="3200" dirty="0" smtClean="0">
                <a:solidFill>
                  <a:srgbClr val="FFFFFF"/>
                </a:solidFill>
                <a:latin typeface="Times New Roman" pitchFamily="18" charset="0"/>
                <a:cs typeface="Times New Roman" pitchFamily="18" charset="0"/>
              </a:rPr>
              <a:t>.</a:t>
            </a:r>
            <a:r>
              <a:rPr lang="en-IN" sz="3200" dirty="0">
                <a:solidFill>
                  <a:srgbClr val="FFFFFF"/>
                </a:solidFill>
                <a:latin typeface="Times New Roman" pitchFamily="18" charset="0"/>
                <a:cs typeface="Times New Roman" pitchFamily="18" charset="0"/>
              </a:rPr>
              <a:t>
C2C Users – Individuals selling directly to other individuals (e.g., OLX, eBay).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610" name="矩形 4"/>
          <p:cNvSpPr>
            <a:spLocks noChangeAspect="1"/>
          </p:cNvSpPr>
          <p:nvPr/>
        </p:nvSpPr>
        <p:spPr>
          <a:xfrm rot="2700000">
            <a:off x="959766" y="1294185"/>
            <a:ext cx="855839" cy="855839"/>
          </a:xfrm>
          <a:prstGeom prst="rect">
            <a:avLst/>
          </a:prstGeom>
          <a:blipFill dpi="0" rotWithShape="0">
            <a:blip r:embed="rId3"/>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1" name="矩形 5"/>
          <p:cNvSpPr>
            <a:spLocks noChangeAspect="1"/>
          </p:cNvSpPr>
          <p:nvPr/>
        </p:nvSpPr>
        <p:spPr>
          <a:xfrm rot="2700000">
            <a:off x="6302092" y="1224555"/>
            <a:ext cx="995097" cy="995097"/>
          </a:xfrm>
          <a:prstGeom prst="rect">
            <a:avLst/>
          </a:prstGeom>
          <a:blipFill dpi="0" rotWithShape="0">
            <a:blip r:embed="rId4"/>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12" name="文本框 18"/>
          <p:cNvSpPr>
            <a:spLocks noChangeArrowheads="1"/>
          </p:cNvSpPr>
          <p:nvPr/>
        </p:nvSpPr>
        <p:spPr bwMode="auto">
          <a:xfrm>
            <a:off x="138379" y="187465"/>
            <a:ext cx="8734060" cy="646331"/>
          </a:xfrm>
          <a:prstGeom prst="rect">
            <a:avLst/>
          </a:prstGeom>
          <a:noFill/>
          <a:ln>
            <a:noFill/>
          </a:ln>
        </p:spPr>
        <p:txBody>
          <a:bodyPr wrap="square">
            <a:spAutoFit/>
          </a:bodyPr>
          <a:lstStyle/>
          <a:p>
            <a:pPr marL="685800" indent="-685800">
              <a:buFont typeface="Wingdings" pitchFamily="2" charset="2"/>
              <a:buChar char="Ø"/>
            </a:pPr>
            <a:r>
              <a:rPr lang="en-US" altLang="en-IN" sz="36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TOOLS AND TECHNIQUES </a:t>
            </a:r>
            <a:endParaRPr lang="zh-CN" altLang="en-US" sz="36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13" name="TextBox 1048612"/>
          <p:cNvSpPr txBox="1"/>
          <p:nvPr/>
        </p:nvSpPr>
        <p:spPr>
          <a:xfrm>
            <a:off x="1087168" y="2552670"/>
            <a:ext cx="4842066" cy="4154984"/>
          </a:xfrm>
          <a:prstGeom prst="rect">
            <a:avLst/>
          </a:prstGeom>
        </p:spPr>
        <p:txBody>
          <a:bodyPr wrap="square" rtlCol="0">
            <a:spAutoFit/>
          </a:bodyPr>
          <a:lstStyle/>
          <a:p>
            <a:pPr marL="457200" indent="-457200">
              <a:lnSpc>
                <a:spcPct val="150000"/>
              </a:lnSpc>
              <a:buFont typeface="+mj-lt"/>
              <a:buAutoNum type="arabicPeriod"/>
            </a:pPr>
            <a:r>
              <a:rPr lang="en-IN" sz="2200" dirty="0">
                <a:solidFill>
                  <a:srgbClr val="FFFFFF"/>
                </a:solidFill>
                <a:latin typeface="Mongolian Baiti" pitchFamily="66" charset="0"/>
                <a:cs typeface="Mongolian Baiti" pitchFamily="66" charset="0"/>
              </a:rPr>
              <a:t>Payment gateways (PayPal, UPI, Stripe</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Digital marketing tools (Google Ads, </a:t>
            </a:r>
            <a:r>
              <a:rPr lang="en-IN" sz="2200" dirty="0" err="1">
                <a:solidFill>
                  <a:srgbClr val="FFFFFF"/>
                </a:solidFill>
                <a:latin typeface="Mongolian Baiti" pitchFamily="66" charset="0"/>
                <a:cs typeface="Mongolian Baiti" pitchFamily="66" charset="0"/>
              </a:rPr>
              <a:t>Mailchimp</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Analytics tools (Google Analytics</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CRM systems (</a:t>
            </a:r>
            <a:r>
              <a:rPr lang="en-IN" sz="2200" dirty="0" err="1">
                <a:solidFill>
                  <a:srgbClr val="FFFFFF"/>
                </a:solidFill>
                <a:latin typeface="Mongolian Baiti" pitchFamily="66" charset="0"/>
                <a:cs typeface="Mongolian Baiti" pitchFamily="66" charset="0"/>
              </a:rPr>
              <a:t>Salesforce</a:t>
            </a:r>
            <a:r>
              <a:rPr lang="en-IN" sz="2200" dirty="0">
                <a:solidFill>
                  <a:srgbClr val="FFFFFF"/>
                </a:solidFill>
                <a:latin typeface="Mongolian Baiti" pitchFamily="66" charset="0"/>
                <a:cs typeface="Mongolian Baiti" pitchFamily="66" charset="0"/>
              </a:rPr>
              <a:t>, </a:t>
            </a:r>
            <a:r>
              <a:rPr lang="en-IN" sz="2200" dirty="0" err="1">
                <a:solidFill>
                  <a:srgbClr val="FFFFFF"/>
                </a:solidFill>
                <a:latin typeface="Mongolian Baiti" pitchFamily="66" charset="0"/>
                <a:cs typeface="Mongolian Baiti" pitchFamily="66" charset="0"/>
              </a:rPr>
              <a:t>Zoho</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Logistics &amp; inventory tools (</a:t>
            </a:r>
            <a:r>
              <a:rPr lang="en-IN" sz="2200" dirty="0" err="1">
                <a:solidFill>
                  <a:srgbClr val="FFFFFF"/>
                </a:solidFill>
                <a:latin typeface="Mongolian Baiti" pitchFamily="66" charset="0"/>
                <a:cs typeface="Mongolian Baiti" pitchFamily="66" charset="0"/>
              </a:rPr>
              <a:t>Shiprocket</a:t>
            </a:r>
            <a:r>
              <a:rPr lang="en-IN" sz="2200" dirty="0">
                <a:solidFill>
                  <a:srgbClr val="FFFFFF"/>
                </a:solidFill>
                <a:latin typeface="Mongolian Baiti" pitchFamily="66" charset="0"/>
                <a:cs typeface="Mongolian Baiti" pitchFamily="66" charset="0"/>
              </a:rPr>
              <a:t>, </a:t>
            </a:r>
            <a:r>
              <a:rPr lang="en-IN" sz="2200" dirty="0" err="1">
                <a:solidFill>
                  <a:srgbClr val="FFFFFF"/>
                </a:solidFill>
                <a:latin typeface="Mongolian Baiti" pitchFamily="66" charset="0"/>
                <a:cs typeface="Mongolian Baiti" pitchFamily="66" charset="0"/>
              </a:rPr>
              <a:t>Unicommerce</a:t>
            </a:r>
            <a:r>
              <a:rPr lang="en-IN" sz="2200" dirty="0">
                <a:solidFill>
                  <a:srgbClr val="FFFFFF"/>
                </a:solidFill>
                <a:latin typeface="Mongolian Baiti" pitchFamily="66" charset="0"/>
                <a:cs typeface="Mongolian Baiti" pitchFamily="66" charset="0"/>
              </a:rPr>
              <a:t>)</a:t>
            </a:r>
          </a:p>
        </p:txBody>
      </p:sp>
      <p:sp>
        <p:nvSpPr>
          <p:cNvPr id="1048614" name="TextBox 1048613"/>
          <p:cNvSpPr txBox="1"/>
          <p:nvPr/>
        </p:nvSpPr>
        <p:spPr>
          <a:xfrm>
            <a:off x="2219409" y="1371583"/>
            <a:ext cx="4572000" cy="646331"/>
          </a:xfrm>
          <a:prstGeom prst="rect">
            <a:avLst/>
          </a:prstGeom>
        </p:spPr>
        <p:txBody>
          <a:bodyPr wrap="square" rtlCol="0">
            <a:spAutoFit/>
          </a:bodyPr>
          <a:lstStyle/>
          <a:p>
            <a:r>
              <a:rPr lang="en-IN" sz="3600" u="sng" dirty="0">
                <a:solidFill>
                  <a:srgbClr val="FFFFFF"/>
                </a:solidFill>
                <a:latin typeface="Times New Roman" pitchFamily="18" charset="0"/>
                <a:cs typeface="Times New Roman" pitchFamily="18" charset="0"/>
              </a:rPr>
              <a:t>TOOLS</a:t>
            </a:r>
            <a:endParaRPr lang="en-IN" sz="2800" u="sng" dirty="0">
              <a:solidFill>
                <a:srgbClr val="FFFFFF"/>
              </a:solidFill>
              <a:latin typeface="Times New Roman" pitchFamily="18" charset="0"/>
              <a:cs typeface="Times New Roman" pitchFamily="18" charset="0"/>
            </a:endParaRPr>
          </a:p>
        </p:txBody>
      </p:sp>
      <p:cxnSp>
        <p:nvCxnSpPr>
          <p:cNvPr id="3145730" name="Straight Connector 3145729"/>
          <p:cNvCxnSpPr>
            <a:cxnSpLocks/>
          </p:cNvCxnSpPr>
          <p:nvPr/>
        </p:nvCxnSpPr>
        <p:spPr>
          <a:xfrm>
            <a:off x="5931146" y="1413873"/>
            <a:ext cx="136289" cy="5310442"/>
          </a:xfrm>
          <a:prstGeom prst="line">
            <a:avLst/>
          </a:prstGeom>
          <a:solidFill>
            <a:srgbClr val="FFFFFF"/>
          </a:solidFill>
          <a:ln w="25400">
            <a:solidFill>
              <a:srgbClr val="666666"/>
            </a:solidFill>
          </a:ln>
        </p:spPr>
      </p:cxnSp>
      <p:sp>
        <p:nvSpPr>
          <p:cNvPr id="1048615" name="TextBox 1048614"/>
          <p:cNvSpPr txBox="1"/>
          <p:nvPr/>
        </p:nvSpPr>
        <p:spPr>
          <a:xfrm>
            <a:off x="7620000" y="1371583"/>
            <a:ext cx="4572000" cy="646331"/>
          </a:xfrm>
          <a:prstGeom prst="rect">
            <a:avLst/>
          </a:prstGeom>
        </p:spPr>
        <p:txBody>
          <a:bodyPr wrap="square" rtlCol="0">
            <a:spAutoFit/>
          </a:bodyPr>
          <a:lstStyle/>
          <a:p>
            <a:r>
              <a:rPr lang="en-IN" sz="3600" u="sng" dirty="0">
                <a:solidFill>
                  <a:srgbClr val="FFFFFF"/>
                </a:solidFill>
                <a:latin typeface="Times New Roman" pitchFamily="18" charset="0"/>
                <a:cs typeface="Times New Roman" pitchFamily="18" charset="0"/>
              </a:rPr>
              <a:t>TECHNIQUES</a:t>
            </a:r>
          </a:p>
        </p:txBody>
      </p:sp>
      <p:sp>
        <p:nvSpPr>
          <p:cNvPr id="1048616" name="TextBox 1048615"/>
          <p:cNvSpPr txBox="1"/>
          <p:nvPr/>
        </p:nvSpPr>
        <p:spPr>
          <a:xfrm>
            <a:off x="6791409" y="2326472"/>
            <a:ext cx="5626237" cy="3378425"/>
          </a:xfrm>
          <a:prstGeom prst="rect">
            <a:avLst/>
          </a:prstGeom>
        </p:spPr>
        <p:txBody>
          <a:bodyPr wrap="square" rtlCol="0">
            <a:spAutoFit/>
          </a:bodyPr>
          <a:lstStyle/>
          <a:p>
            <a:pPr marL="457200" indent="-457200">
              <a:lnSpc>
                <a:spcPct val="200000"/>
              </a:lnSpc>
              <a:buFont typeface="+mj-lt"/>
              <a:buAutoNum type="arabicPeriod"/>
            </a:pPr>
            <a:r>
              <a:rPr lang="en-IN" sz="2200" dirty="0">
                <a:solidFill>
                  <a:srgbClr val="FFFFFF"/>
                </a:solidFill>
                <a:latin typeface="Mongolian Baiti" pitchFamily="66" charset="0"/>
                <a:cs typeface="Mongolian Baiti" pitchFamily="66" charset="0"/>
              </a:rPr>
              <a:t>Search Engine Optimization (SEO</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Search Engine Marketing (SEM</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Social Media Marketing (SMM</a:t>
            </a:r>
            <a:r>
              <a:rPr lang="en-IN" sz="2200" dirty="0" smtClean="0">
                <a:solidFill>
                  <a:srgbClr val="FFFFFF"/>
                </a:solidFill>
                <a:latin typeface="Mongolian Baiti" pitchFamily="66" charset="0"/>
                <a:cs typeface="Mongolian Baiti" pitchFamily="66" charset="0"/>
              </a:rPr>
              <a:t>)</a:t>
            </a:r>
            <a:r>
              <a:rPr lang="en-IN" sz="2200" dirty="0">
                <a:solidFill>
                  <a:srgbClr val="FFFFFF"/>
                </a:solidFill>
                <a:latin typeface="Mongolian Baiti" pitchFamily="66" charset="0"/>
                <a:cs typeface="Mongolian Baiti" pitchFamily="66" charset="0"/>
              </a:rPr>
              <a:t>
Email marketing </a:t>
            </a:r>
            <a:r>
              <a:rPr lang="en-IN" sz="2200" dirty="0" smtClean="0">
                <a:solidFill>
                  <a:srgbClr val="FFFFFF"/>
                </a:solidFill>
                <a:latin typeface="Mongolian Baiti" pitchFamily="66" charset="0"/>
                <a:cs typeface="Mongolian Baiti" pitchFamily="66" charset="0"/>
              </a:rPr>
              <a:t>campaigns</a:t>
            </a:r>
            <a:r>
              <a:rPr lang="en-IN" sz="2200" dirty="0">
                <a:solidFill>
                  <a:srgbClr val="FFFFFF"/>
                </a:solidFill>
                <a:latin typeface="Mongolian Baiti" pitchFamily="66" charset="0"/>
                <a:cs typeface="Mongolian Baiti" pitchFamily="66" charset="0"/>
              </a:rPr>
              <a:t>
Personalization with AI (recommendation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617" name="文本框 18"/>
          <p:cNvSpPr>
            <a:spLocks noChangeArrowheads="1"/>
          </p:cNvSpPr>
          <p:nvPr/>
        </p:nvSpPr>
        <p:spPr bwMode="auto">
          <a:xfrm>
            <a:off x="288903" y="153466"/>
            <a:ext cx="9133206" cy="646331"/>
          </a:xfrm>
          <a:prstGeom prst="rect">
            <a:avLst/>
          </a:prstGeom>
          <a:noFill/>
          <a:ln>
            <a:noFill/>
          </a:ln>
        </p:spPr>
        <p:txBody>
          <a:bodyPr wrap="none">
            <a:spAutoFit/>
          </a:bodyPr>
          <a:lstStyle/>
          <a:p>
            <a:pPr marL="571500" indent="-571500" algn="l">
              <a:buFont typeface="Wingdings" pitchFamily="2" charset="2"/>
              <a:buChar char="Ø"/>
            </a:pPr>
            <a:r>
              <a:rPr lang="en-US" altLang="en-IN" sz="3600" b="1" dirty="0" smtClean="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PORTFOLIO  DESIGNS  </a:t>
            </a:r>
            <a:r>
              <a:rPr lang="en-US" altLang="en-IN" sz="36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AND LAYOUT </a:t>
            </a:r>
            <a:endParaRPr lang="zh-CN" altLang="en-US" sz="36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endParaRPr>
          </a:p>
        </p:txBody>
      </p:sp>
      <p:sp>
        <p:nvSpPr>
          <p:cNvPr id="1048618" name="TextBox 1048617"/>
          <p:cNvSpPr txBox="1"/>
          <p:nvPr/>
        </p:nvSpPr>
        <p:spPr>
          <a:xfrm>
            <a:off x="1097915" y="1268729"/>
            <a:ext cx="9746291" cy="4524315"/>
          </a:xfrm>
          <a:prstGeom prst="rect">
            <a:avLst/>
          </a:prstGeom>
        </p:spPr>
        <p:txBody>
          <a:bodyPr wrap="square" rtlCol="0">
            <a:spAutoFit/>
          </a:bodyPr>
          <a:lstStyle/>
          <a:p>
            <a:pPr marL="514350" indent="-514350">
              <a:buFont typeface="+mj-lt"/>
              <a:buAutoNum type="arabicPeriod"/>
            </a:pPr>
            <a:r>
              <a:rPr lang="en-IN" sz="3200" dirty="0">
                <a:solidFill>
                  <a:srgbClr val="FFFFFF"/>
                </a:solidFill>
                <a:latin typeface="Mongolian Baiti" pitchFamily="66" charset="0"/>
                <a:cs typeface="Mongolian Baiti" pitchFamily="66" charset="0"/>
              </a:rPr>
              <a:t>The design and layout of an e-commerce platform play a vital role in attracting and retaining customers. A good design ensures easy navigation, fast loading, mobile responsiveness, and secure checkout. The layout should be clean, visually appealing, and product-focused, with clear categories, search options, and call-to-action buttons. Key elements include homepage banners, product listings with images, shopping cart visibility, and simple payment flow.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1048619" name="文本框 18"/>
          <p:cNvSpPr>
            <a:spLocks noChangeArrowheads="1"/>
          </p:cNvSpPr>
          <p:nvPr/>
        </p:nvSpPr>
        <p:spPr bwMode="auto">
          <a:xfrm>
            <a:off x="1302074" y="1668115"/>
            <a:ext cx="182881" cy="1005840"/>
          </a:xfrm>
          <a:prstGeom prst="rect">
            <a:avLst/>
          </a:prstGeom>
          <a:noFill/>
          <a:ln>
            <a:noFill/>
          </a:ln>
        </p:spPr>
        <p:txBody>
          <a:bodyPr wrap="none">
            <a:spAutoFit/>
          </a:bodyPr>
          <a:lstStyle/>
          <a:p>
            <a:pPr algn="l"/>
            <a:endParaRPr lang="zh-CN" altLang="en-US" sz="5400" b="1" dirty="0">
              <a:solidFill>
                <a:schemeClr val="bg1"/>
              </a:solidFill>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sym typeface="微软雅黑" panose="020B0503020204020204" pitchFamily="34" charset="-122"/>
            </a:endParaRPr>
          </a:p>
        </p:txBody>
      </p:sp>
      <p:sp>
        <p:nvSpPr>
          <p:cNvPr id="1048620" name="TextBox 1048619"/>
          <p:cNvSpPr txBox="1"/>
          <p:nvPr/>
        </p:nvSpPr>
        <p:spPr>
          <a:xfrm>
            <a:off x="0" y="250350"/>
            <a:ext cx="10218322" cy="707886"/>
          </a:xfrm>
          <a:prstGeom prst="rect">
            <a:avLst/>
          </a:prstGeom>
        </p:spPr>
        <p:txBody>
          <a:bodyPr wrap="square" rtlCol="0">
            <a:spAutoFit/>
          </a:bodyPr>
          <a:lstStyle/>
          <a:p>
            <a:pPr marL="571500" indent="-571500">
              <a:buFont typeface="Wingdings" pitchFamily="2" charset="2"/>
              <a:buChar char="Ø"/>
            </a:pPr>
            <a:r>
              <a:rPr lang="en-US" altLang="en-IN" sz="4000" b="1" dirty="0">
                <a:solidFill>
                  <a:schemeClr val="bg1"/>
                </a:solidFill>
                <a:effectLst>
                  <a:outerShdw blurRad="50800" dist="38100" dir="2700000" algn="tl" rotWithShape="0">
                    <a:prstClr val="black">
                      <a:alpha val="40000"/>
                    </a:prstClr>
                  </a:outerShdw>
                </a:effectLst>
                <a:latin typeface="Times New Roman" pitchFamily="18" charset="0"/>
                <a:ea typeface="Calibri" panose="020F0502020204030204" pitchFamily="34" charset="0"/>
                <a:cs typeface="Times New Roman" pitchFamily="18" charset="0"/>
                <a:sym typeface="微软雅黑" panose="020B0503020204020204" pitchFamily="34" charset="-122"/>
              </a:rPr>
              <a:t>FEATURES AND FUNCTIONALITY</a:t>
            </a:r>
            <a:endParaRPr lang="en-IN" sz="2800" dirty="0">
              <a:solidFill>
                <a:srgbClr val="000000"/>
              </a:solidFill>
              <a:latin typeface="Times New Roman" pitchFamily="18" charset="0"/>
              <a:cs typeface="Times New Roman" pitchFamily="18" charset="0"/>
            </a:endParaRPr>
          </a:p>
        </p:txBody>
      </p:sp>
      <p:sp>
        <p:nvSpPr>
          <p:cNvPr id="1048621" name="TextBox 1048620"/>
          <p:cNvSpPr txBox="1"/>
          <p:nvPr/>
        </p:nvSpPr>
        <p:spPr>
          <a:xfrm>
            <a:off x="1098587" y="1680915"/>
            <a:ext cx="10271856" cy="4031873"/>
          </a:xfrm>
          <a:prstGeom prst="rect">
            <a:avLst/>
          </a:prstGeom>
        </p:spPr>
        <p:txBody>
          <a:bodyPr wrap="square" rtlCol="0">
            <a:spAutoFit/>
          </a:bodyPr>
          <a:lstStyle/>
          <a:p>
            <a:pPr marL="514350" indent="-514350">
              <a:buFont typeface="+mj-lt"/>
              <a:buAutoNum type="arabicPeriod"/>
            </a:pPr>
            <a:r>
              <a:rPr lang="en-IN" sz="3200" dirty="0">
                <a:solidFill>
                  <a:srgbClr val="FFFFFF"/>
                </a:solidFill>
                <a:latin typeface="Times New Roman" pitchFamily="18" charset="0"/>
                <a:cs typeface="Times New Roman" pitchFamily="18" charset="0"/>
              </a:rPr>
              <a:t>E-commerce platforms provide features like product </a:t>
            </a:r>
            <a:r>
              <a:rPr lang="en-IN" sz="3200" dirty="0" err="1">
                <a:solidFill>
                  <a:srgbClr val="FFFFFF"/>
                </a:solidFill>
                <a:latin typeface="Times New Roman" pitchFamily="18" charset="0"/>
                <a:cs typeface="Times New Roman" pitchFamily="18" charset="0"/>
              </a:rPr>
              <a:t>catalogs</a:t>
            </a:r>
            <a:r>
              <a:rPr lang="en-IN" sz="3200" dirty="0">
                <a:solidFill>
                  <a:srgbClr val="FFFFFF"/>
                </a:solidFill>
                <a:latin typeface="Times New Roman" pitchFamily="18" charset="0"/>
                <a:cs typeface="Times New Roman" pitchFamily="18" charset="0"/>
              </a:rPr>
              <a:t>, search options, shopping carts, secure checkout, multiple payment methods, and order tracking. Advanced functionalities include personalized recommendations, customer reviews, loyalty programs, mobile responsiveness, data analytics, and strong security measures. These elements together enhance user experience, build trust, and drive sales growth.</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484</Words>
  <Application>Microsoft Office PowerPoint</Application>
  <PresentationFormat>Custom</PresentationFormat>
  <Paragraphs>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THIRU SYSTEMS</cp:lastModifiedBy>
  <cp:revision>10</cp:revision>
  <dcterms:created xsi:type="dcterms:W3CDTF">2016-03-02T21:22:00Z</dcterms:created>
  <dcterms:modified xsi:type="dcterms:W3CDTF">2025-09-02T16:30:23Z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b33d616914a64fc7ae91b38019b624d7</vt:lpwstr>
  </property>
</Properties>
</file>