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14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830E4-37B5-4906-8C45-9A3F6F57D2E4}" type="datetimeFigureOut">
              <a:rPr lang="en-US" smtClean="0"/>
              <a:pPr/>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5D9A7-A97A-4D12-8118-B253A3419A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65D9A7-A97A-4D12-8118-B253A3419AC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65D9A7-A97A-4D12-8118-B253A3419AC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827ABB-0708-4CBA-AD27-245E6C6E4339}" type="datetimeFigureOut">
              <a:rPr lang="en-US" smtClean="0"/>
              <a:pPr/>
              <a:t>10/7/2023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47078A-8DEA-43B2-8FFA-41F7F81E032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827ABB-0708-4CBA-AD27-245E6C6E433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7078A-8DEA-43B2-8FFA-41F7F81E03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827ABB-0708-4CBA-AD27-245E6C6E433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7078A-8DEA-43B2-8FFA-41F7F81E03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827ABB-0708-4CBA-AD27-245E6C6E433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7078A-8DEA-43B2-8FFA-41F7F81E032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827ABB-0708-4CBA-AD27-245E6C6E4339}" type="datetimeFigureOut">
              <a:rPr lang="en-US" smtClean="0"/>
              <a:pPr/>
              <a:t>10/7/2023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47078A-8DEA-43B2-8FFA-41F7F81E03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827ABB-0708-4CBA-AD27-245E6C6E433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7078A-8DEA-43B2-8FFA-41F7F81E032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827ABB-0708-4CBA-AD27-245E6C6E4339}"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7078A-8DEA-43B2-8FFA-41F7F81E032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827ABB-0708-4CBA-AD27-245E6C6E4339}"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7078A-8DEA-43B2-8FFA-41F7F81E03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27ABB-0708-4CBA-AD27-245E6C6E4339}"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7078A-8DEA-43B2-8FFA-41F7F81E03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827ABB-0708-4CBA-AD27-245E6C6E433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7078A-8DEA-43B2-8FFA-41F7F81E032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827ABB-0708-4CBA-AD27-245E6C6E4339}" type="datetimeFigureOut">
              <a:rPr lang="en-US" smtClean="0"/>
              <a:pPr/>
              <a:t>10/7/2023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47078A-8DEA-43B2-8FFA-41F7F81E032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7827ABB-0708-4CBA-AD27-245E6C6E4339}" type="datetimeFigureOut">
              <a:rPr lang="en-US" smtClean="0"/>
              <a:pPr/>
              <a:t>10/7/2023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47078A-8DEA-43B2-8FFA-41F7F81E03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1714488"/>
            <a:ext cx="6929486" cy="914400"/>
          </a:xfrm>
        </p:spPr>
        <p:txBody>
          <a:bodyPr>
            <a:noAutofit/>
          </a:bodyPr>
          <a:lstStyle/>
          <a:p>
            <a:r>
              <a:rPr lang="en-US" sz="2800" dirty="0" smtClean="0">
                <a:solidFill>
                  <a:schemeClr val="bg1"/>
                </a:solidFill>
                <a:latin typeface="Times New Roman" pitchFamily="18" charset="0"/>
                <a:cs typeface="Times New Roman" pitchFamily="18" charset="0"/>
              </a:rPr>
              <a:t>GOVERNMENT ARTS COLLEGE (AUTONOMOUS)</a:t>
            </a:r>
          </a:p>
          <a:p>
            <a:pPr algn="ctr"/>
            <a:r>
              <a:rPr lang="en-US" sz="2800" dirty="0" smtClean="0">
                <a:solidFill>
                  <a:schemeClr val="bg1"/>
                </a:solidFill>
                <a:latin typeface="Times New Roman" pitchFamily="18" charset="0"/>
                <a:cs typeface="Times New Roman" pitchFamily="18" charset="0"/>
              </a:rPr>
              <a:t>KARUR-5</a:t>
            </a:r>
            <a:endParaRPr lang="en-US" sz="2800" dirty="0">
              <a:solidFill>
                <a:schemeClr val="bg1"/>
              </a:solidFill>
              <a:latin typeface="Times New Roman" pitchFamily="18" charset="0"/>
              <a:cs typeface="Times New Roman" pitchFamily="18" charset="0"/>
            </a:endParaRPr>
          </a:p>
        </p:txBody>
      </p:sp>
      <p:sp>
        <p:nvSpPr>
          <p:cNvPr id="2" name="Title 1"/>
          <p:cNvSpPr>
            <a:spLocks noGrp="1"/>
          </p:cNvSpPr>
          <p:nvPr>
            <p:ph type="ctrTitle"/>
          </p:nvPr>
        </p:nvSpPr>
        <p:spPr>
          <a:xfrm>
            <a:off x="500034" y="214290"/>
            <a:ext cx="8358214" cy="1222375"/>
          </a:xfrm>
          <a:ln>
            <a:solidFill>
              <a:schemeClr val="bg1"/>
            </a:solidFill>
          </a:ln>
        </p:spPr>
        <p:txBody>
          <a:bodyPr>
            <a:normAutofit fontScale="90000"/>
          </a:bodyPr>
          <a:lstStyle/>
          <a:p>
            <a:r>
              <a:rPr lang="en-US" sz="4400" b="1" dirty="0" smtClean="0">
                <a:solidFill>
                  <a:schemeClr val="tx1"/>
                </a:solidFill>
                <a:latin typeface="Algerian" pitchFamily="82" charset="0"/>
              </a:rPr>
              <a:t>ESTIMATION</a:t>
            </a:r>
            <a:r>
              <a:rPr lang="en-US" b="1" dirty="0" smtClean="0">
                <a:solidFill>
                  <a:schemeClr val="tx1"/>
                </a:solidFill>
                <a:latin typeface="Algerian" pitchFamily="82" charset="0"/>
              </a:rPr>
              <a:t> OF BUSINESS EXPENSES</a:t>
            </a:r>
            <a:endParaRPr lang="en-US" b="1" dirty="0">
              <a:solidFill>
                <a:schemeClr val="tx1"/>
              </a:solidFill>
              <a:latin typeface="Algerian" pitchFamily="82" charset="0"/>
            </a:endParaRPr>
          </a:p>
        </p:txBody>
      </p:sp>
      <p:sp>
        <p:nvSpPr>
          <p:cNvPr id="4" name="TextBox 3"/>
          <p:cNvSpPr txBox="1"/>
          <p:nvPr/>
        </p:nvSpPr>
        <p:spPr>
          <a:xfrm>
            <a:off x="3428992" y="4071942"/>
            <a:ext cx="5397888" cy="1977464"/>
          </a:xfrm>
          <a:prstGeom prst="rect">
            <a:avLst/>
          </a:prstGeom>
          <a:noFill/>
        </p:spPr>
        <p:txBody>
          <a:bodyPr wrap="none" rtlCol="0">
            <a:spAutoFit/>
          </a:bodyPr>
          <a:lstStyle/>
          <a:p>
            <a:pPr algn="ctr">
              <a:lnSpc>
                <a:spcPct val="150000"/>
              </a:lnSpc>
            </a:pPr>
            <a:r>
              <a:rPr lang="en-US" sz="2800" u="sng" dirty="0" smtClean="0"/>
              <a:t>FACULTY MENTOR</a:t>
            </a:r>
          </a:p>
          <a:p>
            <a:pPr algn="ctr">
              <a:lnSpc>
                <a:spcPct val="150000"/>
              </a:lnSpc>
            </a:pPr>
            <a:r>
              <a:rPr lang="en-US" sz="2800" dirty="0" smtClean="0"/>
              <a:t>MISS.K.KALPANA </a:t>
            </a:r>
            <a:r>
              <a:rPr lang="en-US" sz="2800" dirty="0" err="1" smtClean="0"/>
              <a:t>M.Sc.,B.Ed</a:t>
            </a:r>
            <a:r>
              <a:rPr lang="en-US" sz="2800" dirty="0" smtClean="0"/>
              <a:t>.,</a:t>
            </a:r>
          </a:p>
          <a:p>
            <a:pPr algn="ctr">
              <a:lnSpc>
                <a:spcPct val="150000"/>
              </a:lnSpc>
            </a:pPr>
            <a:r>
              <a:rPr lang="en-US" sz="2800" dirty="0" smtClean="0"/>
              <a:t>GUEST LECTURE IN MATHEMATICS</a:t>
            </a:r>
            <a:endParaRPr lang="en-US" sz="28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1143000"/>
          </a:xfrm>
        </p:spPr>
        <p:txBody>
          <a:bodyPr/>
          <a:lstStyle/>
          <a:p>
            <a:r>
              <a:rPr lang="en-US" dirty="0" smtClean="0">
                <a:latin typeface="Algerian" pitchFamily="82" charset="0"/>
              </a:rPr>
              <a:t>S</a:t>
            </a:r>
            <a:r>
              <a:rPr lang="en-US" dirty="0" smtClean="0">
                <a:latin typeface="Algerian" pitchFamily="82" charset="0"/>
              </a:rPr>
              <a:t>tory</a:t>
            </a:r>
            <a:endParaRPr lang="en-US" dirty="0">
              <a:latin typeface="Algerian" pitchFamily="82" charset="0"/>
            </a:endParaRPr>
          </a:p>
        </p:txBody>
      </p:sp>
      <p:pic>
        <p:nvPicPr>
          <p:cNvPr id="4" name="Content Placeholder 3" descr="IMG-20231007-WA0021.jpg"/>
          <p:cNvPicPr>
            <a:picLocks noGrp="1" noChangeAspect="1"/>
          </p:cNvPicPr>
          <p:nvPr>
            <p:ph sz="quarter" idx="1"/>
          </p:nvPr>
        </p:nvPicPr>
        <p:blipFill>
          <a:blip r:embed="rId2"/>
          <a:stretch>
            <a:fillRect/>
          </a:stretch>
        </p:blipFill>
        <p:spPr>
          <a:xfrm>
            <a:off x="642910" y="1214422"/>
            <a:ext cx="7786742" cy="528641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cs typeface="Times New Roman" pitchFamily="18" charset="0"/>
              </a:rPr>
              <a:t>Advantage</a:t>
            </a:r>
            <a:endParaRPr lang="en-US" dirty="0">
              <a:latin typeface="Algerian" pitchFamily="82" charset="0"/>
              <a:cs typeface="Times New Roman" pitchFamily="18" charset="0"/>
            </a:endParaRPr>
          </a:p>
        </p:txBody>
      </p:sp>
      <p:sp>
        <p:nvSpPr>
          <p:cNvPr id="3" name="Content Placeholder 2"/>
          <p:cNvSpPr>
            <a:spLocks noGrp="1"/>
          </p:cNvSpPr>
          <p:nvPr>
            <p:ph sz="quarter" idx="1"/>
          </p:nvPr>
        </p:nvSpPr>
        <p:spPr>
          <a:xfrm>
            <a:off x="642910" y="1643050"/>
            <a:ext cx="7772400" cy="3338522"/>
          </a:xfrm>
        </p:spPr>
        <p:txBody>
          <a:bodyPr>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The main advantage is cost estimation which helps to determine our project’s budget, schedule the work necessary and manage new resources.</a:t>
            </a:r>
          </a:p>
          <a:p>
            <a:pPr>
              <a:lnSpc>
                <a:spcPct val="150000"/>
              </a:lnSpc>
              <a:buFont typeface="Wingdings" pitchFamily="2" charset="2"/>
              <a:buChar char="v"/>
            </a:pPr>
            <a:r>
              <a:rPr lang="en-US" dirty="0" smtClean="0">
                <a:latin typeface="Times New Roman" pitchFamily="18" charset="0"/>
                <a:cs typeface="Times New Roman" pitchFamily="18" charset="0"/>
              </a:rPr>
              <a:t>Property owners also we cost estimates to access the feasibility of their project before embarking on actual construction.</a:t>
            </a:r>
          </a:p>
          <a:p>
            <a:pPr>
              <a:lnSpc>
                <a:spcPct val="150000"/>
              </a:lnSpc>
              <a:buFont typeface="Wingdings" pitchFamily="2" charset="2"/>
              <a:buChar char="v"/>
            </a:pPr>
            <a:r>
              <a:rPr lang="en-US" dirty="0" smtClean="0">
                <a:latin typeface="Times New Roman" pitchFamily="18" charset="0"/>
                <a:cs typeface="Times New Roman" pitchFamily="18" charset="0"/>
              </a:rPr>
              <a:t>It gives increased profit margins.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a:t>
            </a:r>
            <a:r>
              <a:rPr lang="en-US" dirty="0" smtClean="0">
                <a:latin typeface="Algerian" pitchFamily="82" charset="0"/>
              </a:rPr>
              <a:t>isadvantage</a:t>
            </a:r>
            <a:endParaRPr lang="en-US" dirty="0">
              <a:latin typeface="Algerian" pitchFamily="82" charset="0"/>
            </a:endParaRPr>
          </a:p>
        </p:txBody>
      </p:sp>
      <p:sp>
        <p:nvSpPr>
          <p:cNvPr id="3" name="Content Placeholder 2"/>
          <p:cNvSpPr>
            <a:spLocks noGrp="1"/>
          </p:cNvSpPr>
          <p:nvPr>
            <p:ph sz="quarter" idx="1"/>
          </p:nvPr>
        </p:nvSpPr>
        <p:spPr>
          <a:xfrm>
            <a:off x="785786" y="1714488"/>
            <a:ext cx="7772400" cy="3338522"/>
          </a:xfrm>
        </p:spPr>
        <p:txBody>
          <a:bodyPr>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It can be expensive to implement and it is time-consuming.</a:t>
            </a:r>
          </a:p>
          <a:p>
            <a:pPr>
              <a:lnSpc>
                <a:spcPct val="150000"/>
              </a:lnSpc>
              <a:buFont typeface="Wingdings" pitchFamily="2" charset="2"/>
              <a:buChar char="v"/>
            </a:pPr>
            <a:r>
              <a:rPr lang="en-US" dirty="0" smtClean="0">
                <a:latin typeface="Times New Roman" pitchFamily="18" charset="0"/>
                <a:cs typeface="Times New Roman" pitchFamily="18" charset="0"/>
              </a:rPr>
              <a:t>It is not flexible enough to answer what if questions.</a:t>
            </a:r>
          </a:p>
          <a:p>
            <a:pPr>
              <a:lnSpc>
                <a:spcPct val="150000"/>
              </a:lnSpc>
              <a:buFont typeface="Wingdings" pitchFamily="2" charset="2"/>
              <a:buChar char="v"/>
            </a:pPr>
            <a:r>
              <a:rPr lang="en-US" dirty="0" smtClean="0">
                <a:latin typeface="Times New Roman" pitchFamily="18" charset="0"/>
                <a:cs typeface="Times New Roman" pitchFamily="18" charset="0"/>
              </a:rPr>
              <a:t>New estimates must be built for each alternative.</a:t>
            </a:r>
          </a:p>
          <a:p>
            <a:pPr>
              <a:lnSpc>
                <a:spcPct val="150000"/>
              </a:lnSpc>
              <a:buFont typeface="Wingdings" pitchFamily="2" charset="2"/>
              <a:buChar char="v"/>
            </a:pPr>
            <a:r>
              <a:rPr lang="en-US" dirty="0" smtClean="0">
                <a:latin typeface="Times New Roman" pitchFamily="18" charset="0"/>
                <a:cs typeface="Times New Roman" pitchFamily="18" charset="0"/>
              </a:rPr>
              <a:t>The product specification must be well-known and stable.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a:t>
            </a:r>
            <a:r>
              <a:rPr lang="en-US" dirty="0" smtClean="0">
                <a:latin typeface="Algerian" pitchFamily="82" charset="0"/>
              </a:rPr>
              <a:t>onclusion</a:t>
            </a:r>
            <a:endParaRPr lang="en-US" dirty="0">
              <a:latin typeface="Algerian" pitchFamily="82" charset="0"/>
            </a:endParaRPr>
          </a:p>
        </p:txBody>
      </p:sp>
      <p:sp>
        <p:nvSpPr>
          <p:cNvPr id="3" name="Content Placeholder 2"/>
          <p:cNvSpPr>
            <a:spLocks noGrp="1"/>
          </p:cNvSpPr>
          <p:nvPr>
            <p:ph sz="quarter" idx="1"/>
          </p:nvPr>
        </p:nvSpPr>
        <p:spPr>
          <a:xfrm>
            <a:off x="714348" y="1928802"/>
            <a:ext cx="7772400" cy="3376618"/>
          </a:xfrm>
        </p:spPr>
        <p:txBody>
          <a:bodyPr/>
          <a:lstStyle/>
          <a:p>
            <a:pPr>
              <a:lnSpc>
                <a:spcPct val="150000"/>
              </a:lnSpc>
              <a:buFont typeface="Wingdings" pitchFamily="2" charset="2"/>
              <a:buChar char="v"/>
            </a:pPr>
            <a:r>
              <a:rPr lang="en-US" dirty="0" smtClean="0">
                <a:latin typeface="Times New Roman" pitchFamily="18" charset="0"/>
                <a:cs typeface="Times New Roman" pitchFamily="18" charset="0"/>
              </a:rPr>
              <a:t>It is an important component of project management that ensures project are finished on schedule and within budget.</a:t>
            </a:r>
          </a:p>
          <a:p>
            <a:pPr>
              <a:lnSpc>
                <a:spcPct val="150000"/>
              </a:lnSpc>
              <a:buFont typeface="Wingdings" pitchFamily="2" charset="2"/>
              <a:buChar char="v"/>
            </a:pPr>
            <a:r>
              <a:rPr lang="en-US" dirty="0" smtClean="0">
                <a:latin typeface="Times New Roman" pitchFamily="18" charset="0"/>
                <a:cs typeface="Times New Roman" pitchFamily="18" charset="0"/>
              </a:rPr>
              <a:t>For a successful project, proper project cost management is a must.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Future hope</a:t>
            </a:r>
            <a:endParaRPr lang="en-US" dirty="0">
              <a:latin typeface="Algerian" pitchFamily="82" charset="0"/>
            </a:endParaRPr>
          </a:p>
        </p:txBody>
      </p:sp>
      <p:sp>
        <p:nvSpPr>
          <p:cNvPr id="3" name="Content Placeholder 2"/>
          <p:cNvSpPr>
            <a:spLocks noGrp="1"/>
          </p:cNvSpPr>
          <p:nvPr>
            <p:ph sz="quarter" idx="1"/>
          </p:nvPr>
        </p:nvSpPr>
        <p:spPr>
          <a:xfrm>
            <a:off x="785786" y="1857364"/>
            <a:ext cx="7772400" cy="1909762"/>
          </a:xfrm>
        </p:spPr>
        <p:txBody>
          <a:bodyPr>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This estimation gives us to achieve our target earlier.</a:t>
            </a:r>
          </a:p>
          <a:p>
            <a:pPr>
              <a:lnSpc>
                <a:spcPct val="150000"/>
              </a:lnSpc>
              <a:buFont typeface="Wingdings" pitchFamily="2" charset="2"/>
              <a:buChar char="v"/>
            </a:pPr>
            <a:r>
              <a:rPr lang="en-US" dirty="0" smtClean="0">
                <a:latin typeface="Times New Roman" pitchFamily="18" charset="0"/>
                <a:cs typeface="Times New Roman" pitchFamily="18" charset="0"/>
              </a:rPr>
              <a:t>It gives ideas about the strategic business.</a:t>
            </a:r>
          </a:p>
          <a:p>
            <a:pPr>
              <a:lnSpc>
                <a:spcPct val="150000"/>
              </a:lnSpc>
              <a:buFont typeface="Wingdings" pitchFamily="2" charset="2"/>
              <a:buChar char="v"/>
            </a:pPr>
            <a:r>
              <a:rPr lang="en-US" dirty="0" smtClean="0">
                <a:latin typeface="Times New Roman" pitchFamily="18" charset="0"/>
                <a:cs typeface="Times New Roman" pitchFamily="18" charset="0"/>
              </a:rPr>
              <a:t>Experiences makes us to do our new projects with confident.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TEAM</a:t>
            </a:r>
            <a:r>
              <a:rPr lang="en-US" dirty="0" smtClean="0">
                <a:latin typeface="Algerian" pitchFamily="82" charset="0"/>
              </a:rPr>
              <a:t> </a:t>
            </a:r>
            <a:r>
              <a:rPr lang="en-US" u="sng" dirty="0" smtClean="0">
                <a:latin typeface="Algerian" pitchFamily="82" charset="0"/>
              </a:rPr>
              <a:t>MEMBERS</a:t>
            </a:r>
            <a:endParaRPr lang="en-US" u="sng" dirty="0">
              <a:latin typeface="Algerian" pitchFamily="82" charset="0"/>
            </a:endParaRPr>
          </a:p>
        </p:txBody>
      </p:sp>
      <p:sp>
        <p:nvSpPr>
          <p:cNvPr id="3" name="Content Placeholder 2"/>
          <p:cNvSpPr>
            <a:spLocks noGrp="1"/>
          </p:cNvSpPr>
          <p:nvPr>
            <p:ph sz="quarter" idx="1"/>
          </p:nvPr>
        </p:nvSpPr>
        <p:spPr>
          <a:xfrm>
            <a:off x="928662" y="2000240"/>
            <a:ext cx="6072230" cy="3286148"/>
          </a:xfrm>
          <a:ln>
            <a:solidFill>
              <a:schemeClr val="tx1"/>
            </a:solidFill>
          </a:ln>
        </p:spPr>
        <p:txBody>
          <a:bodyPr>
            <a:normAutofit/>
          </a:bodyPr>
          <a:lstStyle/>
          <a:p>
            <a:pPr marL="514350" indent="-514350">
              <a:lnSpc>
                <a:spcPct val="150000"/>
              </a:lnSpc>
              <a:buClr>
                <a:schemeClr val="tx1"/>
              </a:buClr>
              <a:buFont typeface="+mj-lt"/>
              <a:buAutoNum type="arabicParenR"/>
            </a:pPr>
            <a:r>
              <a:rPr lang="en-US" dirty="0" smtClean="0">
                <a:latin typeface="Times New Roman" pitchFamily="18" charset="0"/>
                <a:cs typeface="Times New Roman" pitchFamily="18" charset="0"/>
              </a:rPr>
              <a:t>M.JANANI          –  </a:t>
            </a:r>
            <a:r>
              <a:rPr lang="en-US" dirty="0" smtClean="0">
                <a:latin typeface="Times New Roman" pitchFamily="18" charset="0"/>
                <a:cs typeface="Times New Roman" pitchFamily="18" charset="0"/>
              </a:rPr>
              <a:t>TEAM LEADER</a:t>
            </a:r>
          </a:p>
          <a:p>
            <a:pPr marL="514350" indent="-514350">
              <a:lnSpc>
                <a:spcPct val="150000"/>
              </a:lnSpc>
              <a:buClr>
                <a:schemeClr val="tx1"/>
              </a:buClr>
              <a:buFont typeface="+mj-lt"/>
              <a:buAutoNum type="arabicParenR"/>
            </a:pPr>
            <a:r>
              <a:rPr lang="en-US" dirty="0" smtClean="0">
                <a:latin typeface="Times New Roman" pitchFamily="18" charset="0"/>
                <a:cs typeface="Times New Roman" pitchFamily="18" charset="0"/>
              </a:rPr>
              <a:t>P.GAYATHRI       –  TEAM MEMBER </a:t>
            </a:r>
          </a:p>
          <a:p>
            <a:pPr marL="514350" indent="-514350">
              <a:lnSpc>
                <a:spcPct val="150000"/>
              </a:lnSpc>
              <a:buClr>
                <a:schemeClr val="tx1"/>
              </a:buClr>
              <a:buFont typeface="+mj-lt"/>
              <a:buAutoNum type="arabicParenR"/>
            </a:pPr>
            <a:r>
              <a:rPr lang="en-US" dirty="0" smtClean="0">
                <a:latin typeface="Times New Roman" pitchFamily="18" charset="0"/>
                <a:cs typeface="Times New Roman" pitchFamily="18" charset="0"/>
              </a:rPr>
              <a:t>C.HANSIKA        –  TEAM MEMBER</a:t>
            </a:r>
          </a:p>
          <a:p>
            <a:pPr marL="514350" indent="-514350">
              <a:lnSpc>
                <a:spcPct val="150000"/>
              </a:lnSpc>
              <a:buClr>
                <a:schemeClr val="tx1"/>
              </a:buClr>
              <a:buFont typeface="+mj-lt"/>
              <a:buAutoNum type="arabicParenR"/>
            </a:pPr>
            <a:r>
              <a:rPr lang="en-US" dirty="0" smtClean="0">
                <a:latin typeface="Times New Roman" pitchFamily="18" charset="0"/>
                <a:cs typeface="Times New Roman" pitchFamily="18" charset="0"/>
              </a:rPr>
              <a:t>D.DHAYANIDHI –  TEAM MEMBER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ctr"/>
            <a:r>
              <a:rPr lang="en-US" u="sng" dirty="0" smtClean="0">
                <a:latin typeface="Algerian" pitchFamily="82" charset="0"/>
              </a:rPr>
              <a:t>INTRODUCTION</a:t>
            </a:r>
            <a:endParaRPr lang="en-US" u="sng" dirty="0">
              <a:latin typeface="Algerian" pitchFamily="82" charset="0"/>
            </a:endParaRPr>
          </a:p>
        </p:txBody>
      </p:sp>
      <p:sp>
        <p:nvSpPr>
          <p:cNvPr id="3" name="Content Placeholder 2"/>
          <p:cNvSpPr>
            <a:spLocks noGrp="1"/>
          </p:cNvSpPr>
          <p:nvPr>
            <p:ph sz="quarter" idx="1"/>
          </p:nvPr>
        </p:nvSpPr>
        <p:spPr>
          <a:xfrm>
            <a:off x="642910" y="1928802"/>
            <a:ext cx="7772400" cy="2695580"/>
          </a:xfrm>
        </p:spPr>
        <p:txBody>
          <a:bodyPr>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This involves estimating all the expenses required to start and operate the business, such as equipment, rent, inventory and marketing.</a:t>
            </a:r>
          </a:p>
          <a:p>
            <a:pPr>
              <a:lnSpc>
                <a:spcPct val="150000"/>
              </a:lnSpc>
              <a:buFont typeface="Wingdings" pitchFamily="2" charset="2"/>
              <a:buChar char="v"/>
            </a:pPr>
            <a:r>
              <a:rPr lang="en-US" dirty="0" smtClean="0">
                <a:latin typeface="Times New Roman" pitchFamily="18" charset="0"/>
                <a:cs typeface="Times New Roman" pitchFamily="18" charset="0"/>
              </a:rPr>
              <a:t>By calculating these costs upfront, business owners can better plan their budget and avoid unexpected expenses.</a:t>
            </a: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Purpose</a:t>
            </a:r>
            <a:endParaRPr lang="en-US" dirty="0">
              <a:latin typeface="Algerian" pitchFamily="82" charset="0"/>
            </a:endParaRPr>
          </a:p>
        </p:txBody>
      </p:sp>
      <p:sp>
        <p:nvSpPr>
          <p:cNvPr id="3" name="Content Placeholder 2"/>
          <p:cNvSpPr>
            <a:spLocks noGrp="1"/>
          </p:cNvSpPr>
          <p:nvPr>
            <p:ph sz="quarter" idx="1"/>
          </p:nvPr>
        </p:nvSpPr>
        <p:spPr>
          <a:xfrm>
            <a:off x="785786" y="1785926"/>
            <a:ext cx="7772400" cy="3052770"/>
          </a:xfrm>
        </p:spPr>
        <p:txBody>
          <a:bodyPr>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The main purpose of their estimation of business expenses is cost estimation. Estimate are documents that provide approximate costs for the project. Small business create them for potential clients. So both parties are clear on the ins outs of a project before it starts.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8343904" cy="1143000"/>
          </a:xfrm>
        </p:spPr>
        <p:txBody>
          <a:bodyPr/>
          <a:lstStyle/>
          <a:p>
            <a:r>
              <a:rPr lang="en-US" dirty="0" smtClean="0">
                <a:latin typeface="Algerian" pitchFamily="82" charset="0"/>
              </a:rPr>
              <a:t>Empathy map</a:t>
            </a:r>
            <a:endParaRPr lang="en-US" dirty="0">
              <a:latin typeface="Algerian" pitchFamily="82" charset="0"/>
            </a:endParaRPr>
          </a:p>
        </p:txBody>
      </p:sp>
      <p:pic>
        <p:nvPicPr>
          <p:cNvPr id="6" name="Content Placeholder 5" descr="Screenshot_20231007-151759~2.jpg"/>
          <p:cNvPicPr>
            <a:picLocks noGrp="1" noChangeAspect="1"/>
          </p:cNvPicPr>
          <p:nvPr>
            <p:ph sz="quarter" idx="1"/>
          </p:nvPr>
        </p:nvPicPr>
        <p:blipFill>
          <a:blip r:embed="rId2"/>
          <a:stretch>
            <a:fillRect/>
          </a:stretch>
        </p:blipFill>
        <p:spPr>
          <a:xfrm>
            <a:off x="642910" y="1071546"/>
            <a:ext cx="7929617" cy="557216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989034"/>
          </a:xfrm>
        </p:spPr>
        <p:txBody>
          <a:bodyPr/>
          <a:lstStyle/>
          <a:p>
            <a:r>
              <a:rPr lang="en-US" dirty="0" smtClean="0">
                <a:latin typeface="Algerian" pitchFamily="82" charset="0"/>
              </a:rPr>
              <a:t>Brain storm</a:t>
            </a:r>
            <a:endParaRPr lang="en-US" dirty="0">
              <a:latin typeface="Algerian" pitchFamily="82" charset="0"/>
            </a:endParaRPr>
          </a:p>
        </p:txBody>
      </p:sp>
      <p:pic>
        <p:nvPicPr>
          <p:cNvPr id="4" name="Content Placeholder 3" descr="Screenshot_20231007-152024~3.jpg"/>
          <p:cNvPicPr>
            <a:picLocks noGrp="1" noChangeAspect="1"/>
          </p:cNvPicPr>
          <p:nvPr>
            <p:ph sz="quarter" idx="1"/>
          </p:nvPr>
        </p:nvPicPr>
        <p:blipFill>
          <a:blip r:embed="rId2"/>
          <a:stretch>
            <a:fillRect/>
          </a:stretch>
        </p:blipFill>
        <p:spPr>
          <a:xfrm>
            <a:off x="571472" y="1142984"/>
            <a:ext cx="8115328" cy="542928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42900"/>
            <a:ext cx="7772400" cy="1143000"/>
          </a:xfrm>
        </p:spPr>
        <p:txBody>
          <a:bodyPr/>
          <a:lstStyle/>
          <a:p>
            <a:r>
              <a:rPr lang="en-US" dirty="0" smtClean="0">
                <a:latin typeface="Algerian" pitchFamily="82" charset="0"/>
              </a:rPr>
              <a:t>Data set</a:t>
            </a:r>
            <a:endParaRPr lang="en-US" dirty="0">
              <a:latin typeface="Algerian" pitchFamily="82" charset="0"/>
            </a:endParaRPr>
          </a:p>
        </p:txBody>
      </p:sp>
      <p:pic>
        <p:nvPicPr>
          <p:cNvPr id="6" name="Content Placeholder 5" descr="IMG-20231007-WA0031~2.jpg"/>
          <p:cNvPicPr>
            <a:picLocks noGrp="1" noChangeAspect="1"/>
          </p:cNvPicPr>
          <p:nvPr>
            <p:ph sz="quarter" idx="1"/>
          </p:nvPr>
        </p:nvPicPr>
        <p:blipFill>
          <a:blip r:embed="rId2"/>
          <a:stretch>
            <a:fillRect/>
          </a:stretch>
        </p:blipFill>
        <p:spPr>
          <a:xfrm>
            <a:off x="642910" y="1071546"/>
            <a:ext cx="8072494" cy="550072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About data set</a:t>
            </a:r>
            <a:endParaRPr lang="en-US" dirty="0">
              <a:latin typeface="Algerian" pitchFamily="82" charset="0"/>
            </a:endParaRPr>
          </a:p>
        </p:txBody>
      </p:sp>
      <p:sp>
        <p:nvSpPr>
          <p:cNvPr id="3" name="Content Placeholder 2"/>
          <p:cNvSpPr>
            <a:spLocks noGrp="1"/>
          </p:cNvSpPr>
          <p:nvPr>
            <p:ph sz="quarter" idx="1"/>
          </p:nvPr>
        </p:nvSpPr>
        <p:spPr/>
        <p:txBody>
          <a:bodyPr>
            <a:normAutofit lnSpcReduction="10000"/>
          </a:bodyPr>
          <a:lstStyle/>
          <a:p>
            <a:r>
              <a:rPr lang="en-US" dirty="0" smtClean="0"/>
              <a:t>Transportation</a:t>
            </a:r>
          </a:p>
          <a:p>
            <a:r>
              <a:rPr lang="en-US" dirty="0" smtClean="0"/>
              <a:t>Taxes &amp; licenses</a:t>
            </a:r>
          </a:p>
          <a:p>
            <a:r>
              <a:rPr lang="en-US" dirty="0" smtClean="0"/>
              <a:t>Employee cost</a:t>
            </a:r>
          </a:p>
          <a:p>
            <a:r>
              <a:rPr lang="en-US" dirty="0" smtClean="0"/>
              <a:t>Fuel</a:t>
            </a:r>
          </a:p>
          <a:p>
            <a:r>
              <a:rPr lang="en-US" dirty="0" smtClean="0"/>
              <a:t>Expenses </a:t>
            </a:r>
            <a:r>
              <a:rPr lang="en-US" dirty="0" err="1" smtClean="0"/>
              <a:t>YoY</a:t>
            </a:r>
            <a:endParaRPr lang="en-US" dirty="0" smtClean="0"/>
          </a:p>
          <a:p>
            <a:r>
              <a:rPr lang="en-US" dirty="0" smtClean="0"/>
              <a:t>Maintenance of buildings</a:t>
            </a:r>
          </a:p>
          <a:p>
            <a:r>
              <a:rPr lang="en-US" dirty="0" smtClean="0"/>
              <a:t>Rental (</a:t>
            </a:r>
            <a:r>
              <a:rPr lang="en-US" dirty="0" err="1" smtClean="0"/>
              <a:t>machinary</a:t>
            </a:r>
            <a:r>
              <a:rPr lang="en-US" dirty="0" smtClean="0"/>
              <a:t>)</a:t>
            </a:r>
          </a:p>
          <a:p>
            <a:r>
              <a:rPr lang="en-US" dirty="0" smtClean="0"/>
              <a:t>Annual pay roll</a:t>
            </a:r>
          </a:p>
          <a:p>
            <a:r>
              <a:rPr lang="en-US" dirty="0" smtClean="0"/>
              <a:t>Advertisement cost</a:t>
            </a:r>
          </a:p>
          <a:p>
            <a:r>
              <a:rPr lang="en-US" dirty="0" smtClean="0"/>
              <a:t>Equipment cost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772400" cy="1143000"/>
          </a:xfrm>
        </p:spPr>
        <p:txBody>
          <a:bodyPr/>
          <a:lstStyle/>
          <a:p>
            <a:r>
              <a:rPr lang="en-US" dirty="0" smtClean="0">
                <a:latin typeface="Algerian" pitchFamily="82" charset="0"/>
              </a:rPr>
              <a:t>D</a:t>
            </a:r>
            <a:r>
              <a:rPr lang="en-US" dirty="0" smtClean="0">
                <a:latin typeface="Algerian" pitchFamily="82" charset="0"/>
              </a:rPr>
              <a:t>ashboard</a:t>
            </a:r>
            <a:endParaRPr lang="en-US" dirty="0">
              <a:latin typeface="Algerian" pitchFamily="82" charset="0"/>
            </a:endParaRPr>
          </a:p>
        </p:txBody>
      </p:sp>
      <p:pic>
        <p:nvPicPr>
          <p:cNvPr id="4" name="Content Placeholder 3" descr="IMG-20231007-WA0035.jpg"/>
          <p:cNvPicPr>
            <a:picLocks noGrp="1" noChangeAspect="1"/>
          </p:cNvPicPr>
          <p:nvPr>
            <p:ph sz="quarter" idx="1"/>
          </p:nvPr>
        </p:nvPicPr>
        <p:blipFill>
          <a:blip r:embed="rId2"/>
          <a:stretch>
            <a:fillRect/>
          </a:stretch>
        </p:blipFill>
        <p:spPr>
          <a:xfrm>
            <a:off x="571472" y="1357298"/>
            <a:ext cx="8115328" cy="521497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TotalTime>
  <Words>322</Words>
  <Application>Microsoft Office PowerPoint</Application>
  <PresentationFormat>On-screen Show (4:3)</PresentationFormat>
  <Paragraphs>50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ESTIMATION OF BUSINESS EXPENSES</vt:lpstr>
      <vt:lpstr>TEAM MEMBERS</vt:lpstr>
      <vt:lpstr>INTRODUCTION</vt:lpstr>
      <vt:lpstr>Purpose</vt:lpstr>
      <vt:lpstr>Empathy map</vt:lpstr>
      <vt:lpstr>Brain storm</vt:lpstr>
      <vt:lpstr>Data set</vt:lpstr>
      <vt:lpstr>About data set</vt:lpstr>
      <vt:lpstr>Dashboard</vt:lpstr>
      <vt:lpstr>Story</vt:lpstr>
      <vt:lpstr>Advantage</vt:lpstr>
      <vt:lpstr>Disadvantage</vt:lpstr>
      <vt:lpstr>Conclusion</vt:lpstr>
      <vt:lpstr>Future hope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BUSINESS EXPENSES</dc:title>
  <dc:creator>Dhaarani</dc:creator>
  <cp:lastModifiedBy>Dhaarani</cp:lastModifiedBy>
  <cp:revision>18</cp:revision>
  <dcterms:created xsi:type="dcterms:W3CDTF">2023-10-07T07:32:12Z</dcterms:created>
  <dcterms:modified xsi:type="dcterms:W3CDTF">2023-10-07T13:34:05Z</dcterms:modified>
</cp:coreProperties>
</file>