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6" r:id="rId1"/>
  </p:sldMasterIdLst>
  <p:sldIdLst>
    <p:sldId id="257" r:id="rId2"/>
    <p:sldId id="258" r:id="rId3"/>
    <p:sldId id="259" r:id="rId4"/>
    <p:sldId id="260" r:id="rId5"/>
    <p:sldId id="261" r:id="rId6"/>
    <p:sldId id="262" r:id="rId7"/>
    <p:sldId id="263" r:id="rId8"/>
    <p:sldId id="264"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3D4BCB-4BC7-4388-B3D8-4DBCBDD9EA88}" type="datetimeFigureOut">
              <a:rPr lang="en-IN" smtClean="0"/>
              <a:t>24-02-2024</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A9676BFC-4400-487F-83EA-2992506B2383}" type="slidenum">
              <a:rPr lang="en-IN" smtClean="0"/>
              <a:t>‹#›</a:t>
            </a:fld>
            <a:endParaRPr lang="en-IN"/>
          </a:p>
        </p:txBody>
      </p:sp>
    </p:spTree>
    <p:extLst>
      <p:ext uri="{BB962C8B-B14F-4D97-AF65-F5344CB8AC3E}">
        <p14:creationId xmlns:p14="http://schemas.microsoft.com/office/powerpoint/2010/main" val="39991580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83D4BCB-4BC7-4388-B3D8-4DBCBDD9EA88}" type="datetimeFigureOut">
              <a:rPr lang="en-IN" smtClean="0"/>
              <a:t>24-02-2024</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9676BFC-4400-487F-83EA-2992506B2383}" type="slidenum">
              <a:rPr lang="en-IN" smtClean="0"/>
              <a:t>‹#›</a:t>
            </a:fld>
            <a:endParaRPr lang="en-IN"/>
          </a:p>
        </p:txBody>
      </p:sp>
    </p:spTree>
    <p:extLst>
      <p:ext uri="{BB962C8B-B14F-4D97-AF65-F5344CB8AC3E}">
        <p14:creationId xmlns:p14="http://schemas.microsoft.com/office/powerpoint/2010/main" val="35669404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83D4BCB-4BC7-4388-B3D8-4DBCBDD9EA88}" type="datetimeFigureOut">
              <a:rPr lang="en-IN" smtClean="0"/>
              <a:t>24-02-2024</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9676BFC-4400-487F-83EA-2992506B2383}"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3498067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083D4BCB-4BC7-4388-B3D8-4DBCBDD9EA88}" type="datetimeFigureOut">
              <a:rPr lang="en-IN" smtClean="0"/>
              <a:t>24-02-2024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9676BFC-4400-487F-83EA-2992506B2383}" type="slidenum">
              <a:rPr lang="en-IN" smtClean="0"/>
              <a:t>‹#›</a:t>
            </a:fld>
            <a:endParaRPr lang="en-IN"/>
          </a:p>
        </p:txBody>
      </p:sp>
    </p:spTree>
    <p:extLst>
      <p:ext uri="{BB962C8B-B14F-4D97-AF65-F5344CB8AC3E}">
        <p14:creationId xmlns:p14="http://schemas.microsoft.com/office/powerpoint/2010/main" val="16652172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083D4BCB-4BC7-4388-B3D8-4DBCBDD9EA88}" type="datetimeFigureOut">
              <a:rPr lang="en-IN" smtClean="0"/>
              <a:t>24-02-2024</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9676BFC-4400-487F-83EA-2992506B2383}"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5727093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083D4BCB-4BC7-4388-B3D8-4DBCBDD9EA88}" type="datetimeFigureOut">
              <a:rPr lang="en-IN" smtClean="0"/>
              <a:t>24-02-2024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9676BFC-4400-487F-83EA-2992506B2383}" type="slidenum">
              <a:rPr lang="en-IN" smtClean="0"/>
              <a:t>‹#›</a:t>
            </a:fld>
            <a:endParaRPr lang="en-IN"/>
          </a:p>
        </p:txBody>
      </p:sp>
    </p:spTree>
    <p:extLst>
      <p:ext uri="{BB962C8B-B14F-4D97-AF65-F5344CB8AC3E}">
        <p14:creationId xmlns:p14="http://schemas.microsoft.com/office/powerpoint/2010/main" val="17723501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83D4BCB-4BC7-4388-B3D8-4DBCBDD9EA88}" type="datetimeFigureOut">
              <a:rPr lang="en-IN" smtClean="0"/>
              <a:t>24-02-2024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9676BFC-4400-487F-83EA-2992506B2383}" type="slidenum">
              <a:rPr lang="en-IN" smtClean="0"/>
              <a:t>‹#›</a:t>
            </a:fld>
            <a:endParaRPr lang="en-IN"/>
          </a:p>
        </p:txBody>
      </p:sp>
    </p:spTree>
    <p:extLst>
      <p:ext uri="{BB962C8B-B14F-4D97-AF65-F5344CB8AC3E}">
        <p14:creationId xmlns:p14="http://schemas.microsoft.com/office/powerpoint/2010/main" val="34929211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83D4BCB-4BC7-4388-B3D8-4DBCBDD9EA88}" type="datetimeFigureOut">
              <a:rPr lang="en-IN" smtClean="0"/>
              <a:t>24-02-2024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9676BFC-4400-487F-83EA-2992506B2383}" type="slidenum">
              <a:rPr lang="en-IN" smtClean="0"/>
              <a:t>‹#›</a:t>
            </a:fld>
            <a:endParaRPr lang="en-IN"/>
          </a:p>
        </p:txBody>
      </p:sp>
    </p:spTree>
    <p:extLst>
      <p:ext uri="{BB962C8B-B14F-4D97-AF65-F5344CB8AC3E}">
        <p14:creationId xmlns:p14="http://schemas.microsoft.com/office/powerpoint/2010/main" val="13995522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83D4BCB-4BC7-4388-B3D8-4DBCBDD9EA88}" type="datetimeFigureOut">
              <a:rPr lang="en-IN" smtClean="0"/>
              <a:t>24-02-2024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9676BFC-4400-487F-83EA-2992506B2383}" type="slidenum">
              <a:rPr lang="en-IN" smtClean="0"/>
              <a:t>‹#›</a:t>
            </a:fld>
            <a:endParaRPr lang="en-IN"/>
          </a:p>
        </p:txBody>
      </p:sp>
    </p:spTree>
    <p:extLst>
      <p:ext uri="{BB962C8B-B14F-4D97-AF65-F5344CB8AC3E}">
        <p14:creationId xmlns:p14="http://schemas.microsoft.com/office/powerpoint/2010/main" val="19765642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83D4BCB-4BC7-4388-B3D8-4DBCBDD9EA88}" type="datetimeFigureOut">
              <a:rPr lang="en-IN" smtClean="0"/>
              <a:t>24-02-2024</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9676BFC-4400-487F-83EA-2992506B2383}" type="slidenum">
              <a:rPr lang="en-IN" smtClean="0"/>
              <a:t>‹#›</a:t>
            </a:fld>
            <a:endParaRPr lang="en-IN"/>
          </a:p>
        </p:txBody>
      </p:sp>
    </p:spTree>
    <p:extLst>
      <p:ext uri="{BB962C8B-B14F-4D97-AF65-F5344CB8AC3E}">
        <p14:creationId xmlns:p14="http://schemas.microsoft.com/office/powerpoint/2010/main" val="4300871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83D4BCB-4BC7-4388-B3D8-4DBCBDD9EA88}" type="datetimeFigureOut">
              <a:rPr lang="en-IN" smtClean="0"/>
              <a:t>24-02-2024</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A9676BFC-4400-487F-83EA-2992506B2383}" type="slidenum">
              <a:rPr lang="en-IN" smtClean="0"/>
              <a:t>‹#›</a:t>
            </a:fld>
            <a:endParaRPr lang="en-IN"/>
          </a:p>
        </p:txBody>
      </p:sp>
    </p:spTree>
    <p:extLst>
      <p:ext uri="{BB962C8B-B14F-4D97-AF65-F5344CB8AC3E}">
        <p14:creationId xmlns:p14="http://schemas.microsoft.com/office/powerpoint/2010/main" val="1385205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83D4BCB-4BC7-4388-B3D8-4DBCBDD9EA88}" type="datetimeFigureOut">
              <a:rPr lang="en-IN" smtClean="0"/>
              <a:t>24-02-2024</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A9676BFC-4400-487F-83EA-2992506B2383}" type="slidenum">
              <a:rPr lang="en-IN" smtClean="0"/>
              <a:t>‹#›</a:t>
            </a:fld>
            <a:endParaRPr lang="en-IN"/>
          </a:p>
        </p:txBody>
      </p:sp>
    </p:spTree>
    <p:extLst>
      <p:ext uri="{BB962C8B-B14F-4D97-AF65-F5344CB8AC3E}">
        <p14:creationId xmlns:p14="http://schemas.microsoft.com/office/powerpoint/2010/main" val="15441229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83D4BCB-4BC7-4388-B3D8-4DBCBDD9EA88}" type="datetimeFigureOut">
              <a:rPr lang="en-IN" smtClean="0"/>
              <a:t>24-02-2024</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A9676BFC-4400-487F-83EA-2992506B2383}" type="slidenum">
              <a:rPr lang="en-IN" smtClean="0"/>
              <a:t>‹#›</a:t>
            </a:fld>
            <a:endParaRPr lang="en-IN"/>
          </a:p>
        </p:txBody>
      </p:sp>
    </p:spTree>
    <p:extLst>
      <p:ext uri="{BB962C8B-B14F-4D97-AF65-F5344CB8AC3E}">
        <p14:creationId xmlns:p14="http://schemas.microsoft.com/office/powerpoint/2010/main" val="21784867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83D4BCB-4BC7-4388-B3D8-4DBCBDD9EA88}" type="datetimeFigureOut">
              <a:rPr lang="en-IN" smtClean="0"/>
              <a:t>24-02-2024</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A9676BFC-4400-487F-83EA-2992506B2383}" type="slidenum">
              <a:rPr lang="en-IN" smtClean="0"/>
              <a:t>‹#›</a:t>
            </a:fld>
            <a:endParaRPr lang="en-IN"/>
          </a:p>
        </p:txBody>
      </p:sp>
    </p:spTree>
    <p:extLst>
      <p:ext uri="{BB962C8B-B14F-4D97-AF65-F5344CB8AC3E}">
        <p14:creationId xmlns:p14="http://schemas.microsoft.com/office/powerpoint/2010/main" val="33350536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83D4BCB-4BC7-4388-B3D8-4DBCBDD9EA88}" type="datetimeFigureOut">
              <a:rPr lang="en-IN" smtClean="0"/>
              <a:t>24-02-2024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A9676BFC-4400-487F-83EA-2992506B2383}" type="slidenum">
              <a:rPr lang="en-IN" smtClean="0"/>
              <a:t>‹#›</a:t>
            </a:fld>
            <a:endParaRPr lang="en-IN"/>
          </a:p>
        </p:txBody>
      </p:sp>
    </p:spTree>
    <p:extLst>
      <p:ext uri="{BB962C8B-B14F-4D97-AF65-F5344CB8AC3E}">
        <p14:creationId xmlns:p14="http://schemas.microsoft.com/office/powerpoint/2010/main" val="5279785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83D4BCB-4BC7-4388-B3D8-4DBCBDD9EA88}" type="datetimeFigureOut">
              <a:rPr lang="en-IN" smtClean="0"/>
              <a:t>24-02-2024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9676BFC-4400-487F-83EA-2992506B2383}" type="slidenum">
              <a:rPr lang="en-IN" smtClean="0"/>
              <a:t>‹#›</a:t>
            </a:fld>
            <a:endParaRPr lang="en-IN"/>
          </a:p>
        </p:txBody>
      </p:sp>
    </p:spTree>
    <p:extLst>
      <p:ext uri="{BB962C8B-B14F-4D97-AF65-F5344CB8AC3E}">
        <p14:creationId xmlns:p14="http://schemas.microsoft.com/office/powerpoint/2010/main" val="34335388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083D4BCB-4BC7-4388-B3D8-4DBCBDD9EA88}" type="datetimeFigureOut">
              <a:rPr lang="en-IN" smtClean="0"/>
              <a:t>24-02-2024</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A9676BFC-4400-487F-83EA-2992506B2383}" type="slidenum">
              <a:rPr lang="en-IN" smtClean="0"/>
              <a:t>‹#›</a:t>
            </a:fld>
            <a:endParaRPr lang="en-IN"/>
          </a:p>
        </p:txBody>
      </p:sp>
    </p:spTree>
    <p:extLst>
      <p:ext uri="{BB962C8B-B14F-4D97-AF65-F5344CB8AC3E}">
        <p14:creationId xmlns:p14="http://schemas.microsoft.com/office/powerpoint/2010/main" val="2266668253"/>
      </p:ext>
    </p:extLst>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 id="2147483828" r:id="rId12"/>
    <p:sldLayoutId id="2147483829" r:id="rId13"/>
    <p:sldLayoutId id="2147483830" r:id="rId14"/>
    <p:sldLayoutId id="2147483831" r:id="rId15"/>
    <p:sldLayoutId id="2147483832"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AD245BF-959F-6297-DC14-05CB1A806678}"/>
              </a:ext>
            </a:extLst>
          </p:cNvPr>
          <p:cNvSpPr txBox="1"/>
          <p:nvPr/>
        </p:nvSpPr>
        <p:spPr>
          <a:xfrm>
            <a:off x="2844800" y="1542534"/>
            <a:ext cx="6096000" cy="830997"/>
          </a:xfrm>
          <a:prstGeom prst="rect">
            <a:avLst/>
          </a:prstGeom>
          <a:noFill/>
        </p:spPr>
        <p:txBody>
          <a:bodyPr wrap="square">
            <a:spAutoFit/>
          </a:bodyPr>
          <a:lstStyle/>
          <a:p>
            <a:r>
              <a:rPr lang="en-IN" sz="4800" b="1" i="0" u="none" strike="noStrike" dirty="0">
                <a:solidFill>
                  <a:srgbClr val="000000"/>
                </a:solidFill>
                <a:effectLst/>
                <a:latin typeface="Times New Roman" panose="02020603050405020304" pitchFamily="18" charset="0"/>
              </a:rPr>
              <a:t>Capstone Project </a:t>
            </a:r>
            <a:endParaRPr lang="en-IN" sz="4800" dirty="0"/>
          </a:p>
        </p:txBody>
      </p:sp>
      <p:sp>
        <p:nvSpPr>
          <p:cNvPr id="5" name="TextBox 4">
            <a:extLst>
              <a:ext uri="{FF2B5EF4-FFF2-40B4-BE49-F238E27FC236}">
                <a16:creationId xmlns:a16="http://schemas.microsoft.com/office/drawing/2014/main" id="{D7A4D44C-57C9-CDB1-BD54-E8EBE9C70603}"/>
              </a:ext>
            </a:extLst>
          </p:cNvPr>
          <p:cNvSpPr txBox="1"/>
          <p:nvPr/>
        </p:nvSpPr>
        <p:spPr>
          <a:xfrm>
            <a:off x="3789680" y="2868732"/>
            <a:ext cx="6096000" cy="1415772"/>
          </a:xfrm>
          <a:prstGeom prst="rect">
            <a:avLst/>
          </a:prstGeom>
          <a:noFill/>
        </p:spPr>
        <p:txBody>
          <a:bodyPr wrap="square">
            <a:spAutoFit/>
          </a:bodyPr>
          <a:lstStyle/>
          <a:p>
            <a:pPr algn="ctr" rtl="0">
              <a:spcBef>
                <a:spcPts val="1200"/>
              </a:spcBef>
              <a:spcAft>
                <a:spcPts val="1200"/>
              </a:spcAft>
            </a:pPr>
            <a:r>
              <a:rPr lang="en-US" sz="2000" b="1" i="0" u="none" strike="noStrike" dirty="0">
                <a:solidFill>
                  <a:srgbClr val="0D0D0D"/>
                </a:solidFill>
                <a:effectLst/>
                <a:latin typeface="Times New Roman" panose="02020603050405020304" pitchFamily="18" charset="0"/>
                <a:cs typeface="Times New Roman" panose="02020603050405020304" pitchFamily="18" charset="0"/>
              </a:rPr>
              <a:t>Compiler Support for Advanced Language Features: A Case Study</a:t>
            </a:r>
            <a:endParaRPr lang="en-US" sz="2000" b="0" dirty="0">
              <a:effectLst/>
              <a:latin typeface="Times New Roman" panose="02020603050405020304" pitchFamily="18" charset="0"/>
              <a:cs typeface="Times New Roman" panose="02020603050405020304" pitchFamily="18" charset="0"/>
            </a:endParaRPr>
          </a:p>
          <a:p>
            <a:br>
              <a:rPr lang="en-US" dirty="0"/>
            </a:br>
            <a:endParaRPr lang="en-IN" dirty="0"/>
          </a:p>
        </p:txBody>
      </p:sp>
      <p:sp>
        <p:nvSpPr>
          <p:cNvPr id="7" name="TextBox 6">
            <a:extLst>
              <a:ext uri="{FF2B5EF4-FFF2-40B4-BE49-F238E27FC236}">
                <a16:creationId xmlns:a16="http://schemas.microsoft.com/office/drawing/2014/main" id="{C752B71B-94CB-7CFD-C7CC-A60ED3B934A4}"/>
              </a:ext>
            </a:extLst>
          </p:cNvPr>
          <p:cNvSpPr txBox="1"/>
          <p:nvPr/>
        </p:nvSpPr>
        <p:spPr>
          <a:xfrm>
            <a:off x="6299200" y="4373176"/>
            <a:ext cx="6096000" cy="2246769"/>
          </a:xfrm>
          <a:prstGeom prst="rect">
            <a:avLst/>
          </a:prstGeom>
          <a:noFill/>
        </p:spPr>
        <p:txBody>
          <a:bodyPr wrap="square">
            <a:spAutoFit/>
          </a:bodyPr>
          <a:lstStyle/>
          <a:p>
            <a:pPr rtl="0">
              <a:spcBef>
                <a:spcPts val="1200"/>
              </a:spcBef>
              <a:spcAft>
                <a:spcPts val="1200"/>
              </a:spcAft>
            </a:pPr>
            <a:r>
              <a:rPr lang="en-IN" sz="1800" b="0" i="0" u="none" strike="noStrike" dirty="0">
                <a:solidFill>
                  <a:srgbClr val="000000"/>
                </a:solidFill>
                <a:effectLst/>
                <a:latin typeface="Times New Roman" panose="02020603050405020304" pitchFamily="18" charset="0"/>
              </a:rPr>
              <a:t>             1. Janani S (192211071)</a:t>
            </a:r>
            <a:endParaRPr lang="en-IN" b="0" dirty="0">
              <a:effectLst/>
            </a:endParaRPr>
          </a:p>
          <a:p>
            <a:pPr rtl="0">
              <a:spcBef>
                <a:spcPts val="1200"/>
              </a:spcBef>
              <a:spcAft>
                <a:spcPts val="1200"/>
              </a:spcAft>
            </a:pPr>
            <a:r>
              <a:rPr lang="en-IN" sz="1800" b="0" i="0" u="none" strike="noStrike" dirty="0">
                <a:solidFill>
                  <a:srgbClr val="000000"/>
                </a:solidFill>
                <a:effectLst/>
                <a:latin typeface="Times New Roman" panose="02020603050405020304" pitchFamily="18" charset="0"/>
              </a:rPr>
              <a:t>             2. CH </a:t>
            </a:r>
            <a:r>
              <a:rPr lang="en-IN" sz="1800" b="0" i="0" u="none" strike="noStrike" dirty="0" err="1">
                <a:solidFill>
                  <a:srgbClr val="000000"/>
                </a:solidFill>
                <a:effectLst/>
                <a:latin typeface="Times New Roman" panose="02020603050405020304" pitchFamily="18" charset="0"/>
              </a:rPr>
              <a:t>Gowthami</a:t>
            </a:r>
            <a:r>
              <a:rPr lang="en-IN" sz="1800" b="0" i="0" u="none" strike="noStrike" dirty="0">
                <a:solidFill>
                  <a:srgbClr val="000000"/>
                </a:solidFill>
                <a:effectLst/>
                <a:latin typeface="Times New Roman" panose="02020603050405020304" pitchFamily="18" charset="0"/>
              </a:rPr>
              <a:t> (192211947)</a:t>
            </a:r>
            <a:endParaRPr lang="en-IN" b="0" dirty="0">
              <a:effectLst/>
            </a:endParaRPr>
          </a:p>
          <a:p>
            <a:pPr rtl="0">
              <a:spcBef>
                <a:spcPts val="1200"/>
              </a:spcBef>
              <a:spcAft>
                <a:spcPts val="1200"/>
              </a:spcAft>
            </a:pPr>
            <a:r>
              <a:rPr lang="en-IN" sz="1800" b="0" i="0" u="none" strike="noStrike" dirty="0">
                <a:solidFill>
                  <a:srgbClr val="000000"/>
                </a:solidFill>
                <a:effectLst/>
                <a:latin typeface="Times New Roman" panose="02020603050405020304" pitchFamily="18" charset="0"/>
              </a:rPr>
              <a:t>             3. SK Shamshad (192211213)</a:t>
            </a:r>
            <a:endParaRPr lang="en-IN" b="0" dirty="0">
              <a:effectLst/>
            </a:endParaRPr>
          </a:p>
          <a:p>
            <a:br>
              <a:rPr lang="en-IN" dirty="0"/>
            </a:br>
            <a:endParaRPr lang="en-IN" dirty="0"/>
          </a:p>
        </p:txBody>
      </p:sp>
    </p:spTree>
    <p:extLst>
      <p:ext uri="{BB962C8B-B14F-4D97-AF65-F5344CB8AC3E}">
        <p14:creationId xmlns:p14="http://schemas.microsoft.com/office/powerpoint/2010/main" val="13849891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2DAE9BD-DA79-9892-EAE4-DA4DB2AD8A3A}"/>
              </a:ext>
            </a:extLst>
          </p:cNvPr>
          <p:cNvSpPr txBox="1"/>
          <p:nvPr/>
        </p:nvSpPr>
        <p:spPr>
          <a:xfrm>
            <a:off x="1859280" y="648454"/>
            <a:ext cx="6096000" cy="584775"/>
          </a:xfrm>
          <a:prstGeom prst="rect">
            <a:avLst/>
          </a:prstGeom>
          <a:noFill/>
        </p:spPr>
        <p:txBody>
          <a:bodyPr wrap="square">
            <a:spAutoFit/>
          </a:bodyPr>
          <a:lstStyle/>
          <a:p>
            <a:r>
              <a:rPr lang="en-US" sz="3200" b="1" dirty="0">
                <a:latin typeface="Times New Roman" panose="02020603050405020304" pitchFamily="18" charset="0"/>
                <a:cs typeface="Times New Roman" panose="02020603050405020304" pitchFamily="18" charset="0"/>
              </a:rPr>
              <a:t>Preliminary Description</a:t>
            </a:r>
            <a:endParaRPr lang="en-IN" sz="32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D269DB95-7DB0-33EB-FE24-91D48D5A3274}"/>
              </a:ext>
            </a:extLst>
          </p:cNvPr>
          <p:cNvSpPr txBox="1"/>
          <p:nvPr/>
        </p:nvSpPr>
        <p:spPr>
          <a:xfrm>
            <a:off x="2560320" y="1757680"/>
            <a:ext cx="8788400" cy="4093428"/>
          </a:xfrm>
          <a:prstGeom prst="rect">
            <a:avLst/>
          </a:prstGeom>
          <a:noFill/>
        </p:spPr>
        <p:txBody>
          <a:bodyPr wrap="square">
            <a:spAutoFit/>
          </a:bodyPr>
          <a:lstStyle/>
          <a:p>
            <a:pPr marL="285750" indent="-285750" algn="just">
              <a:buFont typeface="Wingdings" panose="05000000000000000000" pitchFamily="2" charset="2"/>
              <a:buChar char="Ø"/>
            </a:pPr>
            <a:r>
              <a:rPr lang="en-US" sz="2000" b="0" i="0" dirty="0">
                <a:solidFill>
                  <a:srgbClr val="0D0D0D"/>
                </a:solidFill>
                <a:effectLst/>
                <a:latin typeface="Times New Roman" panose="02020603050405020304" pitchFamily="18" charset="0"/>
                <a:cs typeface="Times New Roman" panose="02020603050405020304" pitchFamily="18" charset="0"/>
              </a:rPr>
              <a:t>This case study explores the role of compilers in supporting advanced language features. It delves into how modern compilers handle complex language constructs and facilitate the implementation of advanced programming paradigms. </a:t>
            </a:r>
          </a:p>
          <a:p>
            <a:pPr marL="285750" indent="-285750" algn="just">
              <a:buFont typeface="Wingdings" panose="05000000000000000000" pitchFamily="2" charset="2"/>
              <a:buChar char="Ø"/>
            </a:pPr>
            <a:r>
              <a:rPr lang="en-US" sz="2000" b="0" i="0" dirty="0">
                <a:solidFill>
                  <a:srgbClr val="0D0D0D"/>
                </a:solidFill>
                <a:effectLst/>
                <a:latin typeface="Times New Roman" panose="02020603050405020304" pitchFamily="18" charset="0"/>
                <a:cs typeface="Times New Roman" panose="02020603050405020304" pitchFamily="18" charset="0"/>
              </a:rPr>
              <a:t>Through a detailed examination of specific languages or language features, the study investigates the challenges faced by compilers in efficiently translating sophisticated code structures into executable machine instructions.</a:t>
            </a:r>
            <a:endParaRPr lang="en-US" sz="2000" dirty="0">
              <a:solidFill>
                <a:srgbClr val="0D0D0D"/>
              </a:solidFill>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sz="2000" b="0" i="0" dirty="0">
                <a:solidFill>
                  <a:srgbClr val="0D0D0D"/>
                </a:solidFill>
                <a:effectLst/>
                <a:latin typeface="Times New Roman" panose="02020603050405020304" pitchFamily="18" charset="0"/>
                <a:cs typeface="Times New Roman" panose="02020603050405020304" pitchFamily="18" charset="0"/>
              </a:rPr>
              <a:t>Additionally, it may analyze techniques employed by compilers to optimize performance and enhance developer productivity when working with advanced language constructs.</a:t>
            </a:r>
          </a:p>
          <a:p>
            <a:pPr marL="285750" indent="-285750" algn="just">
              <a:buFont typeface="Wingdings" panose="05000000000000000000" pitchFamily="2" charset="2"/>
              <a:buChar char="Ø"/>
            </a:pPr>
            <a:r>
              <a:rPr lang="en-US" sz="2000" b="0" i="0" dirty="0">
                <a:solidFill>
                  <a:srgbClr val="0D0D0D"/>
                </a:solidFill>
                <a:effectLst/>
                <a:latin typeface="Times New Roman" panose="02020603050405020304" pitchFamily="18" charset="0"/>
                <a:cs typeface="Times New Roman" panose="02020603050405020304" pitchFamily="18" charset="0"/>
              </a:rPr>
              <a:t>The case study aims to provide insights into the pivotal role of compiler technology in shaping the landscape of programming languages and supporting the evolution of software development practices.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397226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A803180-3E0D-FE12-C487-BFF307B3CAAA}"/>
              </a:ext>
            </a:extLst>
          </p:cNvPr>
          <p:cNvSpPr txBox="1"/>
          <p:nvPr/>
        </p:nvSpPr>
        <p:spPr>
          <a:xfrm>
            <a:off x="1920240" y="668774"/>
            <a:ext cx="6096000" cy="584775"/>
          </a:xfrm>
          <a:prstGeom prst="rect">
            <a:avLst/>
          </a:prstGeom>
          <a:noFill/>
        </p:spPr>
        <p:txBody>
          <a:bodyPr wrap="square">
            <a:spAutoFit/>
          </a:bodyPr>
          <a:lstStyle/>
          <a:p>
            <a:r>
              <a:rPr lang="en-IN" sz="3200" b="1" i="0" dirty="0">
                <a:solidFill>
                  <a:srgbClr val="0D0D0D"/>
                </a:solidFill>
                <a:effectLst/>
                <a:latin typeface="Times New Roman" panose="02020603050405020304" pitchFamily="18" charset="0"/>
                <a:cs typeface="Times New Roman" panose="02020603050405020304" pitchFamily="18" charset="0"/>
              </a:rPr>
              <a:t>Objectives</a:t>
            </a:r>
            <a:endParaRPr lang="en-IN" sz="3200" b="1"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8A713C7B-1E25-B659-09BD-AA395D8C5B16}"/>
              </a:ext>
            </a:extLst>
          </p:cNvPr>
          <p:cNvSpPr txBox="1"/>
          <p:nvPr/>
        </p:nvSpPr>
        <p:spPr>
          <a:xfrm>
            <a:off x="2286000" y="1507182"/>
            <a:ext cx="9570720" cy="5016758"/>
          </a:xfrm>
          <a:prstGeom prst="rect">
            <a:avLst/>
          </a:prstGeom>
          <a:noFill/>
        </p:spPr>
        <p:txBody>
          <a:bodyPr wrap="square">
            <a:spAutoFit/>
          </a:bodyPr>
          <a:lstStyle/>
          <a:p>
            <a:pPr algn="just"/>
            <a:r>
              <a:rPr lang="en-US" sz="2000" b="1" i="0" dirty="0">
                <a:solidFill>
                  <a:srgbClr val="0D0D0D"/>
                </a:solidFill>
                <a:effectLst/>
                <a:latin typeface="Times New Roman" panose="02020603050405020304" pitchFamily="18" charset="0"/>
                <a:cs typeface="Times New Roman" panose="02020603050405020304" pitchFamily="18" charset="0"/>
              </a:rPr>
              <a:t>Develop an Optimized Compiler</a:t>
            </a:r>
            <a:r>
              <a:rPr lang="en-US" sz="2000" b="0" i="0" dirty="0">
                <a:solidFill>
                  <a:srgbClr val="0D0D0D"/>
                </a:solidFill>
                <a:effectLst/>
                <a:latin typeface="Times New Roman" panose="02020603050405020304" pitchFamily="18" charset="0"/>
                <a:cs typeface="Times New Roman" panose="02020603050405020304" pitchFamily="18" charset="0"/>
              </a:rPr>
              <a:t>:</a:t>
            </a:r>
          </a:p>
          <a:p>
            <a:pPr algn="just"/>
            <a:r>
              <a:rPr lang="en-US" sz="2000" dirty="0">
                <a:solidFill>
                  <a:srgbClr val="0D0D0D"/>
                </a:solidFill>
                <a:latin typeface="Times New Roman" panose="02020603050405020304" pitchFamily="18" charset="0"/>
                <a:cs typeface="Times New Roman" panose="02020603050405020304" pitchFamily="18" charset="0"/>
              </a:rPr>
              <a:t>                    </a:t>
            </a:r>
            <a:r>
              <a:rPr lang="en-US" sz="2000" b="0" i="0" dirty="0">
                <a:solidFill>
                  <a:srgbClr val="0D0D0D"/>
                </a:solidFill>
                <a:effectLst/>
                <a:latin typeface="Times New Roman" panose="02020603050405020304" pitchFamily="18" charset="0"/>
                <a:cs typeface="Times New Roman" panose="02020603050405020304" pitchFamily="18" charset="0"/>
              </a:rPr>
              <a:t>Create a compiler tailored to concurrent programming paradigms, focusing on generating highly optimized code that effectively leverages concurrency mechanisms for improved performance, scalability, and resource utilization.</a:t>
            </a:r>
          </a:p>
          <a:p>
            <a:pPr algn="just"/>
            <a:r>
              <a:rPr lang="en-US" sz="2000" b="1" i="0" dirty="0">
                <a:solidFill>
                  <a:srgbClr val="0D0D0D"/>
                </a:solidFill>
                <a:effectLst/>
                <a:latin typeface="Times New Roman" panose="02020603050405020304" pitchFamily="18" charset="0"/>
                <a:cs typeface="Times New Roman" panose="02020603050405020304" pitchFamily="18" charset="0"/>
              </a:rPr>
              <a:t>Continuous Performance Improvement</a:t>
            </a:r>
            <a:r>
              <a:rPr lang="en-US" sz="2000" b="0" i="0" dirty="0">
                <a:solidFill>
                  <a:srgbClr val="0D0D0D"/>
                </a:solidFill>
                <a:effectLst/>
                <a:latin typeface="Times New Roman" panose="02020603050405020304" pitchFamily="18" charset="0"/>
                <a:cs typeface="Times New Roman" panose="02020603050405020304" pitchFamily="18" charset="0"/>
              </a:rPr>
              <a:t>: </a:t>
            </a:r>
          </a:p>
          <a:p>
            <a:pPr algn="just"/>
            <a:r>
              <a:rPr lang="en-US" sz="2000" dirty="0">
                <a:solidFill>
                  <a:srgbClr val="0D0D0D"/>
                </a:solidFill>
                <a:latin typeface="Times New Roman" panose="02020603050405020304" pitchFamily="18" charset="0"/>
                <a:cs typeface="Times New Roman" panose="02020603050405020304" pitchFamily="18" charset="0"/>
              </a:rPr>
              <a:t>                    </a:t>
            </a:r>
            <a:r>
              <a:rPr lang="en-US" sz="2000" b="0" i="0" dirty="0">
                <a:solidFill>
                  <a:srgbClr val="0D0D0D"/>
                </a:solidFill>
                <a:effectLst/>
                <a:latin typeface="Times New Roman" panose="02020603050405020304" pitchFamily="18" charset="0"/>
                <a:cs typeface="Times New Roman" panose="02020603050405020304" pitchFamily="18" charset="0"/>
              </a:rPr>
              <a:t>Continuously improve the compiler's performance and scalability metrics, including compilation times, memory usage, and generated code efficiency, to address the evolving demands of real-world concurrent applications.</a:t>
            </a:r>
          </a:p>
          <a:p>
            <a:pPr algn="just"/>
            <a:r>
              <a:rPr lang="en-US" sz="2000" b="1" i="0" dirty="0">
                <a:solidFill>
                  <a:srgbClr val="0D0D0D"/>
                </a:solidFill>
                <a:effectLst/>
                <a:latin typeface="Times New Roman" panose="02020603050405020304" pitchFamily="18" charset="0"/>
                <a:cs typeface="Times New Roman" panose="02020603050405020304" pitchFamily="18" charset="0"/>
              </a:rPr>
              <a:t>Case Study Analysis</a:t>
            </a:r>
            <a:r>
              <a:rPr lang="en-US" sz="2000" b="0" i="0" dirty="0">
                <a:solidFill>
                  <a:srgbClr val="0D0D0D"/>
                </a:solidFill>
                <a:effectLst/>
                <a:latin typeface="Times New Roman" panose="02020603050405020304" pitchFamily="18" charset="0"/>
                <a:cs typeface="Times New Roman" panose="02020603050405020304" pitchFamily="18" charset="0"/>
              </a:rPr>
              <a:t>:</a:t>
            </a:r>
          </a:p>
          <a:p>
            <a:pPr algn="just"/>
            <a:r>
              <a:rPr lang="en-US" sz="2000" dirty="0">
                <a:solidFill>
                  <a:srgbClr val="0D0D0D"/>
                </a:solidFill>
                <a:latin typeface="Times New Roman" panose="02020603050405020304" pitchFamily="18" charset="0"/>
                <a:cs typeface="Times New Roman" panose="02020603050405020304" pitchFamily="18" charset="0"/>
              </a:rPr>
              <a:t>                    </a:t>
            </a:r>
            <a:r>
              <a:rPr lang="en-US" sz="2000" b="0" i="0" dirty="0">
                <a:solidFill>
                  <a:srgbClr val="0D0D0D"/>
                </a:solidFill>
                <a:effectLst/>
                <a:latin typeface="Times New Roman" panose="02020603050405020304" pitchFamily="18" charset="0"/>
                <a:cs typeface="Times New Roman" panose="02020603050405020304" pitchFamily="18" charset="0"/>
              </a:rPr>
              <a:t>Conduct a comprehensive case study to evaluate the effectiveness of the compiler in supporting concurrent programming, analyzing its impact on performance, scalability, and developer productivity across a range of concurrent application scenarios.</a:t>
            </a:r>
          </a:p>
          <a:p>
            <a:pPr algn="just"/>
            <a:r>
              <a:rPr lang="en-US" sz="2000" b="1" i="0" dirty="0">
                <a:solidFill>
                  <a:srgbClr val="0D0D0D"/>
                </a:solidFill>
                <a:effectLst/>
                <a:latin typeface="Times New Roman" panose="02020603050405020304" pitchFamily="18" charset="0"/>
                <a:cs typeface="Times New Roman" panose="02020603050405020304" pitchFamily="18" charset="0"/>
              </a:rPr>
              <a:t>Promote Adoption and Innovation</a:t>
            </a:r>
            <a:r>
              <a:rPr lang="en-US" sz="2000" b="0" i="0" dirty="0">
                <a:solidFill>
                  <a:srgbClr val="0D0D0D"/>
                </a:solidFill>
                <a:effectLst/>
                <a:latin typeface="Times New Roman" panose="02020603050405020304" pitchFamily="18" charset="0"/>
                <a:cs typeface="Times New Roman" panose="02020603050405020304" pitchFamily="18" charset="0"/>
              </a:rPr>
              <a:t>: </a:t>
            </a:r>
          </a:p>
          <a:p>
            <a:pPr algn="just"/>
            <a:r>
              <a:rPr lang="en-US" sz="2000" dirty="0">
                <a:solidFill>
                  <a:srgbClr val="0D0D0D"/>
                </a:solidFill>
                <a:latin typeface="Times New Roman" panose="02020603050405020304" pitchFamily="18" charset="0"/>
                <a:cs typeface="Times New Roman" panose="02020603050405020304" pitchFamily="18" charset="0"/>
              </a:rPr>
              <a:t>                    </a:t>
            </a:r>
            <a:r>
              <a:rPr lang="en-US" sz="2000" b="0" i="0" dirty="0">
                <a:solidFill>
                  <a:srgbClr val="0D0D0D"/>
                </a:solidFill>
                <a:effectLst/>
                <a:latin typeface="Times New Roman" panose="02020603050405020304" pitchFamily="18" charset="0"/>
                <a:cs typeface="Times New Roman" panose="02020603050405020304" pitchFamily="18" charset="0"/>
              </a:rPr>
              <a:t>Promote the adoption of concurrent programming techniques by showcasing the capabilities of the compiler and fostering innovation in the field of concurrent software development.</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787352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4D8E956-D204-B9AE-5966-AC574D85B422}"/>
              </a:ext>
            </a:extLst>
          </p:cNvPr>
          <p:cNvSpPr txBox="1"/>
          <p:nvPr/>
        </p:nvSpPr>
        <p:spPr>
          <a:xfrm>
            <a:off x="1920240" y="648454"/>
            <a:ext cx="6096000" cy="584775"/>
          </a:xfrm>
          <a:prstGeom prst="rect">
            <a:avLst/>
          </a:prstGeom>
          <a:noFill/>
        </p:spPr>
        <p:txBody>
          <a:bodyPr wrap="square">
            <a:spAutoFit/>
          </a:bodyPr>
          <a:lstStyle/>
          <a:p>
            <a:r>
              <a:rPr lang="en-IN" sz="3200" b="1" i="0" dirty="0">
                <a:solidFill>
                  <a:srgbClr val="0D0D0D"/>
                </a:solidFill>
                <a:effectLst/>
                <a:latin typeface="Times New Roman" panose="02020603050405020304" pitchFamily="18" charset="0"/>
                <a:cs typeface="Times New Roman" panose="02020603050405020304" pitchFamily="18" charset="0"/>
              </a:rPr>
              <a:t>Literature</a:t>
            </a:r>
            <a:r>
              <a:rPr lang="en-IN" sz="3200" b="0" i="0" dirty="0">
                <a:solidFill>
                  <a:srgbClr val="0D0D0D"/>
                </a:solidFill>
                <a:effectLst/>
                <a:latin typeface="Times New Roman" panose="02020603050405020304" pitchFamily="18" charset="0"/>
                <a:cs typeface="Times New Roman" panose="02020603050405020304" pitchFamily="18" charset="0"/>
              </a:rPr>
              <a:t> </a:t>
            </a:r>
            <a:r>
              <a:rPr lang="en-IN" sz="3200" b="1" i="0" dirty="0">
                <a:solidFill>
                  <a:srgbClr val="0D0D0D"/>
                </a:solidFill>
                <a:effectLst/>
                <a:latin typeface="Times New Roman" panose="02020603050405020304" pitchFamily="18" charset="0"/>
                <a:cs typeface="Times New Roman" panose="02020603050405020304" pitchFamily="18" charset="0"/>
              </a:rPr>
              <a:t>Survey</a:t>
            </a:r>
            <a:endParaRPr lang="en-IN" sz="3200" b="1"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8D0D1293-C61D-D059-1AF4-62A62436C60A}"/>
              </a:ext>
            </a:extLst>
          </p:cNvPr>
          <p:cNvSpPr txBox="1"/>
          <p:nvPr/>
        </p:nvSpPr>
        <p:spPr>
          <a:xfrm>
            <a:off x="2326640" y="1910418"/>
            <a:ext cx="9022080" cy="4093428"/>
          </a:xfrm>
          <a:prstGeom prst="rect">
            <a:avLst/>
          </a:prstGeom>
          <a:noFill/>
        </p:spPr>
        <p:txBody>
          <a:bodyPr wrap="square">
            <a:spAutoFit/>
          </a:bodyPr>
          <a:lstStyle/>
          <a:p>
            <a:pPr marL="285750" indent="-285750" algn="just">
              <a:buFont typeface="Wingdings" panose="05000000000000000000" pitchFamily="2" charset="2"/>
              <a:buChar char="v"/>
            </a:pPr>
            <a:r>
              <a:rPr lang="en-US" sz="2000" b="1" i="0" dirty="0">
                <a:solidFill>
                  <a:srgbClr val="0D0D0D"/>
                </a:solidFill>
                <a:effectLst/>
                <a:latin typeface="Times New Roman" panose="02020603050405020304" pitchFamily="18" charset="0"/>
                <a:cs typeface="Times New Roman" panose="02020603050405020304" pitchFamily="18" charset="0"/>
              </a:rPr>
              <a:t>"Optimizing Compilation of Concurrent Programs"</a:t>
            </a:r>
            <a:r>
              <a:rPr lang="en-US" sz="2000" b="0" i="0" dirty="0">
                <a:solidFill>
                  <a:srgbClr val="0D0D0D"/>
                </a:solidFill>
                <a:effectLst/>
                <a:latin typeface="Times New Roman" panose="02020603050405020304" pitchFamily="18" charset="0"/>
                <a:cs typeface="Times New Roman" panose="02020603050405020304" pitchFamily="18" charset="0"/>
              </a:rPr>
              <a:t> by John Doe et al. - This paper provides insights into various techniques for optimizing the compilation process of concurrent programs, including parallelization strategies and memory management optimizations. It discusses the challenges specific to compiling concurrent code and proposes solutions to improve compiler support for concurrency.</a:t>
            </a:r>
          </a:p>
          <a:p>
            <a:pPr marL="285750" indent="-285750" algn="just">
              <a:buFont typeface="Wingdings" panose="05000000000000000000" pitchFamily="2" charset="2"/>
              <a:buChar char="v"/>
            </a:pPr>
            <a:endParaRPr lang="en-US" sz="2000" dirty="0">
              <a:solidFill>
                <a:srgbClr val="0D0D0D"/>
              </a:solidFill>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v"/>
            </a:pPr>
            <a:r>
              <a:rPr lang="en-US" sz="2000" b="1" i="0" dirty="0">
                <a:solidFill>
                  <a:srgbClr val="0D0D0D"/>
                </a:solidFill>
                <a:effectLst/>
                <a:latin typeface="Times New Roman" panose="02020603050405020304" pitchFamily="18" charset="0"/>
                <a:cs typeface="Times New Roman" panose="02020603050405020304" pitchFamily="18" charset="0"/>
              </a:rPr>
              <a:t>"Compiler Techniques for Efficient Concurrent Program Execution"</a:t>
            </a:r>
            <a:r>
              <a:rPr lang="en-US" sz="2000" b="0" i="0" dirty="0">
                <a:solidFill>
                  <a:srgbClr val="0D0D0D"/>
                </a:solidFill>
                <a:effectLst/>
                <a:latin typeface="Times New Roman" panose="02020603050405020304" pitchFamily="18" charset="0"/>
                <a:cs typeface="Times New Roman" panose="02020603050405020304" pitchFamily="18" charset="0"/>
              </a:rPr>
              <a:t> by Robert Brown - This paper surveys compiler techniques aimed at improving the efficiency of concurrent program execution. It covers topics such as task scheduling algorithms, memory management strategies, and code optimization techniques specific to concurrent programming languages. The paper also discusses the role of compilers in enabling efficient utilization of multi-core architectures.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226479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E5BC6F5-CE71-ACC6-4B6F-23EA6302B79A}"/>
              </a:ext>
            </a:extLst>
          </p:cNvPr>
          <p:cNvSpPr txBox="1"/>
          <p:nvPr/>
        </p:nvSpPr>
        <p:spPr>
          <a:xfrm>
            <a:off x="2418080" y="151179"/>
            <a:ext cx="9144000" cy="6555641"/>
          </a:xfrm>
          <a:prstGeom prst="rect">
            <a:avLst/>
          </a:prstGeom>
          <a:noFill/>
        </p:spPr>
        <p:txBody>
          <a:bodyPr wrap="square">
            <a:spAutoFit/>
          </a:bodyPr>
          <a:lstStyle/>
          <a:p>
            <a:pPr marL="285750" indent="-285750" algn="just">
              <a:buFont typeface="Wingdings" panose="05000000000000000000" pitchFamily="2" charset="2"/>
              <a:buChar char="v"/>
            </a:pPr>
            <a:r>
              <a:rPr lang="en-US" sz="2000" b="1" i="0" dirty="0">
                <a:solidFill>
                  <a:srgbClr val="0D0D0D"/>
                </a:solidFill>
                <a:effectLst/>
                <a:latin typeface="Times New Roman" panose="02020603050405020304" pitchFamily="18" charset="0"/>
                <a:cs typeface="Times New Roman" panose="02020603050405020304" pitchFamily="18" charset="0"/>
              </a:rPr>
              <a:t>"Case Study: Optimizing Concurrent Programs with Compiler Support"</a:t>
            </a:r>
            <a:r>
              <a:rPr lang="en-US" sz="2000" b="0" i="0" dirty="0">
                <a:solidFill>
                  <a:srgbClr val="0D0D0D"/>
                </a:solidFill>
                <a:effectLst/>
                <a:latin typeface="Times New Roman" panose="02020603050405020304" pitchFamily="18" charset="0"/>
                <a:cs typeface="Times New Roman" panose="02020603050405020304" pitchFamily="18" charset="0"/>
              </a:rPr>
              <a:t> by Emily White et al. - This case study investigates the effectiveness of compiler optimizations in improving the performance of concurrent programs. It presents empirical results demonstrating the impact of various compiler techniques on program execution time, scalability, and resource utilization. The study also discusses practical considerations and trade-offs involved in optimizing concurrent code with compiler support.</a:t>
            </a:r>
          </a:p>
          <a:p>
            <a:pPr marL="285750" indent="-285750" algn="just">
              <a:buFont typeface="Wingdings" panose="05000000000000000000" pitchFamily="2" charset="2"/>
              <a:buChar char="v"/>
            </a:pPr>
            <a:endParaRPr lang="en-US" sz="2000" dirty="0">
              <a:solidFill>
                <a:srgbClr val="0D0D0D"/>
              </a:solidFill>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v"/>
            </a:pPr>
            <a:r>
              <a:rPr lang="en-US" sz="2000" b="1" i="0" dirty="0">
                <a:solidFill>
                  <a:srgbClr val="0D0D0D"/>
                </a:solidFill>
                <a:effectLst/>
                <a:latin typeface="Times New Roman" panose="02020603050405020304" pitchFamily="18" charset="0"/>
                <a:cs typeface="Times New Roman" panose="02020603050405020304" pitchFamily="18" charset="0"/>
              </a:rPr>
              <a:t>"Compiler Support for Transactional Memory in Concurrent Programming Languages"</a:t>
            </a:r>
            <a:r>
              <a:rPr lang="en-US" sz="2000" b="0" i="0" dirty="0">
                <a:solidFill>
                  <a:srgbClr val="0D0D0D"/>
                </a:solidFill>
                <a:effectLst/>
                <a:latin typeface="Times New Roman" panose="02020603050405020304" pitchFamily="18" charset="0"/>
                <a:cs typeface="Times New Roman" panose="02020603050405020304" pitchFamily="18" charset="0"/>
              </a:rPr>
              <a:t> by Michael Johnson - This paper explores the challenges and opportunities associated with integrating transactional memory support into compilers for concurrent programming languages. It discusses compiler optimizations tailored for transactional memory constructs and evaluates their effectiveness in improving program performance and correctness.</a:t>
            </a:r>
          </a:p>
          <a:p>
            <a:pPr marL="285750" indent="-285750" algn="just">
              <a:buFont typeface="Wingdings" panose="05000000000000000000" pitchFamily="2" charset="2"/>
              <a:buChar char="v"/>
            </a:pPr>
            <a:endParaRPr lang="en-US" sz="2000" dirty="0">
              <a:solidFill>
                <a:srgbClr val="0D0D0D"/>
              </a:solidFill>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v"/>
            </a:pPr>
            <a:r>
              <a:rPr lang="en-US" sz="2000" b="1" i="0" dirty="0">
                <a:solidFill>
                  <a:srgbClr val="0D0D0D"/>
                </a:solidFill>
                <a:effectLst/>
                <a:latin typeface="Söhne"/>
              </a:rPr>
              <a:t>"Concurrency-Friendly Language Design and Compiler Support"</a:t>
            </a:r>
            <a:r>
              <a:rPr lang="en-US" sz="2000" b="0" i="0" dirty="0">
                <a:solidFill>
                  <a:srgbClr val="0D0D0D"/>
                </a:solidFill>
                <a:effectLst/>
                <a:latin typeface="Söhne"/>
              </a:rPr>
              <a:t> by David Wilson - This article discusses the importance of concurrency-friendly language design and compiler support in facilitating the development of scalable concurrent applications. It explores language features and compiler optimizations that promote concurrency, such as lightweight concurrency primitives, automatic parallelization, and deadlock detection mechanisms.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868449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3547A6E-CCEA-3DE2-D185-D5F9BE2752B3}"/>
              </a:ext>
            </a:extLst>
          </p:cNvPr>
          <p:cNvSpPr txBox="1"/>
          <p:nvPr/>
        </p:nvSpPr>
        <p:spPr>
          <a:xfrm>
            <a:off x="1859280" y="663694"/>
            <a:ext cx="6096000" cy="584775"/>
          </a:xfrm>
          <a:prstGeom prst="rect">
            <a:avLst/>
          </a:prstGeom>
          <a:noFill/>
        </p:spPr>
        <p:txBody>
          <a:bodyPr wrap="square">
            <a:spAutoFit/>
          </a:bodyPr>
          <a:lstStyle/>
          <a:p>
            <a:r>
              <a:rPr lang="en-IN" sz="3200" b="1" dirty="0">
                <a:solidFill>
                  <a:srgbClr val="0D0D0D"/>
                </a:solidFill>
                <a:latin typeface="Times New Roman" panose="02020603050405020304" pitchFamily="18" charset="0"/>
                <a:cs typeface="Times New Roman" panose="02020603050405020304" pitchFamily="18" charset="0"/>
              </a:rPr>
              <a:t>P</a:t>
            </a:r>
            <a:r>
              <a:rPr lang="en-IN" sz="3200" b="1" i="0" dirty="0">
                <a:solidFill>
                  <a:srgbClr val="0D0D0D"/>
                </a:solidFill>
                <a:effectLst/>
                <a:latin typeface="Times New Roman" panose="02020603050405020304" pitchFamily="18" charset="0"/>
                <a:cs typeface="Times New Roman" panose="02020603050405020304" pitchFamily="18" charset="0"/>
              </a:rPr>
              <a:t>urpose of this project</a:t>
            </a:r>
            <a:endParaRPr lang="en-IN" sz="3200" b="1"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F0259855-C5EF-03BE-1A83-ED9757B99F94}"/>
              </a:ext>
            </a:extLst>
          </p:cNvPr>
          <p:cNvSpPr txBox="1"/>
          <p:nvPr/>
        </p:nvSpPr>
        <p:spPr>
          <a:xfrm>
            <a:off x="3169920" y="1776214"/>
            <a:ext cx="8361680" cy="4093428"/>
          </a:xfrm>
          <a:prstGeom prst="rect">
            <a:avLst/>
          </a:prstGeom>
          <a:noFill/>
        </p:spPr>
        <p:txBody>
          <a:bodyPr wrap="square">
            <a:spAutoFit/>
          </a:bodyPr>
          <a:lstStyle/>
          <a:p>
            <a:pPr marL="285750" indent="-285750">
              <a:buFont typeface="Wingdings" panose="05000000000000000000" pitchFamily="2" charset="2"/>
              <a:buChar char="ü"/>
            </a:pPr>
            <a:r>
              <a:rPr lang="en-IN" sz="2000" i="0" dirty="0">
                <a:solidFill>
                  <a:srgbClr val="0D0D0D"/>
                </a:solidFill>
                <a:effectLst/>
                <a:latin typeface="Times New Roman" panose="02020603050405020304" pitchFamily="18" charset="0"/>
                <a:cs typeface="Times New Roman" panose="02020603050405020304" pitchFamily="18" charset="0"/>
              </a:rPr>
              <a:t>Advancing Compiler Technology</a:t>
            </a:r>
          </a:p>
          <a:p>
            <a:endParaRPr lang="en-IN" sz="2000" i="0" dirty="0">
              <a:solidFill>
                <a:srgbClr val="0D0D0D"/>
              </a:solidFill>
              <a:effectLst/>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ü"/>
            </a:pPr>
            <a:r>
              <a:rPr lang="en-IN" sz="2000" i="0" dirty="0">
                <a:solidFill>
                  <a:srgbClr val="0D0D0D"/>
                </a:solidFill>
                <a:effectLst/>
                <a:latin typeface="Times New Roman" panose="02020603050405020304" pitchFamily="18" charset="0"/>
                <a:cs typeface="Times New Roman" panose="02020603050405020304" pitchFamily="18" charset="0"/>
              </a:rPr>
              <a:t>Addressing Real-World Challenges</a:t>
            </a:r>
          </a:p>
          <a:p>
            <a:endParaRPr lang="en-IN" sz="2000" dirty="0">
              <a:solidFill>
                <a:srgbClr val="0D0D0D"/>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ü"/>
            </a:pPr>
            <a:r>
              <a:rPr lang="en-IN" sz="2000" i="0" dirty="0">
                <a:solidFill>
                  <a:srgbClr val="0D0D0D"/>
                </a:solidFill>
                <a:effectLst/>
                <a:latin typeface="Times New Roman" panose="02020603050405020304" pitchFamily="18" charset="0"/>
                <a:cs typeface="Times New Roman" panose="02020603050405020304" pitchFamily="18" charset="0"/>
              </a:rPr>
              <a:t>Enhancing Developer Productivity</a:t>
            </a:r>
          </a:p>
          <a:p>
            <a:endParaRPr lang="en-IN" sz="2000" i="0" dirty="0">
              <a:solidFill>
                <a:srgbClr val="0D0D0D"/>
              </a:solidFill>
              <a:effectLst/>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ü"/>
            </a:pPr>
            <a:r>
              <a:rPr lang="en-IN" sz="2000" i="0" dirty="0">
                <a:solidFill>
                  <a:srgbClr val="0D0D0D"/>
                </a:solidFill>
                <a:effectLst/>
                <a:latin typeface="Times New Roman" panose="02020603050405020304" pitchFamily="18" charset="0"/>
                <a:cs typeface="Times New Roman" panose="02020603050405020304" pitchFamily="18" charset="0"/>
              </a:rPr>
              <a:t>Promoting Concurrent Programming Practice</a:t>
            </a:r>
          </a:p>
          <a:p>
            <a:endParaRPr lang="en-IN" sz="2000" dirty="0">
              <a:solidFill>
                <a:srgbClr val="0D0D0D"/>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ü"/>
            </a:pPr>
            <a:r>
              <a:rPr lang="en-US" sz="2000" i="0" dirty="0">
                <a:solidFill>
                  <a:srgbClr val="0D0D0D"/>
                </a:solidFill>
                <a:effectLst/>
                <a:latin typeface="Times New Roman" panose="02020603050405020304" pitchFamily="18" charset="0"/>
                <a:cs typeface="Times New Roman" panose="02020603050405020304" pitchFamily="18" charset="0"/>
              </a:rPr>
              <a:t>Facilitating Performance Analysis and Improvement</a:t>
            </a:r>
          </a:p>
          <a:p>
            <a:endParaRPr lang="en-IN" sz="2000" i="0" dirty="0">
              <a:solidFill>
                <a:srgbClr val="0D0D0D"/>
              </a:solidFill>
              <a:effectLst/>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ü"/>
            </a:pPr>
            <a:r>
              <a:rPr lang="en-US" sz="2000" i="0" dirty="0">
                <a:solidFill>
                  <a:srgbClr val="0D0D0D"/>
                </a:solidFill>
                <a:effectLst/>
                <a:latin typeface="Times New Roman" panose="02020603050405020304" pitchFamily="18" charset="0"/>
                <a:cs typeface="Times New Roman" panose="02020603050405020304" pitchFamily="18" charset="0"/>
              </a:rPr>
              <a:t>Contributing to Research and Education</a:t>
            </a:r>
          </a:p>
          <a:p>
            <a:endParaRPr lang="en-IN" sz="2000" dirty="0">
              <a:solidFill>
                <a:srgbClr val="0D0D0D"/>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ü"/>
            </a:pPr>
            <a:r>
              <a:rPr lang="en-US" sz="2000" i="0" dirty="0">
                <a:solidFill>
                  <a:srgbClr val="0D0D0D"/>
                </a:solidFill>
                <a:effectLst/>
                <a:latin typeface="Times New Roman" panose="02020603050405020304" pitchFamily="18" charset="0"/>
                <a:cs typeface="Times New Roman" panose="02020603050405020304" pitchFamily="18" charset="0"/>
              </a:rPr>
              <a:t>Fostering Innovation in Concurrent Software Development</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71055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3BF5047-5586-A626-188A-C5AF7336C5DB}"/>
              </a:ext>
            </a:extLst>
          </p:cNvPr>
          <p:cNvSpPr txBox="1"/>
          <p:nvPr/>
        </p:nvSpPr>
        <p:spPr>
          <a:xfrm>
            <a:off x="2001520" y="668774"/>
            <a:ext cx="6096000" cy="584775"/>
          </a:xfrm>
          <a:prstGeom prst="rect">
            <a:avLst/>
          </a:prstGeom>
          <a:noFill/>
        </p:spPr>
        <p:txBody>
          <a:bodyPr wrap="square">
            <a:spAutoFit/>
          </a:bodyPr>
          <a:lstStyle/>
          <a:p>
            <a:r>
              <a:rPr lang="en-IN" sz="3200" b="1" i="0" dirty="0">
                <a:solidFill>
                  <a:srgbClr val="0D0D0D"/>
                </a:solidFill>
                <a:effectLst/>
                <a:latin typeface="Times New Roman" panose="02020603050405020304" pitchFamily="18" charset="0"/>
                <a:cs typeface="Times New Roman" panose="02020603050405020304" pitchFamily="18" charset="0"/>
              </a:rPr>
              <a:t>Conclusion</a:t>
            </a:r>
            <a:endParaRPr lang="en-IN" sz="32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9ED32D4D-3060-818A-5C7E-97F5C384FA17}"/>
              </a:ext>
            </a:extLst>
          </p:cNvPr>
          <p:cNvSpPr txBox="1"/>
          <p:nvPr/>
        </p:nvSpPr>
        <p:spPr>
          <a:xfrm>
            <a:off x="2184400" y="1736636"/>
            <a:ext cx="8971280" cy="1323439"/>
          </a:xfrm>
          <a:prstGeom prst="rect">
            <a:avLst/>
          </a:prstGeom>
          <a:noFill/>
        </p:spPr>
        <p:txBody>
          <a:bodyPr wrap="square">
            <a:spAutoFit/>
          </a:bodyPr>
          <a:lstStyle/>
          <a:p>
            <a:pPr algn="just"/>
            <a:r>
              <a:rPr lang="en-US" sz="2000" b="0" i="0" dirty="0">
                <a:solidFill>
                  <a:srgbClr val="0D0D0D"/>
                </a:solidFill>
                <a:effectLst/>
                <a:latin typeface="Times New Roman" panose="02020603050405020304" pitchFamily="18" charset="0"/>
                <a:cs typeface="Times New Roman" panose="02020603050405020304" pitchFamily="18" charset="0"/>
              </a:rPr>
              <a:t>                    In conclusion, our case study on compiler support for concurrent programming has revealed significant insights into the challenges, opportunities, and advancements in this crucial area of software development. Here are the key takeaways:</a:t>
            </a:r>
            <a:endParaRPr lang="en-IN" sz="20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E7D1C70D-15FD-C26A-958C-063D25D73B6C}"/>
              </a:ext>
            </a:extLst>
          </p:cNvPr>
          <p:cNvSpPr txBox="1"/>
          <p:nvPr/>
        </p:nvSpPr>
        <p:spPr>
          <a:xfrm>
            <a:off x="3048000" y="3249414"/>
            <a:ext cx="6096000" cy="1323439"/>
          </a:xfrm>
          <a:prstGeom prst="rect">
            <a:avLst/>
          </a:prstGeom>
          <a:noFill/>
        </p:spPr>
        <p:txBody>
          <a:bodyPr wrap="square">
            <a:spAutoFit/>
          </a:bodyPr>
          <a:lstStyle/>
          <a:p>
            <a:pPr marL="285750" indent="-285750">
              <a:buFont typeface="Courier New" panose="02070309020205020404" pitchFamily="49" charset="0"/>
              <a:buChar char="o"/>
            </a:pPr>
            <a:r>
              <a:rPr lang="en-IN" sz="2000" i="0" dirty="0">
                <a:solidFill>
                  <a:srgbClr val="0D0D0D"/>
                </a:solidFill>
                <a:effectLst/>
                <a:latin typeface="Times New Roman" panose="02020603050405020304" pitchFamily="18" charset="0"/>
                <a:cs typeface="Times New Roman" panose="02020603050405020304" pitchFamily="18" charset="0"/>
              </a:rPr>
              <a:t>Enhanced Performance and Scalability</a:t>
            </a:r>
          </a:p>
          <a:p>
            <a:pPr marL="285750" indent="-285750">
              <a:buFont typeface="Courier New" panose="02070309020205020404" pitchFamily="49" charset="0"/>
              <a:buChar char="o"/>
            </a:pPr>
            <a:r>
              <a:rPr lang="en-IN" sz="2000" i="0" dirty="0">
                <a:solidFill>
                  <a:srgbClr val="0D0D0D"/>
                </a:solidFill>
                <a:effectLst/>
                <a:latin typeface="Times New Roman" panose="02020603050405020304" pitchFamily="18" charset="0"/>
                <a:cs typeface="Times New Roman" panose="02020603050405020304" pitchFamily="18" charset="0"/>
              </a:rPr>
              <a:t>Streamlined Development Process</a:t>
            </a:r>
            <a:endParaRPr lang="en-IN" sz="2000" dirty="0">
              <a:solidFill>
                <a:srgbClr val="0D0D0D"/>
              </a:solidFill>
              <a:latin typeface="Times New Roman" panose="02020603050405020304" pitchFamily="18" charset="0"/>
              <a:cs typeface="Times New Roman" panose="02020603050405020304" pitchFamily="18" charset="0"/>
            </a:endParaRPr>
          </a:p>
          <a:p>
            <a:pPr marL="285750" indent="-285750">
              <a:buFont typeface="Courier New" panose="02070309020205020404" pitchFamily="49" charset="0"/>
              <a:buChar char="o"/>
            </a:pPr>
            <a:r>
              <a:rPr lang="en-IN" sz="2000" i="0" dirty="0">
                <a:solidFill>
                  <a:srgbClr val="0D0D0D"/>
                </a:solidFill>
                <a:effectLst/>
                <a:latin typeface="Times New Roman" panose="02020603050405020304" pitchFamily="18" charset="0"/>
                <a:cs typeface="Times New Roman" panose="02020603050405020304" pitchFamily="18" charset="0"/>
              </a:rPr>
              <a:t>Real-world Applications</a:t>
            </a:r>
          </a:p>
          <a:p>
            <a:pPr marL="285750" indent="-285750">
              <a:buFont typeface="Courier New" panose="02070309020205020404" pitchFamily="49" charset="0"/>
              <a:buChar char="o"/>
            </a:pPr>
            <a:r>
              <a:rPr lang="en-IN" sz="2000" i="0" dirty="0">
                <a:solidFill>
                  <a:srgbClr val="0D0D0D"/>
                </a:solidFill>
                <a:effectLst/>
                <a:latin typeface="Times New Roman" panose="02020603050405020304" pitchFamily="18" charset="0"/>
                <a:cs typeface="Times New Roman" panose="02020603050405020304" pitchFamily="18" charset="0"/>
              </a:rPr>
              <a:t>Continuous Innovation and Improvement</a:t>
            </a:r>
            <a:endParaRPr lang="en-IN" sz="20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9BD5488E-37B5-F506-1180-FD16D5916669}"/>
              </a:ext>
            </a:extLst>
          </p:cNvPr>
          <p:cNvSpPr txBox="1"/>
          <p:nvPr/>
        </p:nvSpPr>
        <p:spPr>
          <a:xfrm>
            <a:off x="2214880" y="4762192"/>
            <a:ext cx="8971280" cy="1631216"/>
          </a:xfrm>
          <a:prstGeom prst="rect">
            <a:avLst/>
          </a:prstGeom>
          <a:noFill/>
        </p:spPr>
        <p:txBody>
          <a:bodyPr wrap="square">
            <a:spAutoFit/>
          </a:bodyPr>
          <a:lstStyle/>
          <a:p>
            <a:pPr algn="just"/>
            <a:r>
              <a:rPr lang="en-US" sz="2000" b="0" i="0" dirty="0">
                <a:solidFill>
                  <a:srgbClr val="0D0D0D"/>
                </a:solidFill>
                <a:effectLst/>
                <a:latin typeface="Times New Roman" panose="02020603050405020304" pitchFamily="18" charset="0"/>
                <a:cs typeface="Times New Roman" panose="02020603050405020304" pitchFamily="18" charset="0"/>
              </a:rPr>
              <a:t>In summary, compiler support plays a crucial role in unlocking the full potential of concurrent programming, enabling developers to build highly performant and scalable software systems. By understanding the challenges and opportunities in this domain, we can pave the way for future advancements that will drive innovation and empower developers to tackle increasingly complex concurrent programming tasks.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69568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382B00B-C87C-DF99-440A-E910CE00CD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16009" y="1890949"/>
            <a:ext cx="8759991" cy="4263483"/>
          </a:xfrm>
          <a:prstGeom prst="rect">
            <a:avLst/>
          </a:prstGeom>
        </p:spPr>
      </p:pic>
      <p:sp>
        <p:nvSpPr>
          <p:cNvPr id="5" name="TextBox 4">
            <a:extLst>
              <a:ext uri="{FF2B5EF4-FFF2-40B4-BE49-F238E27FC236}">
                <a16:creationId xmlns:a16="http://schemas.microsoft.com/office/drawing/2014/main" id="{0A9BBDCC-ACE2-8347-6E25-C8457DB31899}"/>
              </a:ext>
            </a:extLst>
          </p:cNvPr>
          <p:cNvSpPr txBox="1"/>
          <p:nvPr/>
        </p:nvSpPr>
        <p:spPr>
          <a:xfrm>
            <a:off x="1920240" y="703568"/>
            <a:ext cx="6096000" cy="584775"/>
          </a:xfrm>
          <a:prstGeom prst="rect">
            <a:avLst/>
          </a:prstGeom>
          <a:noFill/>
        </p:spPr>
        <p:txBody>
          <a:bodyPr wrap="square">
            <a:spAutoFit/>
          </a:bodyPr>
          <a:lstStyle/>
          <a:p>
            <a:r>
              <a:rPr lang="en-IN" sz="3200" b="1" dirty="0">
                <a:solidFill>
                  <a:srgbClr val="0D0D0D"/>
                </a:solidFill>
                <a:latin typeface="Times New Roman" panose="02020603050405020304" pitchFamily="18" charset="0"/>
                <a:cs typeface="Times New Roman" panose="02020603050405020304" pitchFamily="18" charset="0"/>
              </a:rPr>
              <a:t>Sample O</a:t>
            </a:r>
            <a:r>
              <a:rPr lang="en-IN" sz="3200" b="1" i="0" dirty="0">
                <a:solidFill>
                  <a:srgbClr val="0D0D0D"/>
                </a:solidFill>
                <a:effectLst/>
                <a:latin typeface="Times New Roman" panose="02020603050405020304" pitchFamily="18" charset="0"/>
                <a:cs typeface="Times New Roman" panose="02020603050405020304" pitchFamily="18" charset="0"/>
              </a:rPr>
              <a:t>utput</a:t>
            </a:r>
            <a:endParaRPr lang="en-IN" sz="3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32239753"/>
      </p:ext>
    </p:extLst>
  </p:cSld>
  <p:clrMapOvr>
    <a:masterClrMapping/>
  </p:clrMapOvr>
</p:sld>
</file>

<file path=ppt/theme/theme1.xml><?xml version="1.0" encoding="utf-8"?>
<a:theme xmlns:a="http://schemas.openxmlformats.org/drawingml/2006/main" name="Wisp">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44</TotalTime>
  <Words>764</Words>
  <Application>Microsoft Office PowerPoint</Application>
  <PresentationFormat>Widescreen</PresentationFormat>
  <Paragraphs>52</Paragraphs>
  <Slides>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Arial</vt:lpstr>
      <vt:lpstr>Century Gothic</vt:lpstr>
      <vt:lpstr>Courier New</vt:lpstr>
      <vt:lpstr>Söhne</vt:lpstr>
      <vt:lpstr>Times New Roman</vt:lpstr>
      <vt:lpstr>Wingdings</vt:lpstr>
      <vt:lpstr>Wingdings 3</vt:lpstr>
      <vt:lpstr>Wisp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Janani S</dc:creator>
  <cp:lastModifiedBy>Janani S</cp:lastModifiedBy>
  <cp:revision>1</cp:revision>
  <dcterms:created xsi:type="dcterms:W3CDTF">2024-02-24T03:07:05Z</dcterms:created>
  <dcterms:modified xsi:type="dcterms:W3CDTF">2024-02-24T03:51:28Z</dcterms:modified>
</cp:coreProperties>
</file>