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Trebuchet MS" pitchFamily="34" charset="0"/>
      <p:regular r:id="rId13"/>
      <p:bold r:id="rId14"/>
      <p:italic r:id="rId15"/>
      <p:boldItalic r:id="rId16"/>
    </p:embeddedFont>
    <p:embeddedFont>
      <p:font typeface="Lato Black" charset="0"/>
      <p:bold r:id="rId17"/>
      <p:boldItalic r:id="rId18"/>
    </p:embeddedFont>
    <p:embeddedFont>
      <p:font typeface="Lato"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a:t>
            </a:r>
            <a:r>
              <a:rPr lang="en" sz="2900" b="1" i="0" u="none" strike="noStrike" cap="none" dirty="0" smtClean="0">
                <a:solidFill>
                  <a:schemeClr val="lt1"/>
                </a:solidFill>
                <a:latin typeface="Trebuchet MS"/>
                <a:ea typeface="Trebuchet MS"/>
                <a:cs typeface="Trebuchet MS"/>
                <a:sym typeface="Trebuchet MS"/>
              </a:rPr>
              <a:t>:Lens King  </a:t>
            </a:r>
            <a:endParaRPr sz="2900" b="1" i="0" u="none" strike="noStrike" cap="none">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559100" cy="37770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0"/>
              </a:spcAft>
              <a:buClr>
                <a:srgbClr val="000000"/>
              </a:buClr>
              <a:buSzPts val="1800"/>
              <a:buFont typeface="Arial"/>
              <a:buNone/>
            </a:pPr>
            <a:r>
              <a:rPr lang="en" sz="1700" b="1" i="0" u="none" strike="noStrike" cap="none" dirty="0">
                <a:solidFill>
                  <a:schemeClr val="lt1"/>
                </a:solidFill>
                <a:latin typeface="Trebuchet MS"/>
                <a:ea typeface="Trebuchet MS"/>
                <a:cs typeface="Trebuchet MS"/>
                <a:sym typeface="Trebuchet MS"/>
              </a:rPr>
              <a:t>Your team bio </a:t>
            </a:r>
            <a:r>
              <a:rPr lang="en" sz="1700" b="1" i="0" u="none" strike="noStrike" cap="none" dirty="0" smtClean="0">
                <a:solidFill>
                  <a:schemeClr val="lt1"/>
                </a:solidFill>
                <a:latin typeface="Trebuchet MS"/>
                <a:ea typeface="Trebuchet MS"/>
                <a:cs typeface="Trebuchet MS"/>
                <a:sym typeface="Trebuchet MS"/>
              </a:rPr>
              <a:t>: </a:t>
            </a:r>
            <a:r>
              <a:rPr lang="en" sz="1600" i="0" u="none" strike="noStrike" cap="none" dirty="0" smtClean="0">
                <a:solidFill>
                  <a:schemeClr val="lt1"/>
                </a:solidFill>
                <a:latin typeface="Trebuchet MS"/>
                <a:ea typeface="Trebuchet MS"/>
                <a:cs typeface="Trebuchet MS"/>
                <a:sym typeface="Trebuchet MS"/>
              </a:rPr>
              <a:t>We are accomplished as coder and programmer, we are ready to use our skills to contribute the exciting technological advances. </a:t>
            </a:r>
            <a:endParaRPr sz="1600" i="0" u="none" strike="noStrike" cap="none">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a:t>
            </a:r>
            <a:endParaRPr sz="1200" i="0" u="none" strike="noStrike" cap="none">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304800" y="438150"/>
            <a:ext cx="84698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a:t>
            </a:r>
            <a:r>
              <a:rPr lang="en" sz="2000" dirty="0" smtClean="0"/>
              <a:t>Statement</a:t>
            </a:r>
            <a:endParaRPr sz="2000"/>
          </a:p>
        </p:txBody>
      </p:sp>
      <p:sp>
        <p:nvSpPr>
          <p:cNvPr id="348" name="Google Shape;348;p2"/>
          <p:cNvSpPr txBox="1"/>
          <p:nvPr/>
        </p:nvSpPr>
        <p:spPr>
          <a:xfrm>
            <a:off x="304800" y="1047750"/>
            <a:ext cx="8238600" cy="3733800"/>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Clr>
                <a:srgbClr val="000000"/>
              </a:buClr>
              <a:buSzPts val="1400"/>
              <a:buFont typeface="Arial"/>
              <a:buNone/>
            </a:pPr>
            <a:r>
              <a:rPr lang="en" sz="1400" b="1" i="0" u="none" strike="noStrike" cap="none" dirty="0" smtClean="0">
                <a:solidFill>
                  <a:srgbClr val="222222"/>
                </a:solidFill>
                <a:highlight>
                  <a:srgbClr val="FFFFFF"/>
                </a:highlight>
                <a:latin typeface="Lato"/>
                <a:ea typeface="Lato"/>
                <a:cs typeface="Lato"/>
                <a:sym typeface="Lato"/>
              </a:rPr>
              <a:t>VIDEO ANALYTICS </a:t>
            </a: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US" b="0" i="0" u="none" strike="noStrike" cap="none" dirty="0" smtClean="0">
                <a:solidFill>
                  <a:srgbClr val="222222"/>
                </a:solidFill>
                <a:highlight>
                  <a:srgbClr val="FFFFFF"/>
                </a:highlight>
                <a:latin typeface="Lato" charset="0"/>
                <a:ea typeface="Lato"/>
                <a:cs typeface="Lato"/>
                <a:sym typeface="Lato"/>
              </a:rPr>
              <a:t>W</a:t>
            </a:r>
            <a:r>
              <a:rPr lang="en" b="0" i="0" u="none" strike="noStrike" cap="none" dirty="0" smtClean="0">
                <a:solidFill>
                  <a:srgbClr val="222222"/>
                </a:solidFill>
                <a:highlight>
                  <a:srgbClr val="FFFFFF"/>
                </a:highlight>
                <a:latin typeface="Lato" charset="0"/>
                <a:ea typeface="Lato"/>
                <a:cs typeface="Lato"/>
                <a:sym typeface="Lato"/>
              </a:rPr>
              <a:t>e already know about,  what are the issues facing in the banking sector under the video analytics field.</a:t>
            </a:r>
          </a:p>
          <a:p>
            <a:pPr marL="0" marR="0" lvl="0" indent="0" algn="just"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charset="0"/>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US" b="0" i="0" u="none" strike="noStrike" cap="none" dirty="0" smtClean="0">
                <a:solidFill>
                  <a:srgbClr val="222222"/>
                </a:solidFill>
                <a:highlight>
                  <a:srgbClr val="FFFFFF"/>
                </a:highlight>
                <a:latin typeface="Lato" charset="0"/>
                <a:ea typeface="Lato"/>
                <a:cs typeface="Lato"/>
                <a:sym typeface="Lato"/>
              </a:rPr>
              <a:t>A</a:t>
            </a:r>
            <a:r>
              <a:rPr lang="en" b="0" i="0" u="none" strike="noStrike" cap="none" dirty="0" smtClean="0">
                <a:solidFill>
                  <a:srgbClr val="222222"/>
                </a:solidFill>
                <a:highlight>
                  <a:srgbClr val="FFFFFF"/>
                </a:highlight>
                <a:latin typeface="Lato" charset="0"/>
                <a:ea typeface="Lato"/>
                <a:cs typeface="Lato"/>
                <a:sym typeface="Lato"/>
              </a:rPr>
              <a:t>s  we have an idea about these issues, we are ready to solve the given problem statement.</a:t>
            </a:r>
          </a:p>
          <a:p>
            <a:pPr marL="0" marR="0" lvl="0" indent="0" algn="just"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charset="0"/>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US" dirty="0" smtClean="0">
                <a:solidFill>
                  <a:srgbClr val="222222"/>
                </a:solidFill>
                <a:highlight>
                  <a:srgbClr val="FFFFFF"/>
                </a:highlight>
                <a:latin typeface="Lato" charset="0"/>
                <a:ea typeface="Lato"/>
                <a:cs typeface="Lato"/>
                <a:sym typeface="Lato"/>
              </a:rPr>
              <a:t>Our project is to turn the surveillance camera  into an autonomous sensor for real time alerts, changing the method of real time video monitoring.</a:t>
            </a:r>
          </a:p>
          <a:p>
            <a:pPr marL="0" marR="0" lvl="0" indent="0" algn="just" rtl="0">
              <a:lnSpc>
                <a:spcPct val="100000"/>
              </a:lnSpc>
              <a:spcBef>
                <a:spcPts val="0"/>
              </a:spcBef>
              <a:spcAft>
                <a:spcPts val="0"/>
              </a:spcAft>
              <a:buClr>
                <a:srgbClr val="000000"/>
              </a:buClr>
              <a:buSzPts val="1400"/>
              <a:buFont typeface="Arial"/>
              <a:buNone/>
            </a:pPr>
            <a:endParaRPr lang="en-US" dirty="0" smtClean="0">
              <a:solidFill>
                <a:srgbClr val="222222"/>
              </a:solidFill>
              <a:highlight>
                <a:srgbClr val="FFFFFF"/>
              </a:highlight>
              <a:latin typeface="Lato" charset="0"/>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US" dirty="0" smtClean="0">
                <a:solidFill>
                  <a:srgbClr val="222222"/>
                </a:solidFill>
                <a:highlight>
                  <a:srgbClr val="FFFFFF"/>
                </a:highlight>
                <a:latin typeface="Lato" charset="0"/>
                <a:ea typeface="Lato"/>
                <a:cs typeface="Lato"/>
                <a:sym typeface="Lato"/>
              </a:rPr>
              <a:t>Activity detection is a major problem in smart videos surveillance. It is a fundamental problem in a computer vision to detect the activity of  human in surveillance videos. </a:t>
            </a:r>
          </a:p>
          <a:p>
            <a:pPr marL="0" marR="0" lvl="0" indent="0" algn="just" rtl="0">
              <a:lnSpc>
                <a:spcPct val="100000"/>
              </a:lnSpc>
              <a:spcBef>
                <a:spcPts val="0"/>
              </a:spcBef>
              <a:spcAft>
                <a:spcPts val="0"/>
              </a:spcAft>
              <a:buClr>
                <a:srgbClr val="000000"/>
              </a:buClr>
              <a:buSzPts val="1400"/>
              <a:buFont typeface="Arial"/>
              <a:buNone/>
            </a:pPr>
            <a:endParaRPr lang="en-US" dirty="0" smtClean="0">
              <a:solidFill>
                <a:srgbClr val="222222"/>
              </a:solidFill>
              <a:highlight>
                <a:srgbClr val="FFFFFF"/>
              </a:highlight>
              <a:latin typeface="Lato" charset="0"/>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US" dirty="0" smtClean="0">
                <a:solidFill>
                  <a:srgbClr val="222222"/>
                </a:solidFill>
                <a:highlight>
                  <a:srgbClr val="FFFFFF"/>
                </a:highlight>
                <a:latin typeface="Lato" charset="0"/>
                <a:ea typeface="Lato"/>
                <a:cs typeface="Lato"/>
                <a:sym typeface="Lato"/>
              </a:rPr>
              <a:t>These applicants need real-time detection performance but it is generally consuming to detect actual activity . </a:t>
            </a:r>
          </a:p>
          <a:p>
            <a:pPr marL="0" marR="0" lvl="0" indent="0" algn="just" rtl="0">
              <a:lnSpc>
                <a:spcPct val="100000"/>
              </a:lnSpc>
              <a:spcBef>
                <a:spcPts val="0"/>
              </a:spcBef>
              <a:spcAft>
                <a:spcPts val="0"/>
              </a:spcAft>
              <a:buClr>
                <a:srgbClr val="000000"/>
              </a:buClr>
              <a:buSzPts val="1400"/>
              <a:buFont typeface="Arial"/>
              <a:buNone/>
            </a:pPr>
            <a:endParaRPr lang="en-US" dirty="0" smtClean="0">
              <a:solidFill>
                <a:srgbClr val="222222"/>
              </a:solidFill>
              <a:highlight>
                <a:srgbClr val="FFFFFF"/>
              </a:highlight>
              <a:latin typeface="Lato" charset="0"/>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endParaRPr lang="en-US" dirty="0" smtClean="0">
              <a:solidFill>
                <a:srgbClr val="222222"/>
              </a:solidFill>
              <a:highlight>
                <a:srgbClr val="FFFFFF"/>
              </a:highlight>
              <a:latin typeface="Lato" charset="0"/>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endParaRPr lang="en-US" dirty="0" smtClean="0">
              <a:solidFill>
                <a:srgbClr val="222222"/>
              </a:solidFill>
              <a:highlight>
                <a:srgbClr val="FFFFFF"/>
              </a:highlight>
              <a:latin typeface="Lato"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dirty="0" smtClean="0">
                <a:solidFill>
                  <a:srgbClr val="222222"/>
                </a:solidFill>
                <a:highlight>
                  <a:srgbClr val="FFFFFF"/>
                </a:highlight>
                <a:latin typeface="Lato"/>
                <a:ea typeface="Lato"/>
                <a:cs typeface="Lato"/>
                <a:sym typeface="Lato"/>
              </a:rPr>
              <a:t>  </a:t>
            </a: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smtClean="0">
                <a:solidFill>
                  <a:srgbClr val="222222"/>
                </a:solidFill>
                <a:highlight>
                  <a:srgbClr val="FFFFFF"/>
                </a:highlight>
                <a:latin typeface="Lato"/>
                <a:ea typeface="Lato"/>
                <a:cs typeface="Lato"/>
                <a:sym typeface="Lato"/>
              </a:rPr>
              <a:t> </a:t>
            </a: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57200" y="4381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User Segment &amp; Pain Points</a:t>
            </a:r>
            <a:endParaRPr sz="2000"/>
          </a:p>
        </p:txBody>
      </p:sp>
      <p:sp>
        <p:nvSpPr>
          <p:cNvPr id="354" name="Google Shape;354;p3"/>
          <p:cNvSpPr txBox="1"/>
          <p:nvPr/>
        </p:nvSpPr>
        <p:spPr>
          <a:xfrm>
            <a:off x="457200" y="590550"/>
            <a:ext cx="8238600" cy="39624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1000"/>
              </a:spcBef>
              <a:spcAft>
                <a:spcPts val="0"/>
              </a:spcAft>
              <a:buClr>
                <a:srgbClr val="000000"/>
              </a:buClr>
              <a:buSzPts val="1400"/>
              <a:buFont typeface="Arial"/>
              <a:buNone/>
            </a:pPr>
            <a:endParaRPr lang="en" b="1" dirty="0" smtClean="0">
              <a:solidFill>
                <a:srgbClr val="222222"/>
              </a:solidFill>
              <a:highlight>
                <a:srgbClr val="FFFFFF"/>
              </a:highlight>
              <a:latin typeface="Lato"/>
              <a:ea typeface="Lato"/>
              <a:cs typeface="Lato"/>
              <a:sym typeface="Lato"/>
            </a:endParaRPr>
          </a:p>
          <a:p>
            <a:pPr marL="0" marR="0" lvl="0" indent="0" algn="just" rtl="0">
              <a:lnSpc>
                <a:spcPct val="115000"/>
              </a:lnSpc>
              <a:spcBef>
                <a:spcPts val="1000"/>
              </a:spcBef>
              <a:spcAft>
                <a:spcPts val="0"/>
              </a:spcAft>
              <a:buClr>
                <a:srgbClr val="000000"/>
              </a:buClr>
              <a:buSzPts val="1400"/>
              <a:buFont typeface="Arial"/>
              <a:buNone/>
            </a:pPr>
            <a:r>
              <a:rPr lang="en-US" sz="1400" b="1" i="0" u="none" strike="noStrike" cap="none" dirty="0" smtClean="0">
                <a:solidFill>
                  <a:srgbClr val="222222"/>
                </a:solidFill>
                <a:highlight>
                  <a:srgbClr val="FFFFFF"/>
                </a:highlight>
                <a:latin typeface="Lato" charset="0"/>
                <a:ea typeface="Lato"/>
                <a:cs typeface="Lato"/>
                <a:sym typeface="Lato"/>
              </a:rPr>
              <a:t>T</a:t>
            </a:r>
            <a:r>
              <a:rPr lang="en" sz="1400" b="1" i="0" u="none" strike="noStrike" cap="none" dirty="0" smtClean="0">
                <a:solidFill>
                  <a:srgbClr val="222222"/>
                </a:solidFill>
                <a:highlight>
                  <a:srgbClr val="FFFFFF"/>
                </a:highlight>
                <a:latin typeface="Lato" charset="0"/>
                <a:ea typeface="Lato"/>
                <a:cs typeface="Lato"/>
                <a:sym typeface="Lato"/>
              </a:rPr>
              <a:t>he following segments which cuold be early adapters are</a:t>
            </a:r>
          </a:p>
          <a:p>
            <a:pPr marL="342900" marR="0" lvl="0" indent="-342900" algn="just" rtl="0">
              <a:lnSpc>
                <a:spcPct val="115000"/>
              </a:lnSpc>
              <a:spcBef>
                <a:spcPts val="1000"/>
              </a:spcBef>
              <a:spcAft>
                <a:spcPts val="0"/>
              </a:spcAft>
              <a:buClr>
                <a:srgbClr val="000000"/>
              </a:buClr>
              <a:buSzPts val="1400"/>
              <a:buFont typeface="+mj-lt"/>
              <a:buAutoNum type="arabicPeriod"/>
            </a:pPr>
            <a:r>
              <a:rPr lang="en-US" dirty="0" smtClean="0">
                <a:solidFill>
                  <a:srgbClr val="222222"/>
                </a:solidFill>
                <a:highlight>
                  <a:srgbClr val="FFFFFF"/>
                </a:highlight>
                <a:latin typeface="Lato" charset="0"/>
                <a:ea typeface="Lato"/>
                <a:cs typeface="Lato"/>
                <a:sym typeface="Lato"/>
              </a:rPr>
              <a:t>S</a:t>
            </a:r>
            <a:r>
              <a:rPr lang="en" dirty="0" smtClean="0">
                <a:solidFill>
                  <a:srgbClr val="222222"/>
                </a:solidFill>
                <a:highlight>
                  <a:srgbClr val="FFFFFF"/>
                </a:highlight>
                <a:latin typeface="Lato" charset="0"/>
                <a:ea typeface="Lato"/>
                <a:cs typeface="Lato"/>
                <a:sym typeface="Lato"/>
              </a:rPr>
              <a:t>entiment analysis and feedback for false positives.</a:t>
            </a:r>
          </a:p>
          <a:p>
            <a:pPr marL="342900" marR="0" lvl="0" indent="-342900" algn="just" rtl="0">
              <a:lnSpc>
                <a:spcPct val="115000"/>
              </a:lnSpc>
              <a:spcBef>
                <a:spcPts val="1000"/>
              </a:spcBef>
              <a:spcAft>
                <a:spcPts val="0"/>
              </a:spcAft>
              <a:buClr>
                <a:srgbClr val="000000"/>
              </a:buClr>
              <a:buSzPts val="1400"/>
              <a:buFont typeface="+mj-lt"/>
              <a:buAutoNum type="arabicPeriod"/>
            </a:pPr>
            <a:r>
              <a:rPr lang="en-US" dirty="0" smtClean="0">
                <a:solidFill>
                  <a:srgbClr val="222222"/>
                </a:solidFill>
                <a:highlight>
                  <a:srgbClr val="FFFFFF"/>
                </a:highlight>
                <a:latin typeface="Lato" charset="0"/>
                <a:ea typeface="Lato"/>
                <a:cs typeface="Lato"/>
                <a:sym typeface="Lato"/>
              </a:rPr>
              <a:t>C</a:t>
            </a:r>
            <a:r>
              <a:rPr lang="en" dirty="0" smtClean="0">
                <a:solidFill>
                  <a:srgbClr val="222222"/>
                </a:solidFill>
                <a:highlight>
                  <a:srgbClr val="FFFFFF"/>
                </a:highlight>
                <a:latin typeface="Lato" charset="0"/>
                <a:ea typeface="Lato"/>
                <a:cs typeface="Lato"/>
                <a:sym typeface="Lato"/>
              </a:rPr>
              <a:t>ount of people.</a:t>
            </a:r>
          </a:p>
          <a:p>
            <a:pPr marL="342900" marR="0" lvl="0" indent="-342900" algn="just" rtl="0">
              <a:lnSpc>
                <a:spcPct val="115000"/>
              </a:lnSpc>
              <a:spcBef>
                <a:spcPts val="1000"/>
              </a:spcBef>
              <a:spcAft>
                <a:spcPts val="0"/>
              </a:spcAft>
              <a:buClr>
                <a:srgbClr val="000000"/>
              </a:buClr>
              <a:buSzPts val="1400"/>
              <a:buFont typeface="+mj-lt"/>
              <a:buAutoNum type="arabicPeriod"/>
            </a:pPr>
            <a:r>
              <a:rPr lang="en-US" dirty="0" smtClean="0">
                <a:solidFill>
                  <a:srgbClr val="222222"/>
                </a:solidFill>
                <a:highlight>
                  <a:srgbClr val="FFFFFF"/>
                </a:highlight>
                <a:latin typeface="Lato" charset="0"/>
                <a:ea typeface="Lato"/>
                <a:cs typeface="Lato"/>
                <a:sym typeface="Lato"/>
              </a:rPr>
              <a:t>I</a:t>
            </a:r>
            <a:r>
              <a:rPr lang="en" dirty="0" smtClean="0">
                <a:solidFill>
                  <a:srgbClr val="222222"/>
                </a:solidFill>
                <a:highlight>
                  <a:srgbClr val="FFFFFF"/>
                </a:highlight>
                <a:latin typeface="Lato" charset="0"/>
                <a:ea typeface="Lato"/>
                <a:cs typeface="Lato"/>
                <a:sym typeface="Lato"/>
              </a:rPr>
              <a:t>dentification of known facilitators.</a:t>
            </a:r>
          </a:p>
          <a:p>
            <a:pPr marL="342900" marR="0" lvl="0" indent="-342900" algn="just" rtl="0">
              <a:lnSpc>
                <a:spcPct val="115000"/>
              </a:lnSpc>
              <a:spcBef>
                <a:spcPts val="1000"/>
              </a:spcBef>
              <a:spcAft>
                <a:spcPts val="0"/>
              </a:spcAft>
              <a:buClr>
                <a:srgbClr val="000000"/>
              </a:buClr>
              <a:buSzPts val="1400"/>
              <a:buFont typeface="+mj-lt"/>
              <a:buAutoNum type="arabicPeriod"/>
            </a:pPr>
            <a:endParaRPr lang="en" dirty="0" smtClean="0">
              <a:solidFill>
                <a:srgbClr val="222222"/>
              </a:solidFill>
              <a:highlight>
                <a:srgbClr val="FFFFFF"/>
              </a:highlight>
              <a:latin typeface="Lato" charset="0"/>
              <a:ea typeface="Lato"/>
              <a:cs typeface="Lato"/>
              <a:sym typeface="Lato"/>
            </a:endParaRPr>
          </a:p>
          <a:p>
            <a:pPr marL="342900" marR="0" lvl="0" indent="-342900" algn="just" rtl="0">
              <a:lnSpc>
                <a:spcPct val="115000"/>
              </a:lnSpc>
              <a:spcBef>
                <a:spcPts val="1000"/>
              </a:spcBef>
              <a:spcAft>
                <a:spcPts val="0"/>
              </a:spcAft>
              <a:buClr>
                <a:srgbClr val="000000"/>
              </a:buClr>
              <a:buSzPts val="1400"/>
            </a:pPr>
            <a:r>
              <a:rPr lang="en-US" b="1" dirty="0" smtClean="0">
                <a:solidFill>
                  <a:srgbClr val="222222"/>
                </a:solidFill>
                <a:highlight>
                  <a:srgbClr val="FFFFFF"/>
                </a:highlight>
                <a:latin typeface="Lato" charset="0"/>
                <a:ea typeface="Lato"/>
                <a:cs typeface="Lato"/>
                <a:sym typeface="Lato"/>
              </a:rPr>
              <a:t>T</a:t>
            </a:r>
            <a:r>
              <a:rPr lang="en" b="1" dirty="0" smtClean="0">
                <a:solidFill>
                  <a:srgbClr val="222222"/>
                </a:solidFill>
                <a:highlight>
                  <a:srgbClr val="FFFFFF"/>
                </a:highlight>
                <a:latin typeface="Lato" charset="0"/>
                <a:ea typeface="Lato"/>
                <a:cs typeface="Lato"/>
                <a:sym typeface="Lato"/>
              </a:rPr>
              <a:t>he pain points of our product are</a:t>
            </a:r>
          </a:p>
          <a:p>
            <a:pPr marL="342900" marR="0" lvl="0" indent="-342900" algn="just" rtl="0">
              <a:lnSpc>
                <a:spcPct val="115000"/>
              </a:lnSpc>
              <a:spcBef>
                <a:spcPts val="1000"/>
              </a:spcBef>
              <a:spcAft>
                <a:spcPts val="0"/>
              </a:spcAft>
              <a:buClr>
                <a:srgbClr val="000000"/>
              </a:buClr>
              <a:buSzPts val="1400"/>
              <a:buFont typeface="+mj-lt"/>
              <a:buAutoNum type="arabicPeriod"/>
            </a:pPr>
            <a:r>
              <a:rPr lang="en-US" dirty="0" smtClean="0">
                <a:solidFill>
                  <a:srgbClr val="222222"/>
                </a:solidFill>
                <a:highlight>
                  <a:srgbClr val="FFFFFF"/>
                </a:highlight>
                <a:latin typeface="Lato" charset="0"/>
                <a:ea typeface="Lato"/>
                <a:cs typeface="Lato"/>
                <a:sym typeface="Lato"/>
              </a:rPr>
              <a:t>T</a:t>
            </a:r>
            <a:r>
              <a:rPr lang="en" dirty="0" smtClean="0">
                <a:solidFill>
                  <a:srgbClr val="222222"/>
                </a:solidFill>
                <a:highlight>
                  <a:srgbClr val="FFFFFF"/>
                </a:highlight>
                <a:latin typeface="Lato" charset="0"/>
                <a:ea typeface="Lato"/>
                <a:cs typeface="Lato"/>
                <a:sym typeface="Lato"/>
              </a:rPr>
              <a:t>ampering with the cameras.</a:t>
            </a:r>
          </a:p>
          <a:p>
            <a:pPr marL="342900" marR="0" lvl="0" indent="-342900" algn="just" rtl="0">
              <a:lnSpc>
                <a:spcPct val="115000"/>
              </a:lnSpc>
              <a:spcBef>
                <a:spcPts val="1000"/>
              </a:spcBef>
              <a:spcAft>
                <a:spcPts val="0"/>
              </a:spcAft>
              <a:buClr>
                <a:srgbClr val="000000"/>
              </a:buClr>
              <a:buSzPts val="1400"/>
              <a:buFont typeface="+mj-lt"/>
              <a:buAutoNum type="arabicPeriod"/>
            </a:pPr>
            <a:r>
              <a:rPr lang="en-US" dirty="0" smtClean="0">
                <a:solidFill>
                  <a:srgbClr val="222222"/>
                </a:solidFill>
                <a:highlight>
                  <a:srgbClr val="FFFFFF"/>
                </a:highlight>
                <a:latin typeface="Lato" charset="0"/>
                <a:ea typeface="Lato"/>
                <a:cs typeface="Lato"/>
                <a:sym typeface="Lato"/>
              </a:rPr>
              <a:t>T</a:t>
            </a:r>
            <a:r>
              <a:rPr lang="en" dirty="0" smtClean="0">
                <a:solidFill>
                  <a:srgbClr val="222222"/>
                </a:solidFill>
                <a:highlight>
                  <a:srgbClr val="FFFFFF"/>
                </a:highlight>
                <a:latin typeface="Lato" charset="0"/>
                <a:ea typeface="Lato"/>
                <a:cs typeface="Lato"/>
                <a:sym typeface="Lato"/>
              </a:rPr>
              <a:t>ime taken for a activity on premises.         </a:t>
            </a:r>
            <a:endParaRPr sz="1400" b="0" i="0" u="none" strike="noStrike" cap="none">
              <a:solidFill>
                <a:srgbClr val="222222"/>
              </a:solidFill>
              <a:highlight>
                <a:srgbClr val="FFFFFF"/>
              </a:highlight>
              <a:latin typeface="Lato" charset="0"/>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a:solidFill>
                <a:srgbClr val="000000"/>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304800" y="895350"/>
            <a:ext cx="8238600" cy="34143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1000"/>
              </a:spcBef>
              <a:spcAft>
                <a:spcPts val="1000"/>
              </a:spcAft>
              <a:buClr>
                <a:srgbClr val="000000"/>
              </a:buClr>
              <a:buSzPts val="1400"/>
              <a:buFont typeface="Arial"/>
              <a:buNone/>
            </a:pPr>
            <a:r>
              <a:rPr lang="en-US" b="1" dirty="0" smtClean="0">
                <a:solidFill>
                  <a:srgbClr val="222222"/>
                </a:solidFill>
                <a:highlight>
                  <a:srgbClr val="FFFFFF"/>
                </a:highlight>
                <a:latin typeface="Lato"/>
                <a:ea typeface="Lato"/>
                <a:cs typeface="Lato"/>
                <a:sym typeface="Lato"/>
              </a:rPr>
              <a:t>T</a:t>
            </a:r>
            <a:r>
              <a:rPr lang="en" b="1" dirty="0" smtClean="0">
                <a:solidFill>
                  <a:srgbClr val="222222"/>
                </a:solidFill>
                <a:highlight>
                  <a:srgbClr val="FFFFFF"/>
                </a:highlight>
                <a:latin typeface="Lato"/>
                <a:ea typeface="Lato"/>
                <a:cs typeface="Lato"/>
                <a:sym typeface="Lato"/>
              </a:rPr>
              <a:t>he competitive products that we needs:</a:t>
            </a:r>
          </a:p>
          <a:p>
            <a:pPr marL="0" marR="0" lvl="0" indent="0" algn="just" rtl="0">
              <a:lnSpc>
                <a:spcPct val="115000"/>
              </a:lnSpc>
              <a:spcBef>
                <a:spcPts val="1000"/>
              </a:spcBef>
              <a:spcAft>
                <a:spcPts val="1000"/>
              </a:spcAft>
              <a:buClr>
                <a:srgbClr val="000000"/>
              </a:buClr>
              <a:buSzPts val="1400"/>
              <a:buFont typeface="Arial" pitchFamily="34" charset="0"/>
              <a:buChar char="•"/>
            </a:pPr>
            <a:r>
              <a:rPr lang="en" dirty="0" smtClean="0">
                <a:solidFill>
                  <a:srgbClr val="222222"/>
                </a:solidFill>
                <a:highlight>
                  <a:srgbClr val="FFFFFF"/>
                </a:highlight>
                <a:latin typeface="Lato"/>
                <a:ea typeface="Lato"/>
                <a:cs typeface="Lato"/>
                <a:sym typeface="Lato"/>
              </a:rPr>
              <a:t>    Video Footage Quality for clear recognition.</a:t>
            </a:r>
          </a:p>
          <a:p>
            <a:pPr marL="0" marR="0" lvl="0" indent="0" algn="just" rtl="0">
              <a:lnSpc>
                <a:spcPct val="115000"/>
              </a:lnSpc>
              <a:spcBef>
                <a:spcPts val="1000"/>
              </a:spcBef>
              <a:spcAft>
                <a:spcPts val="1000"/>
              </a:spcAft>
              <a:buClr>
                <a:srgbClr val="000000"/>
              </a:buClr>
              <a:buSzPts val="1400"/>
              <a:buFont typeface="Arial" pitchFamily="34" charset="0"/>
              <a:buChar char="•"/>
            </a:pPr>
            <a:r>
              <a:rPr lang="en-US" dirty="0" smtClean="0">
                <a:solidFill>
                  <a:srgbClr val="222222"/>
                </a:solidFill>
                <a:highlight>
                  <a:srgbClr val="FFFFFF"/>
                </a:highlight>
                <a:latin typeface="Lato"/>
                <a:ea typeface="Lato"/>
                <a:cs typeface="Lato"/>
                <a:sym typeface="Lato"/>
              </a:rPr>
              <a:t>    V</a:t>
            </a:r>
            <a:r>
              <a:rPr lang="en" dirty="0" smtClean="0">
                <a:solidFill>
                  <a:srgbClr val="222222"/>
                </a:solidFill>
                <a:highlight>
                  <a:srgbClr val="FFFFFF"/>
                </a:highlight>
                <a:latin typeface="Lato"/>
                <a:ea typeface="Lato"/>
                <a:cs typeface="Lato"/>
                <a:sym typeface="Lato"/>
              </a:rPr>
              <a:t>ideo Management  System ( VMS) to support video content analysis.</a:t>
            </a:r>
          </a:p>
          <a:p>
            <a:pPr marL="0" marR="0" lvl="0" indent="0" algn="just" rtl="0">
              <a:lnSpc>
                <a:spcPct val="115000"/>
              </a:lnSpc>
              <a:spcBef>
                <a:spcPts val="1000"/>
              </a:spcBef>
              <a:spcAft>
                <a:spcPts val="1000"/>
              </a:spcAft>
              <a:buClr>
                <a:srgbClr val="000000"/>
              </a:buClr>
              <a:buSzPts val="1400"/>
              <a:buFont typeface="Arial" pitchFamily="34" charset="0"/>
              <a:buChar char="•"/>
            </a:pPr>
            <a:r>
              <a:rPr lang="en" dirty="0" smtClean="0">
                <a:solidFill>
                  <a:srgbClr val="222222"/>
                </a:solidFill>
                <a:highlight>
                  <a:srgbClr val="FFFFFF"/>
                </a:highlight>
                <a:latin typeface="Lato"/>
                <a:ea typeface="Lato"/>
                <a:cs typeface="Lato"/>
                <a:sym typeface="Lato"/>
              </a:rPr>
              <a:t>    Graphic Processing Unit (GPU) to transform video content into actionable intelligence.</a:t>
            </a:r>
          </a:p>
          <a:p>
            <a:pPr lvl="0" algn="just">
              <a:lnSpc>
                <a:spcPct val="115000"/>
              </a:lnSpc>
              <a:spcBef>
                <a:spcPts val="1000"/>
              </a:spcBef>
              <a:spcAft>
                <a:spcPts val="1000"/>
              </a:spcAft>
              <a:buSzPts val="1400"/>
              <a:buFont typeface="Arial" pitchFamily="34" charset="0"/>
              <a:buChar char="•"/>
            </a:pPr>
            <a:r>
              <a:rPr lang="en" dirty="0" smtClean="0">
                <a:solidFill>
                  <a:srgbClr val="222222"/>
                </a:solidFill>
                <a:highlight>
                  <a:srgbClr val="FFFFFF"/>
                </a:highlight>
                <a:latin typeface="Lato"/>
                <a:ea typeface="Lato"/>
                <a:cs typeface="Lato"/>
                <a:sym typeface="Lato"/>
              </a:rPr>
              <a:t>    Digital Twin that enhance the retrieval of the large multimedia data (3D - Image processing ).</a:t>
            </a:r>
          </a:p>
          <a:p>
            <a:pPr lvl="0" algn="just">
              <a:lnSpc>
                <a:spcPct val="115000"/>
              </a:lnSpc>
              <a:spcBef>
                <a:spcPts val="1000"/>
              </a:spcBef>
              <a:spcAft>
                <a:spcPts val="1000"/>
              </a:spcAft>
              <a:buSzPts val="1400"/>
              <a:buFont typeface="Arial" pitchFamily="34" charset="0"/>
              <a:buChar char="•"/>
            </a:pPr>
            <a:r>
              <a:rPr lang="en" sz="1400" b="0" i="0" u="none" strike="noStrike" cap="none" dirty="0" smtClean="0">
                <a:solidFill>
                  <a:srgbClr val="222222"/>
                </a:solidFill>
                <a:highlight>
                  <a:srgbClr val="FFFFFF"/>
                </a:highlight>
                <a:latin typeface="Lato"/>
                <a:ea typeface="Lato"/>
                <a:cs typeface="Lato"/>
                <a:sym typeface="Lato"/>
              </a:rPr>
              <a:t> </a:t>
            </a:r>
            <a:r>
              <a:rPr lang="en" dirty="0" smtClean="0">
                <a:solidFill>
                  <a:srgbClr val="222222"/>
                </a:solidFill>
                <a:highlight>
                  <a:srgbClr val="FFFFFF"/>
                </a:highlight>
                <a:latin typeface="Lato"/>
                <a:ea typeface="Lato"/>
                <a:cs typeface="Lato"/>
                <a:sym typeface="Lato"/>
              </a:rPr>
              <a:t>   </a:t>
            </a:r>
            <a:r>
              <a:rPr lang="en" sz="1400" b="0" i="0" u="none" strike="noStrike" cap="none" dirty="0" smtClean="0">
                <a:solidFill>
                  <a:srgbClr val="222222"/>
                </a:solidFill>
                <a:highlight>
                  <a:srgbClr val="FFFFFF"/>
                </a:highlight>
                <a:latin typeface="Lato"/>
                <a:ea typeface="Lato"/>
                <a:cs typeface="Lato"/>
                <a:sym typeface="Lato"/>
              </a:rPr>
              <a:t>High Performance Computing (HPC) - this drives data analytics and subsequent data.</a:t>
            </a:r>
          </a:p>
          <a:p>
            <a:pPr marL="0" marR="0" lvl="0" indent="0" algn="l" rtl="0">
              <a:lnSpc>
                <a:spcPct val="115000"/>
              </a:lnSpc>
              <a:spcBef>
                <a:spcPts val="1000"/>
              </a:spcBef>
              <a:spcAft>
                <a:spcPts val="100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81000" y="4381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Pre-Requisite</a:t>
            </a:r>
            <a:endParaRPr sz="20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304800" y="438150"/>
            <a:ext cx="56475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Azure tools or resources</a:t>
            </a:r>
            <a:endParaRPr sz="2000"/>
          </a:p>
        </p:txBody>
      </p:sp>
      <p:sp>
        <p:nvSpPr>
          <p:cNvPr id="7" name="Text Placeholder 6"/>
          <p:cNvSpPr>
            <a:spLocks noGrp="1"/>
          </p:cNvSpPr>
          <p:nvPr>
            <p:ph type="body" idx="1"/>
          </p:nvPr>
        </p:nvSpPr>
        <p:spPr>
          <a:xfrm>
            <a:off x="228600" y="1047750"/>
            <a:ext cx="8002500" cy="3429000"/>
          </a:xfrm>
        </p:spPr>
        <p:txBody>
          <a:bodyPr/>
          <a:lstStyle/>
          <a:p>
            <a:pPr algn="just">
              <a:buFont typeface="Arial" pitchFamily="34" charset="0"/>
              <a:buChar char="•"/>
            </a:pPr>
            <a:r>
              <a:rPr lang="en-US" b="1" dirty="0" smtClean="0">
                <a:latin typeface="Lato" charset="0"/>
              </a:rPr>
              <a:t>Azure Video Indexer portal</a:t>
            </a:r>
            <a:r>
              <a:rPr lang="en-US" dirty="0" smtClean="0">
                <a:latin typeface="Lato" charset="0"/>
              </a:rPr>
              <a:t>: Let us evaluate the product, manage the account, and customize models.</a:t>
            </a:r>
          </a:p>
          <a:p>
            <a:pPr algn="just">
              <a:buFont typeface="Arial" pitchFamily="34" charset="0"/>
              <a:buChar char="•"/>
            </a:pPr>
            <a:endParaRPr lang="en-US" dirty="0" smtClean="0">
              <a:latin typeface="Lato" charset="0"/>
            </a:endParaRPr>
          </a:p>
          <a:p>
            <a:pPr algn="just">
              <a:buFont typeface="Arial" pitchFamily="34" charset="0"/>
              <a:buChar char="•"/>
            </a:pPr>
            <a:r>
              <a:rPr lang="en-US" b="1" dirty="0" smtClean="0">
                <a:latin typeface="Lato" charset="0"/>
              </a:rPr>
              <a:t>API integration</a:t>
            </a:r>
            <a:r>
              <a:rPr lang="en-US" dirty="0" smtClean="0">
                <a:latin typeface="Lato" charset="0"/>
              </a:rPr>
              <a:t>: All of Azure Video Indexer's capabilities are available through a REST API, which let us integrate the solution into our apps and infrastructure.</a:t>
            </a:r>
          </a:p>
          <a:p>
            <a:pPr algn="just">
              <a:buFont typeface="Arial" pitchFamily="34" charset="0"/>
              <a:buChar char="•"/>
            </a:pPr>
            <a:endParaRPr lang="en-US" dirty="0" smtClean="0">
              <a:latin typeface="Lato" charset="0"/>
            </a:endParaRPr>
          </a:p>
          <a:p>
            <a:pPr algn="just">
              <a:buFont typeface="Arial" pitchFamily="34" charset="0"/>
              <a:buChar char="•"/>
            </a:pPr>
            <a:r>
              <a:rPr lang="en-US" b="1" dirty="0" smtClean="0">
                <a:latin typeface="Lato" charset="0"/>
              </a:rPr>
              <a:t>Embeddable widget</a:t>
            </a:r>
            <a:r>
              <a:rPr lang="en-US" dirty="0" smtClean="0">
                <a:latin typeface="Lato" charset="0"/>
              </a:rPr>
              <a:t>: Let us embedded the Azure Video Indexer insights, player, and editor experiences into our project.</a:t>
            </a:r>
          </a:p>
        </p:txBody>
      </p:sp>
      <p:sp>
        <p:nvSpPr>
          <p:cNvPr id="366" name="Google Shape;366;p5"/>
          <p:cNvSpPr txBox="1">
            <a:spLocks noGrp="1"/>
          </p:cNvSpPr>
          <p:nvPr>
            <p:ph type="title" idx="4294967295"/>
          </p:nvPr>
        </p:nvSpPr>
        <p:spPr>
          <a:xfrm>
            <a:off x="228600" y="971550"/>
            <a:ext cx="8280400" cy="576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dirty="0" smtClean="0">
                <a:solidFill>
                  <a:srgbClr val="4A4548"/>
                </a:solidFill>
                <a:highlight>
                  <a:srgbClr val="FFFFFF"/>
                </a:highlight>
              </a:rPr>
              <a:t/>
            </a:r>
            <a:br>
              <a:rPr lang="en" sz="1400" b="0" dirty="0" smtClean="0">
                <a:solidFill>
                  <a:srgbClr val="4A4548"/>
                </a:solidFill>
                <a:highlight>
                  <a:srgbClr val="FFFFFF"/>
                </a:highlight>
              </a:rPr>
            </a:br>
            <a:r>
              <a:rPr lang="en" sz="1400" b="0" dirty="0" smtClean="0">
                <a:solidFill>
                  <a:srgbClr val="4A4548"/>
                </a:solidFill>
                <a:highlight>
                  <a:srgbClr val="FFFFFF"/>
                </a:highlight>
              </a:rPr>
              <a:t/>
            </a:r>
            <a:br>
              <a:rPr lang="en" sz="1400" b="0" dirty="0" smtClean="0">
                <a:solidFill>
                  <a:srgbClr val="4A4548"/>
                </a:solidFill>
                <a:highlight>
                  <a:srgbClr val="FFFFFF"/>
                </a:highlight>
              </a:rPr>
            </a:br>
            <a:r>
              <a:rPr lang="en" sz="1400" b="0" dirty="0" smtClean="0">
                <a:solidFill>
                  <a:srgbClr val="4A4548"/>
                </a:solidFill>
                <a:highlight>
                  <a:srgbClr val="FFFFFF"/>
                </a:highlight>
              </a:rPr>
              <a:t/>
            </a:r>
            <a:br>
              <a:rPr lang="en" sz="1400" b="0" dirty="0" smtClean="0">
                <a:solidFill>
                  <a:srgbClr val="4A4548"/>
                </a:solidFill>
                <a:highlight>
                  <a:srgbClr val="FFFFFF"/>
                </a:highlight>
              </a:rPr>
            </a:br>
            <a:r>
              <a:rPr lang="en" sz="1400" b="0" dirty="0" smtClean="0">
                <a:solidFill>
                  <a:srgbClr val="4A4548"/>
                </a:solidFill>
                <a:highlight>
                  <a:srgbClr val="FFFFFF"/>
                </a:highlight>
              </a:rPr>
              <a:t/>
            </a:r>
            <a:br>
              <a:rPr lang="en" sz="1400" b="0" dirty="0" smtClean="0">
                <a:solidFill>
                  <a:srgbClr val="4A4548"/>
                </a:solidFill>
                <a:highlight>
                  <a:srgbClr val="FFFFFF"/>
                </a:highlight>
              </a:rPr>
            </a:br>
            <a:r>
              <a:rPr lang="en" sz="1400" b="0" dirty="0" smtClean="0">
                <a:solidFill>
                  <a:srgbClr val="4A4548"/>
                </a:solidFill>
                <a:highlight>
                  <a:srgbClr val="FFFFFF"/>
                </a:highlight>
              </a:rPr>
              <a:t/>
            </a:r>
            <a:br>
              <a:rPr lang="en" sz="1400" b="0" dirty="0" smtClean="0">
                <a:solidFill>
                  <a:srgbClr val="4A4548"/>
                </a:solidFill>
                <a:highlight>
                  <a:srgbClr val="FFFFFF"/>
                </a:highlight>
              </a:rPr>
            </a:br>
            <a:r>
              <a:rPr lang="en" sz="1400" b="0" dirty="0" smtClean="0">
                <a:solidFill>
                  <a:srgbClr val="4A4548"/>
                </a:solidFill>
                <a:highlight>
                  <a:srgbClr val="FFFFFF"/>
                </a:highlight>
              </a:rPr>
              <a:t/>
            </a:r>
            <a:br>
              <a:rPr lang="en" sz="1400" b="0" dirty="0" smtClean="0">
                <a:solidFill>
                  <a:srgbClr val="4A4548"/>
                </a:solidFill>
                <a:highlight>
                  <a:srgbClr val="FFFFFF"/>
                </a:highlight>
              </a:rPr>
            </a:br>
            <a:r>
              <a:rPr lang="en" sz="1400" b="0" dirty="0" smtClean="0">
                <a:solidFill>
                  <a:srgbClr val="4A4548"/>
                </a:solidFill>
                <a:highlight>
                  <a:srgbClr val="FFFFFF"/>
                </a:highlight>
              </a:rPr>
              <a:t>    </a:t>
            </a:r>
            <a:endParaRPr sz="1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152400" y="250646"/>
            <a:ext cx="8622229" cy="55490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Any Supporting Functional Documents</a:t>
            </a:r>
            <a:endParaRPr sz="2000"/>
          </a:p>
        </p:txBody>
      </p:sp>
      <p:sp>
        <p:nvSpPr>
          <p:cNvPr id="372" name="Google Shape;372;p6"/>
          <p:cNvSpPr txBox="1"/>
          <p:nvPr/>
        </p:nvSpPr>
        <p:spPr>
          <a:xfrm>
            <a:off x="512375" y="1276350"/>
            <a:ext cx="8238600" cy="3289250"/>
          </a:xfrm>
          <a:prstGeom prst="rect">
            <a:avLst/>
          </a:prstGeom>
          <a:noFill/>
          <a:ln>
            <a:noFill/>
          </a:ln>
        </p:spPr>
        <p:txBody>
          <a:bodyPr spcFirstLastPara="1" wrap="square" lIns="91425" tIns="91425" rIns="91425" bIns="91425" anchor="t" anchorCtr="0">
            <a:noAutofit/>
          </a:bodyPr>
          <a:lstStyle/>
          <a:p>
            <a:pPr marL="9144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Lato"/>
              <a:ea typeface="Lato"/>
              <a:cs typeface="Lato"/>
              <a:sym typeface="Lato"/>
            </a:endParaRPr>
          </a:p>
        </p:txBody>
      </p:sp>
      <p:pic>
        <p:nvPicPr>
          <p:cNvPr id="7" name="Picture 2" descr="Video Analytics: Technologies and Use Cases"/>
          <p:cNvPicPr>
            <a:picLocks noChangeAspect="1" noChangeArrowheads="1"/>
          </p:cNvPicPr>
          <p:nvPr/>
        </p:nvPicPr>
        <p:blipFill>
          <a:blip r:embed="rId3"/>
          <a:srcRect/>
          <a:stretch>
            <a:fillRect/>
          </a:stretch>
        </p:blipFill>
        <p:spPr bwMode="auto">
          <a:xfrm>
            <a:off x="3733800" y="666750"/>
            <a:ext cx="5230961" cy="4277861"/>
          </a:xfrm>
          <a:prstGeom prst="rect">
            <a:avLst/>
          </a:prstGeom>
          <a:noFill/>
        </p:spPr>
      </p:pic>
      <p:sp>
        <p:nvSpPr>
          <p:cNvPr id="6" name="TextBox 5"/>
          <p:cNvSpPr txBox="1"/>
          <p:nvPr/>
        </p:nvSpPr>
        <p:spPr>
          <a:xfrm>
            <a:off x="304800" y="666750"/>
            <a:ext cx="3886200" cy="4616648"/>
          </a:xfrm>
          <a:prstGeom prst="rect">
            <a:avLst/>
          </a:prstGeom>
          <a:noFill/>
        </p:spPr>
        <p:txBody>
          <a:bodyPr wrap="square" rtlCol="0">
            <a:spAutoFit/>
          </a:bodyPr>
          <a:lstStyle/>
          <a:p>
            <a:pPr algn="just"/>
            <a:endParaRPr lang="en-US" b="1" dirty="0" smtClean="0">
              <a:solidFill>
                <a:schemeClr val="tx1"/>
              </a:solidFill>
              <a:latin typeface="Lato" charset="0"/>
            </a:endParaRPr>
          </a:p>
          <a:p>
            <a:pPr algn="just"/>
            <a:endParaRPr lang="en-US" b="1" dirty="0" smtClean="0">
              <a:solidFill>
                <a:schemeClr val="tx1"/>
              </a:solidFill>
              <a:latin typeface="Lato" charset="0"/>
            </a:endParaRPr>
          </a:p>
          <a:p>
            <a:pPr algn="just"/>
            <a:r>
              <a:rPr lang="en-US" b="1" dirty="0" smtClean="0">
                <a:solidFill>
                  <a:schemeClr val="tx1"/>
                </a:solidFill>
                <a:latin typeface="Lato" charset="0"/>
              </a:rPr>
              <a:t>User Interface and Dashboard -</a:t>
            </a:r>
            <a:r>
              <a:rPr lang="en-US" dirty="0" smtClean="0">
                <a:solidFill>
                  <a:schemeClr val="tx1"/>
                </a:solidFill>
                <a:latin typeface="Lato" charset="0"/>
              </a:rPr>
              <a:t> Monitor the activity , health , size of  images / video library, all in one place. Get real time reports on videos , users, servers and more.</a:t>
            </a:r>
          </a:p>
          <a:p>
            <a:pPr algn="just"/>
            <a:endParaRPr lang="en-US" dirty="0" smtClean="0">
              <a:solidFill>
                <a:schemeClr val="tx1"/>
              </a:solidFill>
              <a:latin typeface="Lato" charset="0"/>
            </a:endParaRPr>
          </a:p>
          <a:p>
            <a:pPr algn="just"/>
            <a:r>
              <a:rPr lang="en-US" b="1" dirty="0" smtClean="0">
                <a:solidFill>
                  <a:schemeClr val="tx1"/>
                </a:solidFill>
                <a:latin typeface="Lato" charset="0"/>
              </a:rPr>
              <a:t>Event Processing - </a:t>
            </a:r>
            <a:r>
              <a:rPr lang="en-US" dirty="0" smtClean="0">
                <a:solidFill>
                  <a:schemeClr val="tx1"/>
                </a:solidFill>
                <a:latin typeface="Lato" charset="0"/>
              </a:rPr>
              <a:t>The process that takes events or streams of events , analyzes them and takes automatic action and event  that can be specifically recorded</a:t>
            </a:r>
            <a:r>
              <a:rPr lang="en-US" b="1" dirty="0" smtClean="0">
                <a:solidFill>
                  <a:schemeClr val="tx1"/>
                </a:solidFill>
                <a:latin typeface="Lato" charset="0"/>
              </a:rPr>
              <a:t>.</a:t>
            </a:r>
          </a:p>
          <a:p>
            <a:pPr algn="just"/>
            <a:endParaRPr lang="en-US" b="1" dirty="0" smtClean="0">
              <a:solidFill>
                <a:schemeClr val="tx1"/>
              </a:solidFill>
              <a:latin typeface="Lato" charset="0"/>
            </a:endParaRPr>
          </a:p>
          <a:p>
            <a:pPr algn="just"/>
            <a:r>
              <a:rPr lang="en-US" b="1" dirty="0" smtClean="0">
                <a:solidFill>
                  <a:schemeClr val="tx1"/>
                </a:solidFill>
                <a:latin typeface="Lato" charset="0"/>
              </a:rPr>
              <a:t>Video Processing Layer - </a:t>
            </a:r>
            <a:r>
              <a:rPr lang="en-US" dirty="0" smtClean="0">
                <a:solidFill>
                  <a:schemeClr val="tx1"/>
                </a:solidFill>
                <a:latin typeface="Lato" charset="0"/>
              </a:rPr>
              <a:t>It grabs video streams  from  video streaming devices such as CCTV cameras , online video feeds , or any other  video  source using Real-time Streaming Protocols (RTSP) or HTTP.</a:t>
            </a:r>
          </a:p>
          <a:p>
            <a:pPr algn="just"/>
            <a:endParaRPr lang="en-US" b="1" dirty="0" smtClean="0">
              <a:solidFill>
                <a:schemeClr val="tx1"/>
              </a:solidFill>
              <a:latin typeface="Lato" charset="0"/>
            </a:endParaRPr>
          </a:p>
          <a:p>
            <a:pPr algn="just"/>
            <a:r>
              <a:rPr lang="en-US" b="1" dirty="0" smtClean="0">
                <a:solidFill>
                  <a:schemeClr val="tx1"/>
                </a:solidFill>
                <a:latin typeface="Lato" charset="0"/>
              </a:rPr>
              <a:t> </a:t>
            </a:r>
            <a:endParaRPr lang="en-US" dirty="0" smtClean="0">
              <a:solidFill>
                <a:schemeClr val="tx1"/>
              </a:solidFill>
              <a:latin typeface="Lato" charset="0"/>
            </a:endParaRPr>
          </a:p>
          <a:p>
            <a:pPr algn="just"/>
            <a:endParaRPr lang="en-US" dirty="0" smtClean="0">
              <a:solidFill>
                <a:schemeClr val="tx1"/>
              </a:solidFill>
              <a:latin typeface="Lato" charset="0"/>
            </a:endParaRPr>
          </a:p>
          <a:p>
            <a:endParaRPr lang="en-US"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228600" y="3619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 &amp; Adoption Plan</a:t>
            </a:r>
            <a:endParaRPr sz="2000"/>
          </a:p>
        </p:txBody>
      </p:sp>
      <p:sp>
        <p:nvSpPr>
          <p:cNvPr id="378" name="Google Shape;378;p7"/>
          <p:cNvSpPr txBox="1"/>
          <p:nvPr/>
        </p:nvSpPr>
        <p:spPr>
          <a:xfrm>
            <a:off x="304800" y="895350"/>
            <a:ext cx="8238600" cy="4038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 sz="1400" b="0" i="0" u="none" strike="noStrike" cap="none" dirty="0" smtClean="0">
                <a:solidFill>
                  <a:srgbClr val="222222"/>
                </a:solidFill>
                <a:highlight>
                  <a:srgbClr val="FFFFFF"/>
                </a:highlight>
                <a:latin typeface="Lato"/>
                <a:ea typeface="Lato"/>
                <a:cs typeface="Lato"/>
                <a:sym typeface="Lato"/>
              </a:rPr>
              <a:t>Describe below are the breif use – adoption plan of video analytics in the workplace.</a:t>
            </a:r>
          </a:p>
          <a:p>
            <a:pPr marL="342900" marR="0" lvl="0" indent="-342900" algn="just" rtl="0">
              <a:lnSpc>
                <a:spcPct val="100000"/>
              </a:lnSpc>
              <a:spcBef>
                <a:spcPts val="0"/>
              </a:spcBef>
              <a:spcAft>
                <a:spcPts val="0"/>
              </a:spcAft>
              <a:buClr>
                <a:srgbClr val="000000"/>
              </a:buClr>
              <a:buSzPts val="1400"/>
            </a:pPr>
            <a:endParaRPr lang="en" sz="1400" b="0" i="0" u="none" strike="noStrike" cap="none" dirty="0" smtClean="0">
              <a:solidFill>
                <a:srgbClr val="222222"/>
              </a:solidFill>
              <a:highlight>
                <a:srgbClr val="FFFFFF"/>
              </a:highlight>
              <a:latin typeface="Lato"/>
              <a:ea typeface="Lato"/>
              <a:cs typeface="Lato"/>
              <a:sym typeface="Lato"/>
            </a:endParaRPr>
          </a:p>
          <a:p>
            <a:pPr marL="342900" marR="0" lvl="0" indent="-342900" algn="just" rtl="0">
              <a:lnSpc>
                <a:spcPct val="150000"/>
              </a:lnSpc>
              <a:spcBef>
                <a:spcPts val="0"/>
              </a:spcBef>
              <a:spcAft>
                <a:spcPts val="0"/>
              </a:spcAft>
              <a:buClr>
                <a:srgbClr val="000000"/>
              </a:buClr>
              <a:buSzPts val="1400"/>
              <a:buFont typeface="Arial" pitchFamily="34" charset="0"/>
              <a:buChar char="•"/>
            </a:pPr>
            <a:r>
              <a:rPr lang="en" b="1" dirty="0" smtClean="0">
                <a:solidFill>
                  <a:srgbClr val="222222"/>
                </a:solidFill>
                <a:highlight>
                  <a:srgbClr val="FFFFFF"/>
                </a:highlight>
                <a:latin typeface="Lato"/>
                <a:ea typeface="Lato"/>
                <a:cs typeface="Lato"/>
                <a:sym typeface="Lato"/>
              </a:rPr>
              <a:t>Video Analytics for face recognition </a:t>
            </a:r>
            <a:r>
              <a:rPr lang="en" dirty="0" smtClean="0">
                <a:solidFill>
                  <a:srgbClr val="222222"/>
                </a:solidFill>
                <a:highlight>
                  <a:srgbClr val="FFFFFF"/>
                </a:highlight>
                <a:latin typeface="Lato"/>
                <a:ea typeface="Lato"/>
                <a:cs typeface="Lato"/>
                <a:sym typeface="Lato"/>
              </a:rPr>
              <a:t>-  It is a method of identifying an unauthorised person or verify specific person’s identity from their face.</a:t>
            </a:r>
          </a:p>
          <a:p>
            <a:pPr marL="342900" marR="0" lvl="0" indent="-342900" algn="just" rtl="0">
              <a:lnSpc>
                <a:spcPct val="150000"/>
              </a:lnSpc>
              <a:spcBef>
                <a:spcPts val="0"/>
              </a:spcBef>
              <a:spcAft>
                <a:spcPts val="0"/>
              </a:spcAft>
              <a:buClr>
                <a:srgbClr val="000000"/>
              </a:buClr>
              <a:buSzPts val="1400"/>
              <a:buFont typeface="Arial" pitchFamily="34" charset="0"/>
              <a:buChar char="•"/>
            </a:pPr>
            <a:r>
              <a:rPr lang="en" b="1" dirty="0" smtClean="0">
                <a:solidFill>
                  <a:srgbClr val="222222"/>
                </a:solidFill>
                <a:highlight>
                  <a:srgbClr val="FFFFFF"/>
                </a:highlight>
                <a:latin typeface="Lato"/>
                <a:ea typeface="Lato"/>
                <a:cs typeface="Lato"/>
                <a:sym typeface="Lato"/>
              </a:rPr>
              <a:t>Video Analytics for behaviour detection </a:t>
            </a:r>
            <a:r>
              <a:rPr lang="en" dirty="0" smtClean="0">
                <a:solidFill>
                  <a:srgbClr val="222222"/>
                </a:solidFill>
                <a:highlight>
                  <a:srgbClr val="FFFFFF"/>
                </a:highlight>
                <a:latin typeface="Lato"/>
                <a:ea typeface="Lato"/>
                <a:cs typeface="Lato"/>
                <a:sym typeface="Lato"/>
              </a:rPr>
              <a:t>-  It’s a method to detect the person’s behavior towards the  property of bank organization.</a:t>
            </a:r>
          </a:p>
          <a:p>
            <a:pPr marL="342900" marR="0" lvl="0" indent="-342900" algn="just" rtl="0">
              <a:lnSpc>
                <a:spcPct val="150000"/>
              </a:lnSpc>
              <a:spcBef>
                <a:spcPts val="0"/>
              </a:spcBef>
              <a:spcAft>
                <a:spcPts val="0"/>
              </a:spcAft>
              <a:buClr>
                <a:srgbClr val="000000"/>
              </a:buClr>
              <a:buSzPts val="1400"/>
              <a:buFont typeface="Arial" pitchFamily="34" charset="0"/>
              <a:buChar char="•"/>
            </a:pPr>
            <a:r>
              <a:rPr lang="en" b="1" dirty="0" smtClean="0">
                <a:solidFill>
                  <a:srgbClr val="222222"/>
                </a:solidFill>
                <a:highlight>
                  <a:srgbClr val="FFFFFF"/>
                </a:highlight>
                <a:latin typeface="Lato"/>
                <a:ea typeface="Lato"/>
                <a:cs typeface="Lato"/>
                <a:sym typeface="Lato"/>
              </a:rPr>
              <a:t>Video Analytics for person tracking -  </a:t>
            </a:r>
            <a:r>
              <a:rPr lang="en" dirty="0" smtClean="0">
                <a:solidFill>
                  <a:srgbClr val="222222"/>
                </a:solidFill>
                <a:highlight>
                  <a:srgbClr val="FFFFFF"/>
                </a:highlight>
                <a:latin typeface="Lato"/>
                <a:ea typeface="Lato"/>
                <a:cs typeface="Lato"/>
                <a:sym typeface="Lato"/>
              </a:rPr>
              <a:t>It start with all possible detections in a frame and give them an ID for the people tracking.</a:t>
            </a:r>
          </a:p>
          <a:p>
            <a:pPr marL="342900" marR="0" lvl="0" indent="-342900" algn="just" rtl="0">
              <a:lnSpc>
                <a:spcPct val="150000"/>
              </a:lnSpc>
              <a:spcBef>
                <a:spcPts val="0"/>
              </a:spcBef>
              <a:spcAft>
                <a:spcPts val="0"/>
              </a:spcAft>
              <a:buClr>
                <a:srgbClr val="000000"/>
              </a:buClr>
              <a:buSzPts val="1400"/>
              <a:buFont typeface="Arial" pitchFamily="34" charset="0"/>
              <a:buChar char="•"/>
            </a:pPr>
            <a:r>
              <a:rPr lang="en-US" b="1" dirty="0" smtClean="0">
                <a:solidFill>
                  <a:srgbClr val="222222"/>
                </a:solidFill>
                <a:highlight>
                  <a:srgbClr val="FFFFFF"/>
                </a:highlight>
                <a:latin typeface="Lato"/>
                <a:ea typeface="Lato"/>
                <a:cs typeface="Lato"/>
                <a:sym typeface="Lato"/>
              </a:rPr>
              <a:t>C</a:t>
            </a:r>
            <a:r>
              <a:rPr lang="en" b="1" dirty="0" smtClean="0">
                <a:solidFill>
                  <a:srgbClr val="222222"/>
                </a:solidFill>
                <a:highlight>
                  <a:srgbClr val="FFFFFF"/>
                </a:highlight>
                <a:latin typeface="Lato"/>
                <a:ea typeface="Lato"/>
                <a:cs typeface="Lato"/>
                <a:sym typeface="Lato"/>
              </a:rPr>
              <a:t>rowd detection with video analytics </a:t>
            </a:r>
            <a:r>
              <a:rPr lang="en" dirty="0" smtClean="0">
                <a:solidFill>
                  <a:srgbClr val="222222"/>
                </a:solidFill>
                <a:highlight>
                  <a:srgbClr val="FFFFFF"/>
                </a:highlight>
                <a:latin typeface="Lato"/>
                <a:ea typeface="Lato"/>
                <a:cs typeface="Lato"/>
                <a:sym typeface="Lato"/>
              </a:rPr>
              <a:t>-  Crowd scenes have many people accumulated with frequent and heavy closure, many existing detection, tracking, and activity recognition technology which are only applicable to sparse settings, do not work well in crowded location.</a:t>
            </a:r>
          </a:p>
          <a:p>
            <a:pPr marL="342900" marR="0" lvl="0" indent="-342900" algn="l" rtl="0">
              <a:lnSpc>
                <a:spcPct val="100000"/>
              </a:lnSpc>
              <a:spcBef>
                <a:spcPts val="0"/>
              </a:spcBef>
              <a:spcAft>
                <a:spcPts val="0"/>
              </a:spcAft>
              <a:buClr>
                <a:srgbClr val="000000"/>
              </a:buClr>
              <a:buSzPts val="1400"/>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solidFill>
                <a:srgbClr val="222222"/>
              </a:solidFill>
              <a:highlight>
                <a:srgbClr val="FFFFFF"/>
              </a:highlight>
              <a:latin typeface="Lato"/>
              <a:ea typeface="Lato"/>
              <a:cs typeface="Lato"/>
              <a:sym typeface="Lato"/>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228600" y="438150"/>
            <a:ext cx="92094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rgbClr val="1F1F50"/>
                </a:solidFill>
                <a:latin typeface="Lato"/>
                <a:ea typeface="Lato"/>
                <a:cs typeface="Lato"/>
                <a:sym typeface="Lato"/>
              </a:rPr>
              <a:t>GitHub Repository Link &amp; </a:t>
            </a:r>
            <a:r>
              <a:rPr lang="en" sz="2000" b="1" i="0" u="none" strike="noStrike" cap="none" dirty="0">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a:t>
            </a:r>
            <a:r>
              <a:rPr lang="en" sz="1500" dirty="0" smtClean="0"/>
              <a:t>members :</a:t>
            </a:r>
          </a:p>
          <a:p>
            <a:pPr marL="0" lvl="0" indent="0" algn="l" rtl="0">
              <a:lnSpc>
                <a:spcPct val="150000"/>
              </a:lnSpc>
              <a:spcBef>
                <a:spcPts val="0"/>
              </a:spcBef>
              <a:spcAft>
                <a:spcPts val="1600"/>
              </a:spcAft>
              <a:buSzPts val="1800"/>
              <a:buNone/>
            </a:pPr>
            <a:endParaRPr lang="en" sz="1500" dirty="0" smtClean="0"/>
          </a:p>
          <a:p>
            <a:pPr marL="0" lvl="0" indent="0" algn="l" rtl="0">
              <a:lnSpc>
                <a:spcPct val="150000"/>
              </a:lnSpc>
              <a:spcBef>
                <a:spcPts val="0"/>
              </a:spcBef>
              <a:spcAft>
                <a:spcPts val="1600"/>
              </a:spcAft>
              <a:buSzPts val="1800"/>
              <a:buNone/>
            </a:pPr>
            <a:endParaRPr sz="1500"/>
          </a:p>
        </p:txBody>
      </p:sp>
      <p:sp>
        <p:nvSpPr>
          <p:cNvPr id="4" name="TextBox 3"/>
          <p:cNvSpPr txBox="1"/>
          <p:nvPr/>
        </p:nvSpPr>
        <p:spPr>
          <a:xfrm>
            <a:off x="609600" y="3181350"/>
            <a:ext cx="4495800" cy="1384995"/>
          </a:xfrm>
          <a:prstGeom prst="rect">
            <a:avLst/>
          </a:prstGeom>
          <a:noFill/>
        </p:spPr>
        <p:txBody>
          <a:bodyPr wrap="square" rtlCol="0">
            <a:spAutoFit/>
          </a:bodyPr>
          <a:lstStyle/>
          <a:p>
            <a:pPr marL="342900" indent="-342900" algn="just">
              <a:lnSpc>
                <a:spcPct val="150000"/>
              </a:lnSpc>
              <a:buClr>
                <a:schemeClr val="bg1"/>
              </a:buClr>
              <a:buFont typeface="+mj-lt"/>
              <a:buAutoNum type="arabicPeriod"/>
            </a:pPr>
            <a:r>
              <a:rPr lang="en-US" dirty="0" smtClean="0">
                <a:solidFill>
                  <a:schemeClr val="bg1"/>
                </a:solidFill>
                <a:latin typeface="Lato" charset="0"/>
              </a:rPr>
              <a:t>HARSHINI  V.S</a:t>
            </a:r>
          </a:p>
          <a:p>
            <a:pPr marL="342900" indent="-342900" algn="just">
              <a:lnSpc>
                <a:spcPct val="150000"/>
              </a:lnSpc>
              <a:buClr>
                <a:schemeClr val="bg1"/>
              </a:buClr>
              <a:buFont typeface="+mj-lt"/>
              <a:buAutoNum type="arabicPeriod"/>
            </a:pPr>
            <a:r>
              <a:rPr lang="en-US" dirty="0" smtClean="0">
                <a:solidFill>
                  <a:schemeClr val="bg1"/>
                </a:solidFill>
                <a:latin typeface="Lato" charset="0"/>
              </a:rPr>
              <a:t>JANANI  G.K</a:t>
            </a:r>
          </a:p>
          <a:p>
            <a:pPr marL="342900" indent="-342900" algn="just">
              <a:lnSpc>
                <a:spcPct val="150000"/>
              </a:lnSpc>
              <a:buClr>
                <a:schemeClr val="bg1"/>
              </a:buClr>
              <a:buFont typeface="+mj-lt"/>
              <a:buAutoNum type="arabicPeriod"/>
            </a:pPr>
            <a:r>
              <a:rPr lang="en-US" dirty="0" smtClean="0">
                <a:solidFill>
                  <a:schemeClr val="bg1"/>
                </a:solidFill>
                <a:latin typeface="Lato" charset="0"/>
              </a:rPr>
              <a:t>GOWTHAMARAJ . R</a:t>
            </a:r>
          </a:p>
          <a:p>
            <a:pPr marL="342900" indent="-342900" algn="just">
              <a:lnSpc>
                <a:spcPct val="150000"/>
              </a:lnSpc>
              <a:buClr>
                <a:schemeClr val="bg1"/>
              </a:buClr>
              <a:buFont typeface="+mj-lt"/>
              <a:buAutoNum type="arabicPeriod"/>
            </a:pPr>
            <a:r>
              <a:rPr lang="en-US" dirty="0" smtClean="0">
                <a:solidFill>
                  <a:schemeClr val="bg1"/>
                </a:solidFill>
                <a:latin typeface="Lato" charset="0"/>
              </a:rPr>
              <a:t>JANANI  . A</a:t>
            </a:r>
            <a:endParaRPr lang="en-US" dirty="0">
              <a:solidFill>
                <a:schemeClr val="bg1"/>
              </a:solidFill>
              <a:latin typeface="Lato"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637</Words>
  <PresentationFormat>On-screen Show (16:9)</PresentationFormat>
  <Paragraphs>92</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Trebuchet MS</vt:lpstr>
      <vt:lpstr>Lato Black</vt:lpstr>
      <vt:lpstr>Lato</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Key Differentiators &amp; Adoption Plan</vt:lpstr>
      <vt:lpstr>Slide 8</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IT DC LAB</dc:creator>
  <cp:lastModifiedBy>IT PL LAB</cp:lastModifiedBy>
  <cp:revision>49</cp:revision>
  <dcterms:modified xsi:type="dcterms:W3CDTF">2022-09-19T10:10:56Z</dcterms:modified>
</cp:coreProperties>
</file>