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IN">
                <a:latin typeface="Abyssinica SIL" panose="02000603020000020004" charset="0"/>
                <a:cs typeface="Abyssinica SIL" panose="02000603020000020004" charset="0"/>
              </a:rPr>
              <a:t>YouTube Content Analysis</a:t>
            </a:r>
            <a:endParaRPr lang="" altLang="en-IN"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" alt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yssinica SIL" panose="02000603020000020004" charset="0"/>
                <a:cs typeface="Abyssinica SIL" panose="02000603020000020004" charset="0"/>
              </a:rPr>
              <a:t>Demo on Oct-21-2020</a:t>
            </a:r>
            <a:endParaRPr lang="" altLang="en-I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yssinica SIL" panose="02000603020000020004" charset="0"/>
              <a:cs typeface="Abyssinica SIL" panose="0200060302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9510" y="1828800"/>
            <a:ext cx="362712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yssinica SIL" panose="02000603020000020004" charset="0"/>
                <a:cs typeface="Abyssinica SIL" panose="02000603020000020004" charset="0"/>
              </a:rPr>
              <a:t>Extracting </a:t>
            </a:r>
            <a:r>
              <a:rPr lang="en-US" b="1" dirty="0" smtClean="0">
                <a:latin typeface="Abyssinica SIL" panose="02000603020000020004" charset="0"/>
                <a:cs typeface="Abyssinica SIL" panose="02000603020000020004" charset="0"/>
              </a:rPr>
              <a:t>View Count, Video Rating, Video length, Video author</a:t>
            </a:r>
            <a:r>
              <a:rPr lang="en-US" dirty="0" smtClean="0">
                <a:latin typeface="Abyssinica SIL" panose="02000603020000020004" charset="0"/>
                <a:cs typeface="Abyssinica SIL" panose="02000603020000020004" charset="0"/>
              </a:rPr>
              <a:t> using </a:t>
            </a:r>
            <a:r>
              <a:rPr lang="en-US" i="1" dirty="0" err="1" smtClean="0">
                <a:latin typeface="Abyssinica SIL" panose="02000603020000020004" charset="0"/>
                <a:cs typeface="Abyssinica SIL" panose="02000603020000020004" charset="0"/>
              </a:rPr>
              <a:t>Pytube</a:t>
            </a:r>
            <a:r>
              <a:rPr lang="en-US" i="1" dirty="0">
                <a:latin typeface="Abyssinica SIL" panose="02000603020000020004" charset="0"/>
                <a:cs typeface="Abyssinica SIL" panose="02000603020000020004" charset="0"/>
              </a:rPr>
              <a:t> </a:t>
            </a:r>
            <a:r>
              <a:rPr lang="en-US" i="1" dirty="0" smtClean="0">
                <a:latin typeface="Abyssinica SIL" panose="02000603020000020004" charset="0"/>
                <a:cs typeface="Abyssinica SIL" panose="02000603020000020004" charset="0"/>
              </a:rPr>
              <a:t>Package</a:t>
            </a:r>
            <a:endParaRPr lang="en-IN" i="1" dirty="0"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8" name="Flowchart: Data 7"/>
          <p:cNvSpPr/>
          <p:nvPr/>
        </p:nvSpPr>
        <p:spPr>
          <a:xfrm>
            <a:off x="1676400" y="533400"/>
            <a:ext cx="4114800" cy="990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Input – </a:t>
            </a:r>
            <a:r>
              <a:rPr lang="en-US" sz="1600" b="1" dirty="0" err="1">
                <a:latin typeface="Calibri" pitchFamily="34" charset="0"/>
                <a:cs typeface="Calibri" pitchFamily="34" charset="0"/>
              </a:rPr>
              <a:t>Youtube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" altLang="en-US" sz="1600" b="1" dirty="0">
                <a:latin typeface="Calibri" pitchFamily="34" charset="0"/>
                <a:cs typeface="Calibri" pitchFamily="34" charset="0"/>
              </a:rPr>
              <a:t>Li</a:t>
            </a:r>
            <a:r>
              <a:rPr lang="en-US" sz="1600" b="1" dirty="0">
                <a:latin typeface="Abyssinica SIL" panose="02000603020000020004" charset="0"/>
                <a:cs typeface="Abyssinica SIL" panose="02000603020000020004" charset="0"/>
              </a:rPr>
              <a:t>n</a:t>
            </a:r>
            <a:r>
              <a:rPr lang="" altLang="en-US" sz="1600" b="1" dirty="0">
                <a:latin typeface="Abyssinica SIL" panose="02000603020000020004" charset="0"/>
                <a:cs typeface="Abyssinica SIL" panose="02000603020000020004" charset="0"/>
              </a:rPr>
              <a:t>k</a:t>
            </a:r>
            <a:endParaRPr lang="en-US" sz="1600" b="1" dirty="0">
              <a:latin typeface="Abyssinica SIL" panose="02000603020000020004" charset="0"/>
              <a:cs typeface="Abyssinica SIL" panose="02000603020000020004" charset="0"/>
            </a:endParaRPr>
          </a:p>
          <a:p>
            <a:pPr algn="ctr"/>
            <a:r>
              <a:rPr lang="en-US" sz="1400" dirty="0" err="1">
                <a:latin typeface="Abyssinica SIL" panose="02000603020000020004" charset="0"/>
                <a:cs typeface="Abyssinica SIL" panose="02000603020000020004" charset="0"/>
              </a:rPr>
              <a:t>Youtube</a:t>
            </a:r>
            <a:r>
              <a:rPr lang="en-US" sz="1400" dirty="0">
                <a:latin typeface="Abyssinica SIL" panose="02000603020000020004" charset="0"/>
                <a:cs typeface="Abyssinica SIL" panose="02000603020000020004" charset="0"/>
              </a:rPr>
              <a:t> Key is extracted from link </a:t>
            </a:r>
            <a:r>
              <a:rPr lang="" altLang="en-US" sz="1400" dirty="0">
                <a:latin typeface="Abyssinica SIL" panose="02000603020000020004" charset="0"/>
                <a:cs typeface="Abyssinica SIL" panose="02000603020000020004" charset="0"/>
              </a:rPr>
              <a:t>using regex</a:t>
            </a:r>
            <a:endParaRPr lang="" altLang="en-US" sz="1400" dirty="0">
              <a:latin typeface="Abyssinica SIL" panose="02000603020000020004" charset="0"/>
              <a:cs typeface="Abyssinica SIL" panose="02000603020000020004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>
            <a:off x="3322320" y="1524000"/>
            <a:ext cx="7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2133600" y="3162300"/>
            <a:ext cx="2362199" cy="1790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Abyssinica SIL" panose="02000603020000020004" charset="0"/>
              <a:cs typeface="Abyssinica SIL" panose="02000603020000020004" charset="0"/>
            </a:endParaRPr>
          </a:p>
          <a:p>
            <a:pPr algn="ctr"/>
            <a:r>
              <a:rPr lang="en-US" sz="1600" b="1" dirty="0">
                <a:latin typeface="Abyssinica SIL" panose="02000603020000020004" charset="0"/>
                <a:cs typeface="Abyssinica SIL" panose="02000603020000020004" charset="0"/>
              </a:rPr>
              <a:t>Downloading </a:t>
            </a:r>
            <a:r>
              <a:rPr lang="en-US" sz="1600" b="1" dirty="0" err="1">
                <a:latin typeface="Abyssinica SIL" panose="02000603020000020004" charset="0"/>
                <a:cs typeface="Abyssinica SIL" panose="02000603020000020004" charset="0"/>
              </a:rPr>
              <a:t>Youtube</a:t>
            </a:r>
            <a:r>
              <a:rPr lang="en-US" sz="1600" b="1" dirty="0">
                <a:latin typeface="Abyssinica SIL" panose="02000603020000020004" charset="0"/>
                <a:cs typeface="Abyssinica SIL" panose="02000603020000020004" charset="0"/>
              </a:rPr>
              <a:t> Video from </a:t>
            </a:r>
            <a:r>
              <a:rPr lang="en-US" sz="1600" b="1" dirty="0" err="1">
                <a:latin typeface="Abyssinica SIL" panose="02000603020000020004" charset="0"/>
                <a:cs typeface="Abyssinica SIL" panose="02000603020000020004" charset="0"/>
              </a:rPr>
              <a:t>Youtube</a:t>
            </a:r>
            <a:r>
              <a:rPr lang="en-US" sz="1600" b="1" dirty="0">
                <a:latin typeface="Abyssinica SIL" panose="02000603020000020004" charset="0"/>
                <a:cs typeface="Abyssinica SIL" panose="02000603020000020004" charset="0"/>
              </a:rPr>
              <a:t> link – Store in Directory</a:t>
            </a:r>
            <a:endParaRPr lang="en-IN" sz="1600" b="1" dirty="0">
              <a:latin typeface="Abyssinica SIL" panose="02000603020000020004" charset="0"/>
              <a:cs typeface="Abyssinica SIL" panose="02000603020000020004" charset="0"/>
            </a:endParaRPr>
          </a:p>
        </p:txBody>
      </p:sp>
      <p:cxnSp>
        <p:nvCxnSpPr>
          <p:cNvPr id="18" name="Straight Arrow Connector 17"/>
          <p:cNvCxnSpPr>
            <a:stCxn id="7" idx="2"/>
            <a:endCxn id="17" idx="1"/>
          </p:cNvCxnSpPr>
          <p:nvPr/>
        </p:nvCxnSpPr>
        <p:spPr>
          <a:xfrm flipH="1">
            <a:off x="3314700" y="2819400"/>
            <a:ext cx="837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029200" y="3581400"/>
            <a:ext cx="3810000" cy="818369"/>
          </a:xfrm>
          <a:prstGeom prst="roundRect">
            <a:avLst>
              <a:gd name="adj" fmla="val 309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yt.streams.filter</a:t>
            </a:r>
            <a:r>
              <a:rPr lang="en-US" dirty="0" smtClean="0"/>
              <a:t>(progressive=True</a:t>
            </a:r>
            <a:r>
              <a:rPr lang="en-US" dirty="0"/>
              <a:t>, </a:t>
            </a:r>
            <a:r>
              <a:rPr lang="en-US" dirty="0" err="1"/>
              <a:t>file_extension</a:t>
            </a:r>
            <a:r>
              <a:rPr lang="en-US" dirty="0"/>
              <a:t>=</a:t>
            </a:r>
            <a:r>
              <a:rPr lang="en-US" dirty="0" smtClean="0"/>
              <a:t>'mp4’)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4495799" y="3886200"/>
            <a:ext cx="533401" cy="228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ction Button: Movie 32">
            <a:hlinkClick r:id="" action="ppaction://noaction" highlightClick="1"/>
          </p:cNvPr>
          <p:cNvSpPr/>
          <p:nvPr/>
        </p:nvSpPr>
        <p:spPr>
          <a:xfrm>
            <a:off x="1295400" y="3810000"/>
            <a:ext cx="640831" cy="457200"/>
          </a:xfrm>
          <a:prstGeom prst="actionButtonMovi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ction Button: Sound 33">
            <a:hlinkClick r:id="" action="ppaction://noaction" highlightClick="1">
              <a:snd r:embed="rId1" name="applause.wav"/>
            </a:hlinkClick>
          </p:cNvPr>
          <p:cNvSpPr/>
          <p:nvPr/>
        </p:nvSpPr>
        <p:spPr>
          <a:xfrm>
            <a:off x="1295400" y="5486400"/>
            <a:ext cx="624090" cy="381000"/>
          </a:xfrm>
          <a:prstGeom prst="actionButtonSou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>
            <a:stCxn id="17" idx="3"/>
          </p:cNvCxnSpPr>
          <p:nvPr/>
        </p:nvCxnSpPr>
        <p:spPr>
          <a:xfrm>
            <a:off x="3314700" y="4953000"/>
            <a:ext cx="837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96815" y="5295900"/>
            <a:ext cx="341338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byssinica SIL" panose="02000603020000020004" charset="0"/>
                <a:cs typeface="Abyssinica SIL" panose="02000603020000020004" charset="0"/>
              </a:rPr>
              <a:t>Video file (.mp4) to Audio Conversion (.wav) </a:t>
            </a:r>
            <a:endParaRPr lang="" altLang="en-US" b="1" dirty="0" smtClean="0">
              <a:latin typeface="Abyssinica SIL" panose="02000603020000020004" charset="0"/>
              <a:cs typeface="Abyssinica SIL" panose="0200060302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0" y="533400"/>
            <a:ext cx="9144000" cy="5343390"/>
            <a:chOff x="0" y="0"/>
            <a:chExt cx="9144000" cy="5343390"/>
          </a:xfrm>
        </p:grpSpPr>
        <p:sp>
          <p:nvSpPr>
            <p:cNvPr id="9" name="Rectangle 8"/>
            <p:cNvSpPr/>
            <p:nvPr/>
          </p:nvSpPr>
          <p:spPr>
            <a:xfrm>
              <a:off x="7010400" y="533400"/>
              <a:ext cx="1981200" cy="176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" altLang="en-US" sz="1200" b="1" dirty="0">
                  <a:latin typeface="Abyssinica SIL" panose="02000603020000020004" charset="0"/>
                  <a:cs typeface="Abyssinica SIL" panose="02000603020000020004" charset="0"/>
                </a:rPr>
                <a:t>In different permutations each trained model will be tested with  sample test audio file. Model </a:t>
              </a:r>
              <a:r>
                <a:rPr lang="en-US" sz="1200" b="1" dirty="0">
                  <a:latin typeface="Abyssinica SIL" panose="02000603020000020004" charset="0"/>
                  <a:cs typeface="Abyssinica SIL" panose="02000603020000020004" charset="0"/>
                </a:rPr>
                <a:t>with error rate &lt; 10 will be deployed</a:t>
              </a:r>
              <a:r>
                <a:rPr lang="" altLang="en-US" sz="1200" b="1" dirty="0">
                  <a:latin typeface="Abyssinica SIL" panose="02000603020000020004" charset="0"/>
                  <a:cs typeface="Abyssinica SIL" panose="02000603020000020004" charset="0"/>
                </a:rPr>
                <a:t>. </a:t>
              </a:r>
              <a:r>
                <a:rPr lang="" altLang="en-US" b="1" dirty="0">
                  <a:latin typeface="Abyssinica SIL" panose="02000603020000020004" charset="0"/>
                  <a:cs typeface="Abyssinica SIL" panose="02000603020000020004" charset="0"/>
                </a:rPr>
                <a:t>Endpoint</a:t>
              </a:r>
              <a:r>
                <a:rPr lang="" altLang="en-US" sz="1200" b="1" dirty="0">
                  <a:latin typeface="Abyssinica SIL" panose="02000603020000020004" charset="0"/>
                  <a:cs typeface="Abyssinica SIL" panose="02000603020000020004" charset="0"/>
                </a:rPr>
                <a:t> will be generated</a:t>
              </a:r>
              <a:endParaRPr lang="" altLang="en-US" sz="1200" b="1" dirty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519544"/>
              <a:ext cx="2008909" cy="1766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In </a:t>
              </a:r>
              <a:r>
                <a:rPr lang="" altLang="en-US" sz="1600" dirty="0">
                  <a:latin typeface="Abyssinica SIL" panose="02000603020000020004" charset="0"/>
                  <a:cs typeface="Abyssinica SIL" panose="02000603020000020004" charset="0"/>
                </a:rPr>
                <a:t>C</a:t>
              </a:r>
              <a:r>
                <a:rPr lang="en-US" sz="1600" b="1" dirty="0">
                  <a:latin typeface="Abyssinica SIL" panose="02000603020000020004" charset="0"/>
                  <a:cs typeface="Abyssinica SIL" panose="02000603020000020004" charset="0"/>
                </a:rPr>
                <a:t>ustom studio f</a:t>
              </a:r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or speech to text, 215mins of </a:t>
              </a:r>
              <a:r>
                <a:rPr lang="" altLang="en-US" sz="1600" dirty="0">
                  <a:latin typeface="Abyssinica SIL" panose="02000603020000020004" charset="0"/>
                  <a:cs typeface="Abyssinica SIL" panose="02000603020000020004" charset="0"/>
                </a:rPr>
                <a:t>(audio+ transcript )</a:t>
              </a:r>
              <a:r>
                <a:rPr lang="" altLang="en-US" sz="1600" dirty="0">
                  <a:latin typeface="Abyssinica SIL" panose="02000603020000020004" charset="0"/>
                  <a:cs typeface="Abyssinica SIL" panose="02000603020000020004" charset="0"/>
                </a:rPr>
                <a:t>T</a:t>
              </a:r>
              <a:r>
                <a:rPr lang="en-US" sz="1600" dirty="0" smtClean="0">
                  <a:latin typeface="Abyssinica SIL" panose="02000603020000020004" charset="0"/>
                  <a:cs typeface="Abyssinica SIL" panose="02000603020000020004" charset="0"/>
                </a:rPr>
                <a:t>raining </a:t>
              </a:r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data is given</a:t>
              </a:r>
              <a:endParaRPr lang="en-IN" sz="1600" dirty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526471"/>
              <a:ext cx="2590800" cy="1759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Custom speech model is built </a:t>
              </a:r>
              <a:r>
                <a:rPr lang="" altLang="en-US" sz="1600" dirty="0">
                  <a:latin typeface="Abyssinica SIL" panose="02000603020000020004" charset="0"/>
                  <a:cs typeface="Abyssinica SIL" panose="02000603020000020004" charset="0"/>
                </a:rPr>
                <a:t>as</a:t>
              </a:r>
              <a:r>
                <a:rPr lang="" altLang="en-US" sz="1600" b="1" dirty="0">
                  <a:latin typeface="Abyssinica SIL" panose="02000603020000020004" charset="0"/>
                  <a:cs typeface="Abyssinica SIL" panose="02000603020000020004" charset="0"/>
                </a:rPr>
                <a:t> </a:t>
              </a:r>
              <a:r>
                <a:rPr lang="" altLang="en-US" b="1" dirty="0">
                  <a:latin typeface="Abyssinica SIL" panose="02000603020000020004" charset="0"/>
                  <a:cs typeface="Abyssinica SIL" panose="02000603020000020004" charset="0"/>
                </a:rPr>
                <a:t>Hybrid model</a:t>
              </a:r>
              <a:r>
                <a:rPr lang="" altLang="en-US" sz="1600" b="1" dirty="0">
                  <a:latin typeface="Abyssinica SIL" panose="02000603020000020004" charset="0"/>
                  <a:cs typeface="Abyssinica SIL" panose="02000603020000020004" charset="0"/>
                </a:rPr>
                <a:t> </a:t>
              </a:r>
              <a:r>
                <a:rPr lang="en-US" sz="1600" b="1" dirty="0">
                  <a:latin typeface="Abyssinica SIL" panose="02000603020000020004" charset="0"/>
                  <a:cs typeface="Abyssinica SIL" panose="02000603020000020004" charset="0"/>
                </a:rPr>
                <a:t> </a:t>
              </a:r>
              <a:r>
                <a:rPr lang="" altLang="en-US" sz="1600" dirty="0">
                  <a:latin typeface="Abyssinica SIL" panose="02000603020000020004" charset="0"/>
                  <a:cs typeface="Abyssinica SIL" panose="02000603020000020004" charset="0"/>
                </a:rPr>
                <a:t>(</a:t>
              </a:r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latest </a:t>
              </a:r>
              <a:r>
                <a:rPr lang="en-US" sz="1600" b="1" dirty="0">
                  <a:latin typeface="Abyssinica SIL" panose="02000603020000020004" charset="0"/>
                  <a:cs typeface="Abyssinica SIL" panose="02000603020000020004" charset="0"/>
                </a:rPr>
                <a:t>base line model</a:t>
              </a:r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 </a:t>
              </a:r>
              <a:r>
                <a:rPr lang="en-US" sz="1600" dirty="0" smtClean="0">
                  <a:latin typeface="Abyssinica SIL" panose="02000603020000020004" charset="0"/>
                  <a:cs typeface="Abyssinica SIL" panose="02000603020000020004" charset="0"/>
                </a:rPr>
                <a:t>+ </a:t>
              </a:r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model trained with </a:t>
              </a:r>
              <a:r>
                <a:rPr lang="en-US" sz="1600" b="1" dirty="0">
                  <a:latin typeface="Abyssinica SIL" panose="02000603020000020004" charset="0"/>
                  <a:cs typeface="Abyssinica SIL" panose="02000603020000020004" charset="0"/>
                </a:rPr>
                <a:t>215</a:t>
              </a:r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 </a:t>
              </a:r>
              <a:r>
                <a:rPr lang="en-US" sz="1600" dirty="0" err="1">
                  <a:latin typeface="Abyssinica SIL" panose="02000603020000020004" charset="0"/>
                  <a:cs typeface="Abyssinica SIL" panose="02000603020000020004" charset="0"/>
                </a:rPr>
                <a:t>mins</a:t>
              </a:r>
              <a:r>
                <a:rPr lang="" altLang="en-US" sz="1600" dirty="0" err="1">
                  <a:latin typeface="Abyssinica SIL" panose="02000603020000020004" charset="0"/>
                  <a:cs typeface="Abyssinica SIL" panose="02000603020000020004" charset="0"/>
                </a:rPr>
                <a:t>)</a:t>
              </a:r>
              <a:endParaRPr lang="" altLang="en-US" sz="1600" dirty="0" err="1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5400" y="533400"/>
              <a:ext cx="1600200" cy="1766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600" dirty="0">
                  <a:latin typeface="Abyssinica SIL" panose="02000603020000020004" charset="0"/>
                  <a:cs typeface="Abyssinica SIL" panose="02000603020000020004" charset="0"/>
                </a:rPr>
                <a:t>After training  the model Inspect</a:t>
              </a:r>
              <a:r>
                <a:rPr lang="en-US" sz="1600" b="1" dirty="0">
                  <a:latin typeface="Abyssinica SIL" panose="02000603020000020004" charset="0"/>
                  <a:cs typeface="Abyssinica SIL" panose="02000603020000020004" charset="0"/>
                </a:rPr>
                <a:t> </a:t>
              </a:r>
              <a:r>
                <a:rPr lang="" altLang="en-US" b="1" dirty="0">
                  <a:latin typeface="Abyssinica SIL" panose="02000603020000020004" charset="0"/>
                  <a:cs typeface="Abyssinica SIL" panose="02000603020000020004" charset="0"/>
                </a:rPr>
                <a:t>W</a:t>
              </a:r>
              <a:r>
                <a:rPr lang="en-US" b="1" dirty="0">
                  <a:latin typeface="Abyssinica SIL" panose="02000603020000020004" charset="0"/>
                  <a:cs typeface="Abyssinica SIL" panose="02000603020000020004" charset="0"/>
                </a:rPr>
                <a:t>ord </a:t>
              </a:r>
              <a:r>
                <a:rPr lang="" altLang="en-US" b="1" dirty="0">
                  <a:latin typeface="Abyssinica SIL" panose="02000603020000020004" charset="0"/>
                  <a:cs typeface="Abyssinica SIL" panose="02000603020000020004" charset="0"/>
                </a:rPr>
                <a:t>E</a:t>
              </a:r>
              <a:r>
                <a:rPr lang="en-US" b="1" dirty="0">
                  <a:latin typeface="Abyssinica SIL" panose="02000603020000020004" charset="0"/>
                  <a:cs typeface="Abyssinica SIL" panose="02000603020000020004" charset="0"/>
                </a:rPr>
                <a:t>rror </a:t>
              </a:r>
              <a:r>
                <a:rPr lang="" altLang="en-US" b="1" dirty="0">
                  <a:latin typeface="Abyssinica SIL" panose="02000603020000020004" charset="0"/>
                  <a:cs typeface="Abyssinica SIL" panose="02000603020000020004" charset="0"/>
                </a:rPr>
                <a:t>R</a:t>
              </a:r>
              <a:r>
                <a:rPr lang="en-US" b="1" dirty="0" smtClean="0">
                  <a:latin typeface="Abyssinica SIL" panose="02000603020000020004" charset="0"/>
                  <a:cs typeface="Abyssinica SIL" panose="02000603020000020004" charset="0"/>
                </a:rPr>
                <a:t>ate.  </a:t>
              </a:r>
              <a:endParaRPr lang="en-IN" b="1" dirty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sp>
          <p:nvSpPr>
            <p:cNvPr id="15" name="Frame 14"/>
            <p:cNvSpPr/>
            <p:nvPr/>
          </p:nvSpPr>
          <p:spPr>
            <a:xfrm>
              <a:off x="0" y="0"/>
              <a:ext cx="9144000" cy="2514600"/>
            </a:xfrm>
            <a:prstGeom prst="frame">
              <a:avLst>
                <a:gd name="adj1" fmla="val 29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08" y="87868"/>
              <a:ext cx="9040091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Abyssinica SIL" panose="02000603020000020004" charset="0"/>
                  <a:cs typeface="Abyssinica SIL" panose="02000603020000020004" charset="0"/>
                </a:rPr>
                <a:t>Creating Speech resource Group – Extracting Hidden Subscription key and service key </a:t>
              </a:r>
              <a:endParaRPr lang="en-IN" sz="1600" b="1" i="1" dirty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cxnSp>
          <p:nvCxnSpPr>
            <p:cNvPr id="18" name="Straight Arrow Connector 17"/>
            <p:cNvCxnSpPr>
              <a:stCxn id="15" idx="2"/>
              <a:endCxn id="41" idx="0"/>
            </p:cNvCxnSpPr>
            <p:nvPr/>
          </p:nvCxnSpPr>
          <p:spPr>
            <a:xfrm>
              <a:off x="4572000" y="2514600"/>
              <a:ext cx="0" cy="314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3"/>
              <a:endCxn id="13" idx="1"/>
            </p:cNvCxnSpPr>
            <p:nvPr/>
          </p:nvCxnSpPr>
          <p:spPr>
            <a:xfrm>
              <a:off x="2085109" y="1402772"/>
              <a:ext cx="200891" cy="34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3"/>
              <a:endCxn id="14" idx="1"/>
            </p:cNvCxnSpPr>
            <p:nvPr/>
          </p:nvCxnSpPr>
          <p:spPr>
            <a:xfrm>
              <a:off x="4876800" y="1406235"/>
              <a:ext cx="228600" cy="103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3"/>
              <a:endCxn id="9" idx="1"/>
            </p:cNvCxnSpPr>
            <p:nvPr/>
          </p:nvCxnSpPr>
          <p:spPr>
            <a:xfrm>
              <a:off x="6705600" y="141662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52399" y="3553782"/>
              <a:ext cx="2376055" cy="1600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" altLang="en-US" b="1" dirty="0" smtClean="0">
                  <a:latin typeface="Abyssinica SIL" panose="02000603020000020004" charset="0"/>
                  <a:cs typeface="Abyssinica SIL" panose="02000603020000020004" charset="0"/>
                </a:rPr>
                <a:t>Custom model</a:t>
              </a:r>
              <a:r>
                <a:rPr lang="" altLang="en-US" sz="1400" dirty="0" smtClean="0">
                  <a:latin typeface="Abyssinica SIL" panose="02000603020000020004" charset="0"/>
                  <a:cs typeface="Abyssinica SIL" panose="02000603020000020004" charset="0"/>
                </a:rPr>
                <a:t> will be called inside the </a:t>
              </a:r>
              <a:r>
                <a:rPr lang="en-US" sz="1400" dirty="0" smtClean="0">
                  <a:latin typeface="Abyssinica SIL" panose="02000603020000020004" charset="0"/>
                  <a:cs typeface="Abyssinica SIL" panose="02000603020000020004" charset="0"/>
                </a:rPr>
                <a:t> </a:t>
              </a:r>
              <a:r>
                <a:rPr lang="en-US" sz="1400" b="1" dirty="0" smtClean="0">
                  <a:latin typeface="Abyssinica SIL" panose="02000603020000020004" charset="0"/>
                  <a:cs typeface="Abyssinica SIL" panose="02000603020000020004" charset="0"/>
                </a:rPr>
                <a:t>Continuous Speech Recognition</a:t>
              </a:r>
              <a:r>
                <a:rPr lang="en-US" sz="1400" dirty="0" smtClean="0">
                  <a:latin typeface="Abyssinica SIL" panose="02000603020000020004" charset="0"/>
                  <a:cs typeface="Abyssinica SIL" panose="02000603020000020004" charset="0"/>
                </a:rPr>
                <a:t> </a:t>
              </a:r>
              <a:r>
                <a:rPr lang="" altLang="en-US" sz="1400" dirty="0" smtClean="0">
                  <a:latin typeface="Abyssinica SIL" panose="02000603020000020004" charset="0"/>
                  <a:cs typeface="Abyssinica SIL" panose="02000603020000020004" charset="0"/>
                </a:rPr>
                <a:t>for getting text output </a:t>
              </a:r>
              <a:endParaRPr lang="" altLang="en-US" sz="1400" dirty="0" smtClean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55241" y="3609017"/>
              <a:ext cx="1853045" cy="1496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latin typeface="Abyssinica SIL" panose="02000603020000020004" charset="0"/>
                  <a:cs typeface="Abyssinica SIL" panose="02000603020000020004" charset="0"/>
                </a:rPr>
                <a:t>Text will be passed into </a:t>
              </a:r>
              <a:r>
                <a:rPr lang="en-US" b="1" dirty="0" smtClean="0">
                  <a:latin typeface="Abyssinica SIL" panose="02000603020000020004" charset="0"/>
                  <a:cs typeface="Abyssinica SIL" panose="02000603020000020004" charset="0"/>
                </a:rPr>
                <a:t>Custom Spacy Model</a:t>
              </a:r>
              <a:endParaRPr lang="en-IN" b="1" dirty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sp>
          <p:nvSpPr>
            <p:cNvPr id="41" name="Frame 40"/>
            <p:cNvSpPr/>
            <p:nvPr/>
          </p:nvSpPr>
          <p:spPr>
            <a:xfrm>
              <a:off x="0" y="2828790"/>
              <a:ext cx="9144000" cy="2514600"/>
            </a:xfrm>
            <a:prstGeom prst="frame">
              <a:avLst>
                <a:gd name="adj1" fmla="val 29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2399" y="2907451"/>
              <a:ext cx="8915399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byssinica SIL" panose="02000603020000020004" charset="0"/>
                  <a:cs typeface="Abyssinica SIL" panose="02000603020000020004" charset="0"/>
                </a:rPr>
                <a:t>Continuous recognition will be defined with configuration (Sampling rate of 16hz, Channel of Mono, Encoding bit size of 16pcm)</a:t>
              </a:r>
              <a:endParaRPr lang="en-IN" b="1" dirty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cxnSp>
          <p:nvCxnSpPr>
            <p:cNvPr id="50" name="Straight Arrow Connector 49"/>
            <p:cNvCxnSpPr>
              <a:stCxn id="38" idx="3"/>
              <a:endCxn id="40" idx="1"/>
            </p:cNvCxnSpPr>
            <p:nvPr/>
          </p:nvCxnSpPr>
          <p:spPr>
            <a:xfrm>
              <a:off x="2528454" y="4353883"/>
              <a:ext cx="226787" cy="33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969329" y="3609017"/>
              <a:ext cx="1853045" cy="1496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 smtClean="0">
                  <a:latin typeface="Abyssinica SIL" panose="02000603020000020004" charset="0"/>
                  <a:cs typeface="Abyssinica SIL" panose="02000603020000020004" charset="0"/>
                </a:rPr>
                <a:t>Ingredient Entity </a:t>
              </a:r>
              <a:r>
                <a:rPr lang="en-US" sz="1400" b="1" dirty="0">
                  <a:latin typeface="Abyssinica SIL" panose="02000603020000020004" charset="0"/>
                  <a:cs typeface="Abyssinica SIL" panose="02000603020000020004" charset="0"/>
                </a:rPr>
                <a:t>will be extracted </a:t>
              </a:r>
              <a:r>
                <a:rPr lang="en-US" sz="1400" b="1" dirty="0" smtClean="0">
                  <a:latin typeface="Abyssinica SIL" panose="02000603020000020004" charset="0"/>
                  <a:cs typeface="Abyssinica SIL" panose="02000603020000020004" charset="0"/>
                </a:rPr>
                <a:t>and placed </a:t>
              </a:r>
              <a:r>
                <a:rPr lang="" altLang="en-US" sz="1400" b="1" dirty="0" smtClean="0">
                  <a:latin typeface="Abyssinica SIL" panose="02000603020000020004" charset="0"/>
                  <a:cs typeface="Abyssinica SIL" panose="02000603020000020004" charset="0"/>
                </a:rPr>
                <a:t>in Ingredient column</a:t>
              </a:r>
              <a:endParaRPr lang="" altLang="en-US" sz="1400" b="1" dirty="0" smtClean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53069" y="3609017"/>
              <a:ext cx="1853045" cy="1496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b="1" dirty="0" smtClean="0">
                  <a:latin typeface="Abyssinica SIL" panose="02000603020000020004" charset="0"/>
                  <a:cs typeface="Abyssinica SIL" panose="02000603020000020004" charset="0"/>
                </a:rPr>
                <a:t>Data is updated in DB </a:t>
              </a:r>
              <a:r>
                <a:rPr lang="en-US" b="1" dirty="0">
                  <a:latin typeface="Abyssinica SIL" panose="02000603020000020004" charset="0"/>
                  <a:cs typeface="Abyssinica SIL" panose="02000603020000020004" charset="0"/>
                </a:rPr>
                <a:t>and </a:t>
              </a:r>
              <a:r>
                <a:rPr lang="en-US" b="1" dirty="0" smtClean="0">
                  <a:latin typeface="Abyssinica SIL" panose="02000603020000020004" charset="0"/>
                  <a:cs typeface="Abyssinica SIL" panose="02000603020000020004" charset="0"/>
                </a:rPr>
                <a:t>Power BI</a:t>
              </a:r>
              <a:endParaRPr lang="en-IN" b="1" dirty="0">
                <a:latin typeface="Abyssinica SIL" panose="02000603020000020004" charset="0"/>
                <a:cs typeface="Abyssinica SIL" panose="02000603020000020004" charset="0"/>
              </a:endParaRPr>
            </a:p>
          </p:txBody>
        </p:sp>
        <p:cxnSp>
          <p:nvCxnSpPr>
            <p:cNvPr id="59" name="Straight Arrow Connector 58"/>
            <p:cNvCxnSpPr>
              <a:stCxn id="40" idx="3"/>
              <a:endCxn id="57" idx="1"/>
            </p:cNvCxnSpPr>
            <p:nvPr/>
          </p:nvCxnSpPr>
          <p:spPr>
            <a:xfrm>
              <a:off x="4608286" y="4357209"/>
              <a:ext cx="361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3"/>
              <a:endCxn id="58" idx="1"/>
            </p:cNvCxnSpPr>
            <p:nvPr/>
          </p:nvCxnSpPr>
          <p:spPr>
            <a:xfrm>
              <a:off x="6822374" y="4357209"/>
              <a:ext cx="3306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68275"/>
            <a:ext cx="1018540" cy="379095"/>
          </a:xfrm>
        </p:spPr>
        <p:txBody>
          <a:bodyPr>
            <a:normAutofit/>
          </a:bodyPr>
          <a:p>
            <a:r>
              <a:rPr lang="" altLang="en-US" sz="1600" b="1">
                <a:latin typeface="Abyssinica SIL" panose="02000603020000020004" charset="0"/>
                <a:cs typeface="Abyssinica SIL" panose="02000603020000020004" charset="0"/>
              </a:rPr>
              <a:t>Output</a:t>
            </a:r>
            <a:endParaRPr lang="" altLang="en-US" sz="1600" b="1"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6735"/>
            <a:ext cx="8229600" cy="5579745"/>
          </a:xfrm>
        </p:spPr>
        <p:txBody>
          <a:bodyPr/>
          <a:p>
            <a:r>
              <a:rPr lang="" altLang="en-US" sz="1200">
                <a:latin typeface="Abyssinica SIL" panose="02000603020000020004" charset="0"/>
                <a:cs typeface="Abyssinica SIL" panose="02000603020000020004" charset="0"/>
              </a:rPr>
              <a:t>Extracting required attributes of</a:t>
            </a:r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pPr marL="0" indent="0">
              <a:buNone/>
            </a:pPr>
            <a:r>
              <a:rPr lang="" altLang="en-US" sz="1200">
                <a:latin typeface="Abyssinica SIL" panose="02000603020000020004" charset="0"/>
                <a:cs typeface="Abyssinica SIL" panose="02000603020000020004" charset="0"/>
              </a:rPr>
              <a:t>     YouTube for analytics</a:t>
            </a:r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r>
              <a:rPr lang="" altLang="en-US" sz="1200">
                <a:latin typeface="Abyssinica SIL" panose="02000603020000020004" charset="0"/>
                <a:cs typeface="Abyssinica SIL" panose="02000603020000020004" charset="0"/>
              </a:rPr>
              <a:t>Custom Speech Model</a:t>
            </a:r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r>
              <a:rPr lang="" altLang="en-US" sz="1200">
                <a:latin typeface="Abyssinica SIL" panose="02000603020000020004" charset="0"/>
                <a:cs typeface="Abyssinica SIL" panose="02000603020000020004" charset="0"/>
              </a:rPr>
              <a:t>Custom Spacy Model </a:t>
            </a:r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  <a:p>
            <a:r>
              <a:rPr lang="" altLang="en-US" sz="1200">
                <a:latin typeface="Abyssinica SIL" panose="02000603020000020004" charset="0"/>
                <a:cs typeface="Abyssinica SIL" panose="02000603020000020004" charset="0"/>
              </a:rPr>
              <a:t>Text + Ingredient + Title </a:t>
            </a:r>
            <a:endParaRPr lang="" altLang="en-US" sz="1200">
              <a:latin typeface="Abyssinica SIL" panose="02000603020000020004" charset="0"/>
              <a:cs typeface="Abyssinica SIL" panose="02000603020000020004" charset="0"/>
            </a:endParaRPr>
          </a:p>
        </p:txBody>
      </p:sp>
      <p:pic>
        <p:nvPicPr>
          <p:cNvPr id="6" name="Picture 5" descr="MicrosoftTeams-image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245" y="547370"/>
            <a:ext cx="5084445" cy="1191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5" y="1788160"/>
            <a:ext cx="5393690" cy="1764030"/>
          </a:xfrm>
          <a:prstGeom prst="rect">
            <a:avLst/>
          </a:prstGeom>
        </p:spPr>
      </p:pic>
      <p:pic>
        <p:nvPicPr>
          <p:cNvPr id="8" name="Picture 7" descr="MicrosoftTeams-image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45" y="3693795"/>
            <a:ext cx="5394325" cy="1082675"/>
          </a:xfrm>
          <a:prstGeom prst="rect">
            <a:avLst/>
          </a:prstGeom>
        </p:spPr>
      </p:pic>
      <p:pic>
        <p:nvPicPr>
          <p:cNvPr id="9" name="Picture 8" descr="MicrosoftTeams-image (7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4989195"/>
            <a:ext cx="7842885" cy="1623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734695"/>
            <a:ext cx="4642485" cy="774065"/>
          </a:xfrm>
        </p:spPr>
        <p:txBody>
          <a:bodyPr>
            <a:normAutofit/>
          </a:bodyPr>
          <a:p>
            <a:r>
              <a:rPr lang="" altLang="en-US" sz="2400">
                <a:latin typeface="Abyssinica SIL" panose="02000603020000020004" charset="0"/>
                <a:cs typeface="Abyssinica SIL" panose="02000603020000020004" charset="0"/>
              </a:rPr>
              <a:t>Expected PowerBi Dashboard</a:t>
            </a:r>
            <a:endParaRPr lang="" altLang="en-US" sz="2400">
              <a:latin typeface="Abyssinica SIL" panose="02000603020000020004" charset="0"/>
              <a:cs typeface="Abyssinica SIL" panose="02000603020000020004" charset="0"/>
            </a:endParaRPr>
          </a:p>
        </p:txBody>
      </p:sp>
      <p:pic>
        <p:nvPicPr>
          <p:cNvPr id="8" name="Content Placeholder 7" descr="Version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725" y="1600200"/>
            <a:ext cx="79559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065" y="299720"/>
            <a:ext cx="6324600" cy="1143000"/>
          </a:xfrm>
        </p:spPr>
        <p:txBody>
          <a:bodyPr/>
          <a:p>
            <a:r>
              <a:rPr lang="" altLang="en-US" sz="2800">
                <a:latin typeface="Abyssinica SIL" panose="02000603020000020004" charset="0"/>
                <a:cs typeface="Abyssinica SIL" panose="02000603020000020004" charset="0"/>
              </a:rPr>
              <a:t>WireFraming for WebApp</a:t>
            </a:r>
            <a:endParaRPr lang="" altLang="en-US" sz="2800">
              <a:latin typeface="Abyssinica SIL" panose="02000603020000020004" charset="0"/>
              <a:cs typeface="Abyssinica SIL" panose="02000603020000020004" charset="0"/>
            </a:endParaRPr>
          </a:p>
        </p:txBody>
      </p:sp>
      <p:pic>
        <p:nvPicPr>
          <p:cNvPr id="4" name="Content Placeholder 3" descr="MicrosoftTeams-image (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6605" y="1288415"/>
            <a:ext cx="5411470" cy="513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Presentation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>Arial Unicode MS</vt:lpstr>
      <vt:lpstr>aakar</vt:lpstr>
      <vt:lpstr>Abyssinica SIL</vt:lpstr>
      <vt:lpstr>Ani</vt:lpstr>
      <vt:lpstr>OpenSymbol</vt:lpstr>
      <vt:lpstr>Century Schoolbook L</vt:lpstr>
      <vt:lpstr>Gubbi</vt:lpstr>
      <vt:lpstr>Bitstream Charter</vt:lpstr>
      <vt:lpstr>Chandas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ckpl</cp:lastModifiedBy>
  <cp:revision>31</cp:revision>
  <dcterms:created xsi:type="dcterms:W3CDTF">2020-10-20T20:01:11Z</dcterms:created>
  <dcterms:modified xsi:type="dcterms:W3CDTF">2020-10-20T20:01:11Z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