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1719502a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1719502a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260bb60f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260bb60f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260bb60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260bb60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224001c8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224001c8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171950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171950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24001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24001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224001c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224001c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1719502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1719502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1719502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1719502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1719502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1719502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1719502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1719502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1719502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1719502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978425"/>
            <a:ext cx="8520600" cy="149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sz="3300">
                <a:solidFill>
                  <a:srgbClr val="000000"/>
                </a:solidFill>
                <a:latin typeface="Times New Roman"/>
                <a:ea typeface="Times New Roman"/>
                <a:cs typeface="Times New Roman"/>
                <a:sym typeface="Times New Roman"/>
              </a:rPr>
              <a:t>SHOPPING CART LIGHTNING APP </a:t>
            </a:r>
            <a:endParaRPr b="1" i="1" sz="33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i="1" lang="en" sz="3300">
                <a:solidFill>
                  <a:srgbClr val="000000"/>
                </a:solidFill>
                <a:latin typeface="Times New Roman"/>
                <a:ea typeface="Times New Roman"/>
                <a:cs typeface="Times New Roman"/>
                <a:sym typeface="Times New Roman"/>
              </a:rPr>
              <a:t>IN SALESFORCE</a:t>
            </a:r>
            <a:endParaRPr b="1" i="1" sz="3300">
              <a:solidFill>
                <a:srgbClr val="000000"/>
              </a:solidFill>
              <a:latin typeface="Times New Roman"/>
              <a:ea typeface="Times New Roman"/>
              <a:cs typeface="Times New Roman"/>
              <a:sym typeface="Times New Roman"/>
            </a:endParaRPr>
          </a:p>
        </p:txBody>
      </p:sp>
      <p:sp>
        <p:nvSpPr>
          <p:cNvPr id="86" name="Google Shape;86;p13"/>
          <p:cNvSpPr txBox="1"/>
          <p:nvPr>
            <p:ph idx="1" type="body"/>
          </p:nvPr>
        </p:nvSpPr>
        <p:spPr>
          <a:xfrm>
            <a:off x="4981300" y="3288850"/>
            <a:ext cx="3065700" cy="98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sz="2200">
                <a:solidFill>
                  <a:srgbClr val="000000"/>
                </a:solidFill>
                <a:latin typeface="Times New Roman"/>
                <a:ea typeface="Times New Roman"/>
                <a:cs typeface="Times New Roman"/>
                <a:sym typeface="Times New Roman"/>
              </a:rPr>
              <a:t>Presented By,</a:t>
            </a:r>
            <a:endParaRPr b="1" i="1" sz="2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i="1" lang="en" sz="2200">
                <a:solidFill>
                  <a:srgbClr val="000000"/>
                </a:solidFill>
                <a:latin typeface="Times New Roman"/>
                <a:ea typeface="Times New Roman"/>
                <a:cs typeface="Times New Roman"/>
                <a:sym typeface="Times New Roman"/>
              </a:rPr>
              <a:t>Janani Janagaraj.</a:t>
            </a:r>
            <a:endParaRPr b="1" i="1" sz="22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420">
                <a:solidFill>
                  <a:srgbClr val="000000"/>
                </a:solidFill>
                <a:latin typeface="Times New Roman"/>
                <a:ea typeface="Times New Roman"/>
                <a:cs typeface="Times New Roman"/>
                <a:sym typeface="Times New Roman"/>
              </a:rPr>
              <a:t>Salesforce Development </a:t>
            </a:r>
            <a:endParaRPr b="1" i="1" sz="2420">
              <a:solidFill>
                <a:srgbClr val="000000"/>
              </a:solidFill>
              <a:latin typeface="Times New Roman"/>
              <a:ea typeface="Times New Roman"/>
              <a:cs typeface="Times New Roman"/>
              <a:sym typeface="Times New Roman"/>
            </a:endParaRPr>
          </a:p>
        </p:txBody>
      </p:sp>
      <p:sp>
        <p:nvSpPr>
          <p:cNvPr id="137" name="Google Shape;137;p22"/>
          <p:cNvSpPr txBox="1"/>
          <p:nvPr>
            <p:ph idx="1" type="body"/>
          </p:nvPr>
        </p:nvSpPr>
        <p:spPr>
          <a:xfrm>
            <a:off x="311700" y="991825"/>
            <a:ext cx="8520600" cy="38910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rPr b="1" i="1" lang="en" sz="3731">
                <a:solidFill>
                  <a:srgbClr val="000000"/>
                </a:solidFill>
                <a:highlight>
                  <a:srgbClr val="F7F7F8"/>
                </a:highlight>
                <a:latin typeface="Times New Roman"/>
                <a:ea typeface="Times New Roman"/>
                <a:cs typeface="Times New Roman"/>
                <a:sym typeface="Times New Roman"/>
              </a:rPr>
              <a:t>Visual Studio Code (VSCode) can be used in Salesforce development to write and manage code, as well as to deploy and test code in a Salesforce org. </a:t>
            </a:r>
            <a:endParaRPr b="1" i="1" sz="3731">
              <a:solidFill>
                <a:srgbClr val="000000"/>
              </a:solidFill>
              <a:highlight>
                <a:srgbClr val="F7F7F8"/>
              </a:highlight>
              <a:latin typeface="Times New Roman"/>
              <a:ea typeface="Times New Roman"/>
              <a:cs typeface="Times New Roman"/>
              <a:sym typeface="Times New Roman"/>
            </a:endParaRPr>
          </a:p>
          <a:p>
            <a:pPr indent="-323382" lvl="0" marL="457200" rtl="0" algn="just">
              <a:lnSpc>
                <a:spcPct val="200000"/>
              </a:lnSpc>
              <a:spcBef>
                <a:spcPts val="1200"/>
              </a:spcBef>
              <a:spcAft>
                <a:spcPts val="0"/>
              </a:spcAft>
              <a:buClr>
                <a:srgbClr val="000000"/>
              </a:buClr>
              <a:buSzPct val="100000"/>
              <a:buFont typeface="Times New Roman"/>
              <a:buAutoNum type="arabicPeriod"/>
            </a:pPr>
            <a:r>
              <a:rPr b="1" i="1" lang="en" sz="3731">
                <a:solidFill>
                  <a:srgbClr val="000000"/>
                </a:solidFill>
                <a:highlight>
                  <a:srgbClr val="F7F7F8"/>
                </a:highlight>
                <a:latin typeface="Times New Roman"/>
                <a:ea typeface="Times New Roman"/>
                <a:cs typeface="Times New Roman"/>
                <a:sym typeface="Times New Roman"/>
              </a:rPr>
              <a:t>To Create a Default Scratch Org using Visual Studio Code (VSCode)</a:t>
            </a:r>
            <a:endParaRPr b="1" i="1" sz="3731">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Open VSCode and install the Salesforce CLI extension.</a:t>
            </a:r>
            <a:endParaRPr b="1" i="1" sz="3692">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Open the Command Palette (press Ctrl + Shift + P on Windows or Cmd + Shift + P on macOS) and type "SFDX" to find and select the "SFDX: Create a Default Scratch Org" command.</a:t>
            </a:r>
            <a:endParaRPr b="1" i="1" sz="3692">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Follow the prompts to enter the required information, such as the alias and duration of the scratch org.</a:t>
            </a:r>
            <a:endParaRPr b="1" i="1" sz="3692">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Wait for the command to complete and for the scratch org to be created.</a:t>
            </a:r>
            <a:endParaRPr b="1" i="1" sz="3692">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When the scratch org is created, you can use the "SFDX: Authorize an Org" command to connect VSCode to the scratch org.</a:t>
            </a:r>
            <a:endParaRPr b="1" i="1" sz="3692">
              <a:solidFill>
                <a:srgbClr val="000000"/>
              </a:solidFill>
              <a:highlight>
                <a:srgbClr val="F7F7F8"/>
              </a:highlight>
              <a:latin typeface="Times New Roman"/>
              <a:ea typeface="Times New Roman"/>
              <a:cs typeface="Times New Roman"/>
              <a:sym typeface="Times New Roman"/>
            </a:endParaRPr>
          </a:p>
          <a:p>
            <a:pPr indent="-322379" lvl="0" marL="914400" rtl="0" algn="just">
              <a:spcBef>
                <a:spcPts val="0"/>
              </a:spcBef>
              <a:spcAft>
                <a:spcPts val="0"/>
              </a:spcAft>
              <a:buClr>
                <a:srgbClr val="000000"/>
              </a:buClr>
              <a:buSzPct val="100000"/>
              <a:buFont typeface="Times New Roman"/>
              <a:buAutoNum type="arabicPeriod"/>
            </a:pPr>
            <a:r>
              <a:rPr b="1" i="1" lang="en" sz="3692">
                <a:solidFill>
                  <a:srgbClr val="000000"/>
                </a:solidFill>
                <a:highlight>
                  <a:srgbClr val="F7F7F8"/>
                </a:highlight>
                <a:latin typeface="Times New Roman"/>
                <a:ea typeface="Times New Roman"/>
                <a:cs typeface="Times New Roman"/>
                <a:sym typeface="Times New Roman"/>
              </a:rPr>
              <a:t>You can now use VSCode to develop and test your Salesforce code in the scratch org.</a:t>
            </a:r>
            <a:endParaRPr b="1" i="1" sz="3692">
              <a:solidFill>
                <a:srgbClr val="000000"/>
              </a:solidFill>
              <a:highlight>
                <a:srgbClr val="F7F7F8"/>
              </a:highlight>
              <a:latin typeface="Times New Roman"/>
              <a:ea typeface="Times New Roman"/>
              <a:cs typeface="Times New Roman"/>
              <a:sym typeface="Times New Roman"/>
            </a:endParaRPr>
          </a:p>
          <a:p>
            <a:pPr indent="0" lvl="0" marL="0" rtl="0" algn="just">
              <a:spcBef>
                <a:spcPts val="2900"/>
              </a:spcBef>
              <a:spcAft>
                <a:spcPts val="0"/>
              </a:spcAft>
              <a:buClr>
                <a:schemeClr val="dk1"/>
              </a:buClr>
              <a:buSzPct val="40740"/>
              <a:buFont typeface="Arial"/>
              <a:buNone/>
            </a:pPr>
            <a:r>
              <a:t/>
            </a:r>
            <a:endParaRPr b="1" i="1" sz="2700">
              <a:solidFill>
                <a:srgbClr val="000000"/>
              </a:solidFill>
              <a:highlight>
                <a:srgbClr val="F7F7F8"/>
              </a:highlight>
              <a:latin typeface="Times New Roman"/>
              <a:ea typeface="Times New Roman"/>
              <a:cs typeface="Times New Roman"/>
              <a:sym typeface="Times New Roman"/>
            </a:endParaRPr>
          </a:p>
          <a:p>
            <a:pPr indent="0" lvl="0" marL="0" rtl="0" algn="just">
              <a:spcBef>
                <a:spcPts val="0"/>
              </a:spcBef>
              <a:spcAft>
                <a:spcPts val="1200"/>
              </a:spcAft>
              <a:buNone/>
            </a:pPr>
            <a:r>
              <a:t/>
            </a:r>
            <a:endParaRPr b="1" i="1" sz="1400">
              <a:solidFill>
                <a:srgbClr val="000000"/>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311700" y="615700"/>
            <a:ext cx="8520600" cy="39531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i="1" lang="en">
                <a:solidFill>
                  <a:srgbClr val="000000"/>
                </a:solidFill>
                <a:latin typeface="Times New Roman"/>
                <a:ea typeface="Times New Roman"/>
                <a:cs typeface="Times New Roman"/>
                <a:sym typeface="Times New Roman"/>
              </a:rPr>
              <a:t>2. </a:t>
            </a:r>
            <a:r>
              <a:rPr b="1" i="1" lang="en">
                <a:solidFill>
                  <a:srgbClr val="000000"/>
                </a:solidFill>
                <a:latin typeface="Times New Roman"/>
                <a:ea typeface="Times New Roman"/>
                <a:cs typeface="Times New Roman"/>
                <a:sym typeface="Times New Roman"/>
              </a:rPr>
              <a:t>To Authorize a Dev Hub in Visual Studio Code (VSCode) in Salesforce</a:t>
            </a:r>
            <a:endParaRPr b="1" i="1">
              <a:solidFill>
                <a:srgbClr val="000000"/>
              </a:solidFill>
              <a:latin typeface="Times New Roman"/>
              <a:ea typeface="Times New Roman"/>
              <a:cs typeface="Times New Roman"/>
              <a:sym typeface="Times New Roman"/>
            </a:endParaRPr>
          </a:p>
          <a:p>
            <a:pPr indent="-342900" lvl="0" marL="457200" rtl="0" algn="just">
              <a:spcBef>
                <a:spcPts val="290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Open VSCode and install the Salesforce CLI extension.</a:t>
            </a:r>
            <a:endParaRPr b="1" i="1">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Open the Command Palette (press Ctrl + Shift + P on Windows or Cmd + Shift + P on macOS) and type "SFDX" to find and select the "SFDX: Authorize a Dev Hub" command.</a:t>
            </a:r>
            <a:endParaRPr b="1" i="1">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Follow the prompts to log in to your Salesforce org, if you haven't already.</a:t>
            </a:r>
            <a:endParaRPr b="1" i="1">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Select the Dev Hub org that you want to authorize.</a:t>
            </a:r>
            <a:endParaRPr b="1" i="1">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Wait for the authorization process to complete.</a:t>
            </a:r>
            <a:endParaRPr b="1" i="1">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AutoNum type="arabicPeriod"/>
            </a:pPr>
            <a:r>
              <a:rPr b="1" i="1" lang="en">
                <a:solidFill>
                  <a:srgbClr val="000000"/>
                </a:solidFill>
                <a:latin typeface="Times New Roman"/>
                <a:ea typeface="Times New Roman"/>
                <a:cs typeface="Times New Roman"/>
                <a:sym typeface="Times New Roman"/>
              </a:rPr>
              <a:t>You can now use the Dev Hub to create and manage scratch orgs for your Salesforce development projects.</a:t>
            </a:r>
            <a:endParaRPr b="1" i="1">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311700" y="387675"/>
            <a:ext cx="8520600" cy="438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a:solidFill>
                  <a:srgbClr val="000000"/>
                </a:solidFill>
                <a:latin typeface="Times New Roman"/>
                <a:ea typeface="Times New Roman"/>
                <a:cs typeface="Times New Roman"/>
                <a:sym typeface="Times New Roman"/>
              </a:rPr>
              <a:t>3. </a:t>
            </a:r>
            <a:r>
              <a:rPr b="1" i="1" lang="en">
                <a:solidFill>
                  <a:srgbClr val="000000"/>
                </a:solidFill>
                <a:latin typeface="Times New Roman"/>
                <a:ea typeface="Times New Roman"/>
                <a:cs typeface="Times New Roman"/>
                <a:sym typeface="Times New Roman"/>
              </a:rPr>
              <a:t>To Deploy Code from Visual Studio Code (VSCode) to Salesforce</a:t>
            </a:r>
            <a:endParaRPr b="1" i="1" sz="1700">
              <a:solidFill>
                <a:srgbClr val="000000"/>
              </a:solidFill>
              <a:highlight>
                <a:srgbClr val="F7F7F8"/>
              </a:highlight>
              <a:latin typeface="Times New Roman"/>
              <a:ea typeface="Times New Roman"/>
              <a:cs typeface="Times New Roman"/>
              <a:sym typeface="Times New Roman"/>
            </a:endParaRPr>
          </a:p>
          <a:p>
            <a:pPr indent="-323850" lvl="0" marL="457200" rtl="0" algn="just">
              <a:spcBef>
                <a:spcPts val="290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Open VSCode and connect to your Salesforce org using the "SFDX: Authorize an Org" command.</a:t>
            </a:r>
            <a:endParaRPr b="1" i="1"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Create a project for your code, if you haven't already, by using the "SFDX: Create Project" command.</a:t>
            </a:r>
            <a:endParaRPr b="1" i="1"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Write and save your code in VSCode. You can write Apex, Lightning components, Visualforce pages, and other types of Salesforce code.</a:t>
            </a:r>
            <a:endParaRPr b="1" i="1" sz="1500">
              <a:solidFill>
                <a:srgbClr val="000000"/>
              </a:solidFill>
              <a:latin typeface="Times New Roman"/>
              <a:ea typeface="Times New Roman"/>
              <a:cs typeface="Times New Roman"/>
              <a:sym typeface="Times New Roman"/>
            </a:endParaRPr>
          </a:p>
          <a:p>
            <a:pPr indent="-323850" lvl="0" marL="457200" marR="0" rtl="0" algn="just">
              <a:lnSpc>
                <a:spcPct val="115000"/>
              </a:lnSpc>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Open the Command Palette (press Ctrl + Shift + P on Windows or Cmd + Shift + P on macOS) and type "SFDX" to find and select the "SFDX: Deploy Source to Org" command.</a:t>
            </a:r>
            <a:endParaRPr b="1" i="1"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Select the code you want to deploy and follow the prompts to deploy the code to your Salesforce org.</a:t>
            </a:r>
            <a:endParaRPr b="1" i="1"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Wait for the deployment to complete. If there are any issues with the deployment, VSCode will display an error message and provide information about how to fix the issue.</a:t>
            </a:r>
            <a:endParaRPr b="1" i="1" sz="1500">
              <a:solidFill>
                <a:srgbClr val="000000"/>
              </a:solidFill>
              <a:latin typeface="Times New Roman"/>
              <a:ea typeface="Times New Roman"/>
              <a:cs typeface="Times New Roman"/>
              <a:sym typeface="Times New Roman"/>
            </a:endParaRPr>
          </a:p>
          <a:p>
            <a:pPr indent="-323850" lvl="0" marL="457200" rtl="0" algn="just">
              <a:spcBef>
                <a:spcPts val="0"/>
              </a:spcBef>
              <a:spcAft>
                <a:spcPts val="0"/>
              </a:spcAft>
              <a:buClr>
                <a:srgbClr val="000000"/>
              </a:buClr>
              <a:buSzPts val="1500"/>
              <a:buFont typeface="Times New Roman"/>
              <a:buAutoNum type="arabicPeriod"/>
            </a:pPr>
            <a:r>
              <a:rPr b="1" i="1" lang="en" sz="1500">
                <a:solidFill>
                  <a:srgbClr val="000000"/>
                </a:solidFill>
                <a:latin typeface="Times New Roman"/>
                <a:ea typeface="Times New Roman"/>
                <a:cs typeface="Times New Roman"/>
                <a:sym typeface="Times New Roman"/>
              </a:rPr>
              <a:t>Once the deployment is successful, you can test the deployed code in your Salesforce org to verify that it is working as expected.</a:t>
            </a:r>
            <a:endParaRPr b="1" i="1"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2364025" y="1999050"/>
            <a:ext cx="418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220">
                <a:solidFill>
                  <a:srgbClr val="000000"/>
                </a:solidFill>
                <a:latin typeface="Times New Roman"/>
                <a:ea typeface="Times New Roman"/>
                <a:cs typeface="Times New Roman"/>
                <a:sym typeface="Times New Roman"/>
              </a:rPr>
              <a:t>THANK YOU</a:t>
            </a:r>
            <a:r>
              <a:rPr b="1" i="1" lang="en" sz="3220">
                <a:solidFill>
                  <a:srgbClr val="000000"/>
                </a:solidFill>
                <a:latin typeface="Times New Roman"/>
                <a:ea typeface="Times New Roman"/>
                <a:cs typeface="Times New Roman"/>
                <a:sym typeface="Times New Roman"/>
              </a:rPr>
              <a:t>…</a:t>
            </a:r>
            <a:endParaRPr b="1" i="1" sz="412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476350"/>
            <a:ext cx="8520600" cy="42060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1400"/>
              </a:spcBef>
              <a:spcAft>
                <a:spcPts val="0"/>
              </a:spcAft>
              <a:buClr>
                <a:schemeClr val="dk1"/>
              </a:buClr>
              <a:buSzPct val="32228"/>
              <a:buFont typeface="Arial"/>
              <a:buNone/>
            </a:pPr>
            <a:r>
              <a:rPr b="1" i="1" lang="en" sz="3413">
                <a:solidFill>
                  <a:srgbClr val="000000"/>
                </a:solidFill>
                <a:highlight>
                  <a:srgbClr val="FFFFFF"/>
                </a:highlight>
                <a:latin typeface="Times New Roman"/>
                <a:ea typeface="Times New Roman"/>
                <a:cs typeface="Times New Roman"/>
                <a:sym typeface="Times New Roman"/>
              </a:rPr>
              <a:t>Project</a:t>
            </a:r>
            <a:endParaRPr b="1" i="1" sz="3413">
              <a:solidFill>
                <a:srgbClr val="000000"/>
              </a:solidFill>
              <a:highlight>
                <a:srgbClr val="FFFFFF"/>
              </a:highlight>
              <a:latin typeface="Times New Roman"/>
              <a:ea typeface="Times New Roman"/>
              <a:cs typeface="Times New Roman"/>
              <a:sym typeface="Times New Roman"/>
            </a:endParaRPr>
          </a:p>
          <a:p>
            <a:pPr indent="-329644" lvl="0" marL="457200" rtl="0" algn="just">
              <a:lnSpc>
                <a:spcPct val="115000"/>
              </a:lnSpc>
              <a:spcBef>
                <a:spcPts val="2100"/>
              </a:spcBef>
              <a:spcAft>
                <a:spcPts val="0"/>
              </a:spcAft>
              <a:buClr>
                <a:srgbClr val="000000"/>
              </a:buClr>
              <a:buSzPct val="100000"/>
              <a:buFont typeface="Times New Roman"/>
              <a:buChar char="❏"/>
            </a:pPr>
            <a:r>
              <a:rPr b="1" i="1" lang="en" sz="3350">
                <a:solidFill>
                  <a:srgbClr val="000000"/>
                </a:solidFill>
                <a:highlight>
                  <a:srgbClr val="FFFFFF"/>
                </a:highlight>
                <a:latin typeface="Times New Roman"/>
                <a:ea typeface="Times New Roman"/>
                <a:cs typeface="Times New Roman"/>
                <a:sym typeface="Times New Roman"/>
              </a:rPr>
              <a:t>Lightning Steps is a global shoe brand company, they would like to have a single-page order placement app built with Lightning components in their Salesforce environment.</a:t>
            </a:r>
            <a:endParaRPr b="1" i="1" sz="3350">
              <a:solidFill>
                <a:srgbClr val="000000"/>
              </a:solidFill>
              <a:highlight>
                <a:srgbClr val="FFFFFF"/>
              </a:highlight>
              <a:latin typeface="Times New Roman"/>
              <a:ea typeface="Times New Roman"/>
              <a:cs typeface="Times New Roman"/>
              <a:sym typeface="Times New Roman"/>
            </a:endParaRPr>
          </a:p>
          <a:p>
            <a:pPr indent="-329644" lvl="0" marL="457200" rtl="0" algn="just">
              <a:lnSpc>
                <a:spcPct val="115000"/>
              </a:lnSpc>
              <a:spcBef>
                <a:spcPts val="0"/>
              </a:spcBef>
              <a:spcAft>
                <a:spcPts val="0"/>
              </a:spcAft>
              <a:buClr>
                <a:srgbClr val="000000"/>
              </a:buClr>
              <a:buSzPct val="100000"/>
              <a:buFont typeface="Times New Roman"/>
              <a:buChar char="❏"/>
            </a:pPr>
            <a:r>
              <a:rPr b="1" i="1" lang="en" sz="3350">
                <a:solidFill>
                  <a:srgbClr val="000000"/>
                </a:solidFill>
                <a:highlight>
                  <a:srgbClr val="FFFFFF"/>
                </a:highlight>
                <a:latin typeface="Times New Roman"/>
                <a:ea typeface="Times New Roman"/>
                <a:cs typeface="Times New Roman"/>
                <a:sym typeface="Times New Roman"/>
              </a:rPr>
              <a:t>The app should contain at least these 3 main functional components.</a:t>
            </a:r>
            <a:endParaRPr b="1" i="1" sz="3350">
              <a:solidFill>
                <a:srgbClr val="000000"/>
              </a:solidFill>
              <a:highlight>
                <a:srgbClr val="FFFFFF"/>
              </a:highlight>
              <a:latin typeface="Times New Roman"/>
              <a:ea typeface="Times New Roman"/>
              <a:cs typeface="Times New Roman"/>
              <a:sym typeface="Times New Roman"/>
            </a:endParaRPr>
          </a:p>
          <a:p>
            <a:pPr indent="0" lvl="0" marL="0" rtl="0" algn="l">
              <a:spcBef>
                <a:spcPts val="2100"/>
              </a:spcBef>
              <a:spcAft>
                <a:spcPts val="0"/>
              </a:spcAft>
              <a:buNone/>
            </a:pPr>
            <a:r>
              <a:rPr b="1" i="1" lang="en" sz="3702">
                <a:solidFill>
                  <a:srgbClr val="000000"/>
                </a:solidFill>
                <a:highlight>
                  <a:schemeClr val="lt1"/>
                </a:highlight>
                <a:latin typeface="Times New Roman"/>
                <a:ea typeface="Times New Roman"/>
                <a:cs typeface="Times New Roman"/>
                <a:sym typeface="Times New Roman"/>
              </a:rPr>
              <a:t>Business Requirements</a:t>
            </a:r>
            <a:endParaRPr b="1" i="1" sz="3702">
              <a:solidFill>
                <a:srgbClr val="000000"/>
              </a:solidFill>
              <a:highlight>
                <a:schemeClr val="lt1"/>
              </a:highlight>
              <a:latin typeface="Times New Roman"/>
              <a:ea typeface="Times New Roman"/>
              <a:cs typeface="Times New Roman"/>
              <a:sym typeface="Times New Roman"/>
            </a:endParaRPr>
          </a:p>
          <a:p>
            <a:pPr indent="-326628" lvl="0" marL="457200" rtl="0" algn="just">
              <a:spcBef>
                <a:spcPts val="2100"/>
              </a:spcBef>
              <a:spcAft>
                <a:spcPts val="0"/>
              </a:spcAft>
              <a:buClr>
                <a:srgbClr val="000000"/>
              </a:buClr>
              <a:buSzPct val="100000"/>
              <a:buFont typeface="Times New Roman"/>
              <a:buAutoNum type="arabicPeriod"/>
            </a:pPr>
            <a:r>
              <a:rPr b="1" i="1" lang="en" sz="3250">
                <a:solidFill>
                  <a:srgbClr val="000000"/>
                </a:solidFill>
                <a:highlight>
                  <a:schemeClr val="lt1"/>
                </a:highlight>
                <a:latin typeface="Times New Roman"/>
                <a:ea typeface="Times New Roman"/>
                <a:cs typeface="Times New Roman"/>
                <a:sym typeface="Times New Roman"/>
              </a:rPr>
              <a:t>A Component to list products and to show prices and a picture of the product, with an “add to cart” button.</a:t>
            </a:r>
            <a:endParaRPr b="1" i="1" sz="3250">
              <a:solidFill>
                <a:srgbClr val="000000"/>
              </a:solidFill>
              <a:highlight>
                <a:schemeClr val="lt1"/>
              </a:highlight>
              <a:latin typeface="Times New Roman"/>
              <a:ea typeface="Times New Roman"/>
              <a:cs typeface="Times New Roman"/>
              <a:sym typeface="Times New Roman"/>
            </a:endParaRPr>
          </a:p>
          <a:p>
            <a:pPr indent="-326628" lvl="0" marL="457200" rtl="0" algn="just">
              <a:spcBef>
                <a:spcPts val="0"/>
              </a:spcBef>
              <a:spcAft>
                <a:spcPts val="0"/>
              </a:spcAft>
              <a:buClr>
                <a:srgbClr val="000000"/>
              </a:buClr>
              <a:buSzPct val="100000"/>
              <a:buFont typeface="Times New Roman"/>
              <a:buAutoNum type="arabicPeriod"/>
            </a:pPr>
            <a:r>
              <a:rPr b="1" i="1" lang="en" sz="3250">
                <a:solidFill>
                  <a:srgbClr val="000000"/>
                </a:solidFill>
                <a:highlight>
                  <a:schemeClr val="lt1"/>
                </a:highlight>
                <a:latin typeface="Times New Roman"/>
                <a:ea typeface="Times New Roman"/>
                <a:cs typeface="Times New Roman"/>
                <a:sym typeface="Times New Roman"/>
              </a:rPr>
              <a:t>A Component to filter the products based on chosen attributes (e.g. category: boot, running shoe, etc.; price).</a:t>
            </a:r>
            <a:endParaRPr b="1" i="1" sz="3250">
              <a:solidFill>
                <a:srgbClr val="000000"/>
              </a:solidFill>
              <a:highlight>
                <a:schemeClr val="lt1"/>
              </a:highlight>
              <a:latin typeface="Times New Roman"/>
              <a:ea typeface="Times New Roman"/>
              <a:cs typeface="Times New Roman"/>
              <a:sym typeface="Times New Roman"/>
            </a:endParaRPr>
          </a:p>
          <a:p>
            <a:pPr indent="-326628" lvl="0" marL="457200" rtl="0" algn="just">
              <a:spcBef>
                <a:spcPts val="0"/>
              </a:spcBef>
              <a:spcAft>
                <a:spcPts val="0"/>
              </a:spcAft>
              <a:buClr>
                <a:srgbClr val="000000"/>
              </a:buClr>
              <a:buSzPct val="100000"/>
              <a:buFont typeface="Times New Roman"/>
              <a:buAutoNum type="arabicPeriod"/>
            </a:pPr>
            <a:r>
              <a:rPr b="1" i="1" lang="en" sz="3250">
                <a:solidFill>
                  <a:srgbClr val="000000"/>
                </a:solidFill>
                <a:highlight>
                  <a:schemeClr val="lt1"/>
                </a:highlight>
                <a:latin typeface="Times New Roman"/>
                <a:ea typeface="Times New Roman"/>
                <a:cs typeface="Times New Roman"/>
                <a:sym typeface="Times New Roman"/>
              </a:rPr>
              <a:t>Shopping cart component to show a summary of products and a button “make an order” which will create an order record with the selected products.</a:t>
            </a:r>
            <a:endParaRPr b="1" i="1" sz="3250">
              <a:solidFill>
                <a:srgbClr val="000000"/>
              </a:solidFill>
              <a:highlight>
                <a:srgbClr val="FFFFFF"/>
              </a:highlight>
              <a:latin typeface="Times New Roman"/>
              <a:ea typeface="Times New Roman"/>
              <a:cs typeface="Times New Roman"/>
              <a:sym typeface="Times New Roman"/>
            </a:endParaRPr>
          </a:p>
          <a:p>
            <a:pPr indent="0" lvl="0" marL="0" rtl="0" algn="l">
              <a:spcBef>
                <a:spcPts val="45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311700" y="932425"/>
            <a:ext cx="8520600" cy="3914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i="1" lang="en" sz="2301">
                <a:solidFill>
                  <a:srgbClr val="000000"/>
                </a:solidFill>
                <a:latin typeface="Times New Roman"/>
                <a:ea typeface="Times New Roman"/>
                <a:cs typeface="Times New Roman"/>
                <a:sym typeface="Times New Roman"/>
              </a:rPr>
              <a:t>Create a Custom Component</a:t>
            </a:r>
            <a:endParaRPr b="1" i="1" sz="2301">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2164">
                <a:solidFill>
                  <a:srgbClr val="000000"/>
                </a:solidFill>
                <a:latin typeface="Times New Roman"/>
                <a:ea typeface="Times New Roman"/>
                <a:cs typeface="Times New Roman"/>
                <a:sym typeface="Times New Roman"/>
              </a:rPr>
              <a:t>Create a custom component to list the products, show their prices and images, and provide an "add to cart" button. This component would need to use the custom object “Product_c”and retrieve the product information from it to display.</a:t>
            </a:r>
            <a:endParaRPr b="1" i="1" sz="2164">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i="1" lang="en" sz="2301">
                <a:solidFill>
                  <a:srgbClr val="000000"/>
                </a:solidFill>
                <a:latin typeface="Times New Roman"/>
                <a:ea typeface="Times New Roman"/>
                <a:cs typeface="Times New Roman"/>
                <a:sym typeface="Times New Roman"/>
              </a:rPr>
              <a:t>Create a Filter Component</a:t>
            </a:r>
            <a:endParaRPr b="1" i="1" sz="2301">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2164">
                <a:solidFill>
                  <a:srgbClr val="000000"/>
                </a:solidFill>
                <a:latin typeface="Times New Roman"/>
                <a:ea typeface="Times New Roman"/>
                <a:cs typeface="Times New Roman"/>
                <a:sym typeface="Times New Roman"/>
              </a:rPr>
              <a:t>Create a filter component that allows users to filter the products based on chosen attributes, such as category and price.</a:t>
            </a:r>
            <a:endParaRPr b="1" i="1" sz="2164">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2301">
                <a:solidFill>
                  <a:srgbClr val="000000"/>
                </a:solidFill>
                <a:latin typeface="Times New Roman"/>
                <a:ea typeface="Times New Roman"/>
                <a:cs typeface="Times New Roman"/>
                <a:sym typeface="Times New Roman"/>
              </a:rPr>
              <a:t>Create a Shopping Cart Component</a:t>
            </a:r>
            <a:endParaRPr b="1" i="1" sz="2301">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2152">
                <a:solidFill>
                  <a:srgbClr val="000000"/>
                </a:solidFill>
                <a:latin typeface="Times New Roman"/>
                <a:ea typeface="Times New Roman"/>
                <a:cs typeface="Times New Roman"/>
                <a:sym typeface="Times New Roman"/>
              </a:rPr>
              <a:t> Create a shopping cart component to display a summary of the products selected, including the name, price, and image of each product. The component would need to provide a button "make an order" which would create an order record in a custom object “Order_c” with the selected products.</a:t>
            </a:r>
            <a:endParaRPr b="1" i="1" sz="2152">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000000"/>
              </a:solidFill>
            </a:endParaRPr>
          </a:p>
        </p:txBody>
      </p:sp>
      <p:sp>
        <p:nvSpPr>
          <p:cNvPr id="97" name="Google Shape;97;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solidFill>
                  <a:srgbClr val="000000"/>
                </a:solidFill>
                <a:latin typeface="Times New Roman"/>
                <a:ea typeface="Times New Roman"/>
                <a:cs typeface="Times New Roman"/>
                <a:sym typeface="Times New Roman"/>
              </a:rPr>
              <a:t>Functional Implementation</a:t>
            </a:r>
            <a:endParaRPr b="1" i="1">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311700" y="367350"/>
            <a:ext cx="8520600" cy="440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i="1" lang="en" sz="1967">
                <a:solidFill>
                  <a:srgbClr val="000000"/>
                </a:solidFill>
                <a:latin typeface="Times New Roman"/>
                <a:ea typeface="Times New Roman"/>
                <a:cs typeface="Times New Roman"/>
                <a:sym typeface="Times New Roman"/>
              </a:rPr>
              <a:t>Implement Business Logic</a:t>
            </a:r>
            <a:endParaRPr b="1" i="1" sz="1967">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1929">
                <a:solidFill>
                  <a:srgbClr val="000000"/>
                </a:solidFill>
                <a:latin typeface="Times New Roman"/>
                <a:ea typeface="Times New Roman"/>
                <a:cs typeface="Times New Roman"/>
                <a:sym typeface="Times New Roman"/>
              </a:rPr>
              <a:t>Use Apex classes to implement the business logic for the shopping cart, such as adding and removing items from the cart, calculating the total cost of the order, and creating an order record when the "make an order" button is clicked.</a:t>
            </a:r>
            <a:endParaRPr b="1" i="1" sz="1929">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i="1" lang="en" sz="1788">
                <a:solidFill>
                  <a:srgbClr val="000000"/>
                </a:solidFill>
                <a:latin typeface="Times New Roman"/>
                <a:ea typeface="Times New Roman"/>
                <a:cs typeface="Times New Roman"/>
                <a:sym typeface="Times New Roman"/>
              </a:rPr>
              <a:t>Apex Class</a:t>
            </a:r>
            <a:endParaRPr b="1" i="1" sz="1788">
              <a:solidFill>
                <a:srgbClr val="000000"/>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rPr b="1" i="1" lang="en" sz="1979">
                <a:solidFill>
                  <a:srgbClr val="000000"/>
                </a:solidFill>
                <a:highlight>
                  <a:schemeClr val="lt1"/>
                </a:highlight>
                <a:latin typeface="Times New Roman"/>
                <a:ea typeface="Times New Roman"/>
                <a:cs typeface="Times New Roman"/>
                <a:sym typeface="Times New Roman"/>
              </a:rPr>
              <a:t>Only one Apex class we are using here in this project called ProductService.</a:t>
            </a:r>
            <a:endParaRPr b="1" i="1" sz="1979">
              <a:solidFill>
                <a:srgbClr val="000000"/>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b="1" i="1" lang="en" sz="2000">
                <a:solidFill>
                  <a:srgbClr val="000000"/>
                </a:solidFill>
                <a:highlight>
                  <a:srgbClr val="F7F7F8"/>
                </a:highlight>
                <a:latin typeface="Times New Roman"/>
                <a:ea typeface="Times New Roman"/>
                <a:cs typeface="Times New Roman"/>
                <a:sym typeface="Times New Roman"/>
              </a:rPr>
              <a:t>Test the Application </a:t>
            </a:r>
            <a:endParaRPr b="1" i="1" sz="2000">
              <a:solidFill>
                <a:srgbClr val="000000"/>
              </a:solidFill>
              <a:highlight>
                <a:srgbClr val="F7F7F8"/>
              </a:highlight>
              <a:latin typeface="Times New Roman"/>
              <a:ea typeface="Times New Roman"/>
              <a:cs typeface="Times New Roman"/>
              <a:sym typeface="Times New Roman"/>
            </a:endParaRPr>
          </a:p>
          <a:p>
            <a:pPr indent="0" lvl="0" marL="0" rtl="0" algn="just">
              <a:spcBef>
                <a:spcPts val="1200"/>
              </a:spcBef>
              <a:spcAft>
                <a:spcPts val="0"/>
              </a:spcAft>
              <a:buNone/>
            </a:pPr>
            <a:r>
              <a:rPr b="1" i="1" lang="en" sz="1979">
                <a:solidFill>
                  <a:srgbClr val="000000"/>
                </a:solidFill>
                <a:highlight>
                  <a:schemeClr val="lt1"/>
                </a:highlight>
                <a:latin typeface="Times New Roman"/>
                <a:ea typeface="Times New Roman"/>
                <a:cs typeface="Times New Roman"/>
                <a:sym typeface="Times New Roman"/>
              </a:rPr>
              <a:t>Test the application to ensure that it is functioning as expected and that all components work together seamlessly.</a:t>
            </a:r>
            <a:endParaRPr b="1" i="1" sz="1979">
              <a:solidFill>
                <a:srgbClr val="000000"/>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None/>
            </a:pPr>
            <a:r>
              <a:rPr b="1" i="1" lang="en" sz="2000">
                <a:solidFill>
                  <a:srgbClr val="000000"/>
                </a:solidFill>
                <a:highlight>
                  <a:srgbClr val="F7F7F8"/>
                </a:highlight>
                <a:latin typeface="Times New Roman"/>
                <a:ea typeface="Times New Roman"/>
                <a:cs typeface="Times New Roman"/>
                <a:sym typeface="Times New Roman"/>
              </a:rPr>
              <a:t>Deploy the Application</a:t>
            </a:r>
            <a:endParaRPr b="1" i="1" sz="20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1200"/>
              </a:spcBef>
              <a:spcAft>
                <a:spcPts val="0"/>
              </a:spcAft>
              <a:buClr>
                <a:srgbClr val="000000"/>
              </a:buClr>
              <a:buSzPct val="101059"/>
              <a:buFont typeface="Times New Roman"/>
              <a:buChar char="❏"/>
            </a:pPr>
            <a:r>
              <a:rPr b="1" i="1" lang="en" sz="1979">
                <a:solidFill>
                  <a:srgbClr val="000000"/>
                </a:solidFill>
                <a:highlight>
                  <a:schemeClr val="lt1"/>
                </a:highlight>
                <a:latin typeface="Times New Roman"/>
                <a:ea typeface="Times New Roman"/>
                <a:cs typeface="Times New Roman"/>
                <a:sym typeface="Times New Roman"/>
              </a:rPr>
              <a:t>Deploy the application to a Salesforce org for testing.</a:t>
            </a:r>
            <a:endParaRPr b="1" i="1" sz="20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ct val="100000"/>
              <a:buFont typeface="Times New Roman"/>
              <a:buChar char="❏"/>
            </a:pPr>
            <a:r>
              <a:rPr b="1" i="1" lang="en" sz="2000">
                <a:solidFill>
                  <a:srgbClr val="000000"/>
                </a:solidFill>
                <a:highlight>
                  <a:srgbClr val="F7F7F8"/>
                </a:highlight>
                <a:latin typeface="Times New Roman"/>
                <a:ea typeface="Times New Roman"/>
                <a:cs typeface="Times New Roman"/>
                <a:sym typeface="Times New Roman"/>
              </a:rPr>
              <a:t>Finally, create a Lightning page to host the three components and display the app as a Standalone page in Salesforce.</a:t>
            </a:r>
            <a:endParaRPr b="1" i="1" sz="185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311700" y="542200"/>
            <a:ext cx="8520600" cy="40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600">
                <a:solidFill>
                  <a:srgbClr val="000000"/>
                </a:solidFill>
                <a:latin typeface="Times New Roman"/>
                <a:ea typeface="Times New Roman"/>
                <a:cs typeface="Times New Roman"/>
                <a:sym typeface="Times New Roman"/>
              </a:rPr>
              <a:t>Technical Implementation</a:t>
            </a:r>
            <a:endParaRPr b="1" i="1" sz="2600">
              <a:solidFill>
                <a:srgbClr val="000000"/>
              </a:solidFill>
              <a:latin typeface="Times New Roman"/>
              <a:ea typeface="Times New Roman"/>
              <a:cs typeface="Times New Roman"/>
              <a:sym typeface="Times New Roman"/>
            </a:endParaRPr>
          </a:p>
          <a:p>
            <a:pPr indent="-387350" lvl="0" marL="457200" rtl="0" algn="l">
              <a:spcBef>
                <a:spcPts val="1200"/>
              </a:spcBef>
              <a:spcAft>
                <a:spcPts val="0"/>
              </a:spcAft>
              <a:buClr>
                <a:srgbClr val="000000"/>
              </a:buClr>
              <a:buSzPts val="2500"/>
              <a:buFont typeface="Times New Roman"/>
              <a:buAutoNum type="arabicPeriod"/>
            </a:pPr>
            <a:r>
              <a:rPr b="1" i="1" lang="en" sz="2500">
                <a:solidFill>
                  <a:srgbClr val="000000"/>
                </a:solidFill>
                <a:latin typeface="Times New Roman"/>
                <a:ea typeface="Times New Roman"/>
                <a:cs typeface="Times New Roman"/>
                <a:sym typeface="Times New Roman"/>
              </a:rPr>
              <a:t>Create the Custom Object .</a:t>
            </a:r>
            <a:endParaRPr b="1" i="1"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AutoNum type="arabicPeriod"/>
            </a:pPr>
            <a:r>
              <a:rPr b="1" i="1" lang="en" sz="2500">
                <a:solidFill>
                  <a:srgbClr val="000000"/>
                </a:solidFill>
                <a:latin typeface="Times New Roman"/>
                <a:ea typeface="Times New Roman"/>
                <a:cs typeface="Times New Roman"/>
                <a:sym typeface="Times New Roman"/>
              </a:rPr>
              <a:t>Create the Lightning Web Component.</a:t>
            </a:r>
            <a:endParaRPr b="1" i="1" sz="25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2720">
                <a:solidFill>
                  <a:srgbClr val="000000"/>
                </a:solidFill>
                <a:latin typeface="Times New Roman"/>
                <a:ea typeface="Times New Roman"/>
                <a:cs typeface="Times New Roman"/>
                <a:sym typeface="Times New Roman"/>
              </a:rPr>
              <a:t>Custom Object Schema</a:t>
            </a:r>
            <a:endParaRPr b="1" i="1" sz="2720">
              <a:solidFill>
                <a:srgbClr val="000000"/>
              </a:solidFill>
              <a:latin typeface="Times New Roman"/>
              <a:ea typeface="Times New Roman"/>
              <a:cs typeface="Times New Roman"/>
              <a:sym typeface="Times New Roman"/>
            </a:endParaRPr>
          </a:p>
        </p:txBody>
      </p:sp>
      <p:pic>
        <p:nvPicPr>
          <p:cNvPr id="113" name="Google Shape;113;p18"/>
          <p:cNvPicPr preferRelativeResize="0"/>
          <p:nvPr/>
        </p:nvPicPr>
        <p:blipFill>
          <a:blip r:embed="rId3">
            <a:alphaModFix/>
          </a:blip>
          <a:stretch>
            <a:fillRect/>
          </a:stretch>
        </p:blipFill>
        <p:spPr>
          <a:xfrm>
            <a:off x="1092050" y="1537325"/>
            <a:ext cx="6967800" cy="254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320">
                <a:solidFill>
                  <a:srgbClr val="000000"/>
                </a:solidFill>
                <a:latin typeface="Times New Roman"/>
                <a:ea typeface="Times New Roman"/>
                <a:cs typeface="Times New Roman"/>
                <a:sym typeface="Times New Roman"/>
              </a:rPr>
              <a:t>Create a Custom Object</a:t>
            </a:r>
            <a:endParaRPr b="1" i="1" sz="2320">
              <a:solidFill>
                <a:srgbClr val="000000"/>
              </a:solidFill>
              <a:latin typeface="Times New Roman"/>
              <a:ea typeface="Times New Roman"/>
              <a:cs typeface="Times New Roman"/>
              <a:sym typeface="Times New Roman"/>
            </a:endParaRPr>
          </a:p>
        </p:txBody>
      </p:sp>
      <p:sp>
        <p:nvSpPr>
          <p:cNvPr id="119" name="Google Shape;119;p19"/>
          <p:cNvSpPr txBox="1"/>
          <p:nvPr>
            <p:ph idx="1" type="body"/>
          </p:nvPr>
        </p:nvSpPr>
        <p:spPr>
          <a:xfrm>
            <a:off x="311700" y="923875"/>
            <a:ext cx="8520600" cy="3904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b="1" i="1" lang="en" sz="1979">
                <a:solidFill>
                  <a:srgbClr val="000000"/>
                </a:solidFill>
                <a:highlight>
                  <a:schemeClr val="lt1"/>
                </a:highlight>
                <a:latin typeface="Times New Roman"/>
                <a:ea typeface="Times New Roman"/>
                <a:cs typeface="Times New Roman"/>
                <a:sym typeface="Times New Roman"/>
              </a:rPr>
              <a:t>To create a custom object in Salesforce,</a:t>
            </a:r>
            <a:endParaRPr b="1" i="1" sz="1788">
              <a:solidFill>
                <a:srgbClr val="000000"/>
              </a:solidFill>
              <a:latin typeface="Times New Roman"/>
              <a:ea typeface="Times New Roman"/>
              <a:cs typeface="Times New Roman"/>
              <a:sym typeface="Times New Roman"/>
            </a:endParaRPr>
          </a:p>
          <a:p>
            <a:pPr indent="-349250" lvl="0" marL="457200" rtl="0" algn="just">
              <a:spcBef>
                <a:spcPts val="290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Go to Setup.</a:t>
            </a:r>
            <a:endParaRPr b="1" i="1" sz="1900">
              <a:solidFill>
                <a:srgbClr val="000000"/>
              </a:solidFill>
              <a:highlight>
                <a:srgbClr val="F7F7F8"/>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In the Quick Find box, type "Objects" and select Object Manager.</a:t>
            </a:r>
            <a:endParaRPr b="1" i="1" sz="1900">
              <a:solidFill>
                <a:srgbClr val="000000"/>
              </a:solidFill>
              <a:highlight>
                <a:srgbClr val="F7F7F8"/>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Click the "Create" button.</a:t>
            </a:r>
            <a:endParaRPr b="1" i="1" sz="1900">
              <a:solidFill>
                <a:srgbClr val="000000"/>
              </a:solidFill>
              <a:highlight>
                <a:srgbClr val="F7F7F8"/>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Select "Custom Object" from the dropdown menu.</a:t>
            </a:r>
            <a:endParaRPr b="1" i="1" sz="1900">
              <a:solidFill>
                <a:srgbClr val="000000"/>
              </a:solidFill>
              <a:highlight>
                <a:srgbClr val="F7F7F8"/>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Fill in the required fields: Object Name, Label, and Plural Label.</a:t>
            </a:r>
            <a:endParaRPr b="1" i="1" sz="1900">
              <a:solidFill>
                <a:srgbClr val="000000"/>
              </a:solidFill>
              <a:highlight>
                <a:srgbClr val="F7F7F8"/>
              </a:highlight>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b="1" i="1" lang="en" sz="1900">
                <a:solidFill>
                  <a:srgbClr val="000000"/>
                </a:solidFill>
                <a:highlight>
                  <a:srgbClr val="F7F7F8"/>
                </a:highlight>
                <a:latin typeface="Times New Roman"/>
                <a:ea typeface="Times New Roman"/>
                <a:cs typeface="Times New Roman"/>
                <a:sym typeface="Times New Roman"/>
              </a:rPr>
              <a:t>Click the "Save" button.</a:t>
            </a:r>
            <a:endParaRPr b="1" i="1" sz="1900">
              <a:solidFill>
                <a:srgbClr val="000000"/>
              </a:solidFill>
              <a:highlight>
                <a:srgbClr val="F7F7F8"/>
              </a:highlight>
              <a:latin typeface="Times New Roman"/>
              <a:ea typeface="Times New Roman"/>
              <a:cs typeface="Times New Roman"/>
              <a:sym typeface="Times New Roman"/>
            </a:endParaRPr>
          </a:p>
          <a:p>
            <a:pPr indent="0" lvl="0" marL="0" rtl="0" algn="just">
              <a:spcBef>
                <a:spcPts val="2900"/>
              </a:spcBef>
              <a:spcAft>
                <a:spcPts val="0"/>
              </a:spcAft>
              <a:buClr>
                <a:schemeClr val="dk1"/>
              </a:buClr>
              <a:buSzPts val="1100"/>
              <a:buFont typeface="Arial"/>
              <a:buNone/>
            </a:pPr>
            <a:r>
              <a:rPr b="1" i="1" lang="en" sz="1979">
                <a:solidFill>
                  <a:srgbClr val="000000"/>
                </a:solidFill>
                <a:highlight>
                  <a:schemeClr val="lt1"/>
                </a:highlight>
                <a:latin typeface="Times New Roman"/>
                <a:ea typeface="Times New Roman"/>
                <a:cs typeface="Times New Roman"/>
                <a:sym typeface="Times New Roman"/>
              </a:rPr>
              <a:t>Your custom object will now be created and can be used to store specific data for your business needs.</a:t>
            </a:r>
            <a:endParaRPr b="1" i="1" sz="1900">
              <a:solidFill>
                <a:srgbClr val="000000"/>
              </a:solidFill>
              <a:highlight>
                <a:srgbClr val="F7F7F8"/>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2620">
                <a:solidFill>
                  <a:srgbClr val="000000"/>
                </a:solidFill>
                <a:latin typeface="Times New Roman"/>
                <a:ea typeface="Times New Roman"/>
                <a:cs typeface="Times New Roman"/>
                <a:sym typeface="Times New Roman"/>
              </a:rPr>
              <a:t>LWC Components Flowchart</a:t>
            </a:r>
            <a:endParaRPr b="1" i="1" sz="2620">
              <a:solidFill>
                <a:srgbClr val="000000"/>
              </a:solidFill>
              <a:latin typeface="Times New Roman"/>
              <a:ea typeface="Times New Roman"/>
              <a:cs typeface="Times New Roman"/>
              <a:sym typeface="Times New Roman"/>
            </a:endParaRPr>
          </a:p>
        </p:txBody>
      </p:sp>
      <p:pic>
        <p:nvPicPr>
          <p:cNvPr id="125" name="Google Shape;125;p20"/>
          <p:cNvPicPr preferRelativeResize="0"/>
          <p:nvPr/>
        </p:nvPicPr>
        <p:blipFill>
          <a:blip r:embed="rId3">
            <a:alphaModFix/>
          </a:blip>
          <a:stretch>
            <a:fillRect/>
          </a:stretch>
        </p:blipFill>
        <p:spPr>
          <a:xfrm>
            <a:off x="1254575" y="878375"/>
            <a:ext cx="6893951" cy="397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i="1" lang="en" sz="2320">
                <a:solidFill>
                  <a:srgbClr val="000000"/>
                </a:solidFill>
                <a:latin typeface="Times New Roman"/>
                <a:ea typeface="Times New Roman"/>
                <a:cs typeface="Times New Roman"/>
                <a:sym typeface="Times New Roman"/>
              </a:rPr>
              <a:t>Create a Lightning Web Components (LWC)</a:t>
            </a:r>
            <a:endParaRPr b="1" i="1" sz="2320">
              <a:solidFill>
                <a:srgbClr val="000000"/>
              </a:solidFill>
              <a:latin typeface="Times New Roman"/>
              <a:ea typeface="Times New Roman"/>
              <a:cs typeface="Times New Roman"/>
              <a:sym typeface="Times New Roman"/>
            </a:endParaRPr>
          </a:p>
        </p:txBody>
      </p:sp>
      <p:sp>
        <p:nvSpPr>
          <p:cNvPr id="131" name="Google Shape;131;p21"/>
          <p:cNvSpPr txBox="1"/>
          <p:nvPr>
            <p:ph idx="1" type="body"/>
          </p:nvPr>
        </p:nvSpPr>
        <p:spPr>
          <a:xfrm>
            <a:off x="311700" y="771525"/>
            <a:ext cx="8520600" cy="4256700"/>
          </a:xfrm>
          <a:prstGeom prst="rect">
            <a:avLst/>
          </a:prstGeom>
        </p:spPr>
        <p:txBody>
          <a:bodyPr anchorCtr="0" anchor="t" bIns="91425" lIns="91425" spcFirstLastPara="1" rIns="91425" wrap="square" tIns="91425">
            <a:noAutofit/>
          </a:bodyPr>
          <a:lstStyle/>
          <a:p>
            <a:pPr indent="-336550" lvl="0" marL="457200" rtl="0" algn="just">
              <a:spcBef>
                <a:spcPts val="290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Go to Setup.</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In the Quick Find box, type "Lightning Web Components" and select "Lightning Web Components".</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Click the "New" button to create a new Lightning Web Component.</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Enter a name for the component and select a folder location.</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Choose the desired template or start with a blank template.</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Write the HTML, JavaScript, and CSS code for the component.</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Save the component.</a:t>
            </a:r>
            <a:endParaRPr b="1" i="1" sz="1700">
              <a:solidFill>
                <a:srgbClr val="000000"/>
              </a:solidFill>
              <a:highlight>
                <a:srgbClr val="F7F7F8"/>
              </a:highlight>
              <a:latin typeface="Times New Roman"/>
              <a:ea typeface="Times New Roman"/>
              <a:cs typeface="Times New Roman"/>
              <a:sym typeface="Times New Roman"/>
            </a:endParaRPr>
          </a:p>
          <a:p>
            <a:pPr indent="-336550" lvl="0" marL="457200" rtl="0" algn="just">
              <a:spcBef>
                <a:spcPts val="0"/>
              </a:spcBef>
              <a:spcAft>
                <a:spcPts val="0"/>
              </a:spcAft>
              <a:buClr>
                <a:srgbClr val="000000"/>
              </a:buClr>
              <a:buSzPts val="1700"/>
              <a:buFont typeface="Times New Roman"/>
              <a:buAutoNum type="arabicPeriod"/>
            </a:pPr>
            <a:r>
              <a:rPr b="1" i="1" lang="en" sz="1700">
                <a:solidFill>
                  <a:srgbClr val="000000"/>
                </a:solidFill>
                <a:highlight>
                  <a:srgbClr val="F7F7F8"/>
                </a:highlight>
                <a:latin typeface="Times New Roman"/>
                <a:ea typeface="Times New Roman"/>
                <a:cs typeface="Times New Roman"/>
                <a:sym typeface="Times New Roman"/>
              </a:rPr>
              <a:t>To test the component, you can create a Lightning Page and add the component to it.</a:t>
            </a:r>
            <a:endParaRPr b="1" i="1" sz="1700">
              <a:solidFill>
                <a:srgbClr val="000000"/>
              </a:solidFill>
              <a:highlight>
                <a:srgbClr val="F7F7F8"/>
              </a:highlight>
              <a:latin typeface="Times New Roman"/>
              <a:ea typeface="Times New Roman"/>
              <a:cs typeface="Times New Roman"/>
              <a:sym typeface="Times New Roman"/>
            </a:endParaRPr>
          </a:p>
          <a:p>
            <a:pPr indent="0" lvl="0" marL="0" rtl="0" algn="just">
              <a:spcBef>
                <a:spcPts val="2900"/>
              </a:spcBef>
              <a:spcAft>
                <a:spcPts val="0"/>
              </a:spcAft>
              <a:buNone/>
            </a:pPr>
            <a:r>
              <a:rPr b="1" i="1" lang="en" sz="1700">
                <a:solidFill>
                  <a:srgbClr val="000000"/>
                </a:solidFill>
                <a:highlight>
                  <a:srgbClr val="F7F7F8"/>
                </a:highlight>
                <a:latin typeface="Times New Roman"/>
                <a:ea typeface="Times New Roman"/>
                <a:cs typeface="Times New Roman"/>
                <a:sym typeface="Times New Roman"/>
              </a:rPr>
              <a:t>Your custom lwc component will now be created and can be used for your business needs. This component can be shared and used by other salesforce developer as well.</a:t>
            </a:r>
            <a:endParaRPr b="1" i="1" sz="1700">
              <a:solidFill>
                <a:srgbClr val="000000"/>
              </a:solidFill>
              <a:highlight>
                <a:srgbClr val="F7F7F8"/>
              </a:highlight>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