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732370\Downloads\project%20pivot%20table%2046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pivot table 461.xlsx]Sheet2!PivotTable5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Sum of beginning employee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ofPieChart>
        <c:ofPieType val="bar"/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Sum of beginning employee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FB-4DB1-9C08-55CE43625C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FB-4DB1-9C08-55CE43625C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FB-4DB1-9C08-55CE43625C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FB-4DB1-9C08-55CE43625CF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FB-4DB1-9C08-55CE43625CF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FB-4DB1-9C08-55CE43625CF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FB-4DB1-9C08-55CE43625CF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FB-4DB1-9C08-55CE43625CF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FB-4DB1-9C08-55CE43625CF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FB-4DB1-9C08-55CE43625CF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3FB-4DB1-9C08-55CE43625CF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03FB-4DB1-9C08-55CE43625CF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03FB-4DB1-9C08-55CE43625CF0}"/>
              </c:ext>
            </c:extLst>
          </c:dPt>
          <c:cat>
            <c:multiLvlStrRef>
              <c:f>Sheet2!$A$4:$A$28</c:f>
              <c:multiLvlStrCache>
                <c:ptCount val="12"/>
                <c:lvl>
                  <c:pt idx="0">
                    <c:v>mar</c:v>
                  </c:pt>
                  <c:pt idx="1">
                    <c:v>apr</c:v>
                  </c:pt>
                  <c:pt idx="2">
                    <c:v>feb</c:v>
                  </c:pt>
                  <c:pt idx="3">
                    <c:v>nov</c:v>
                  </c:pt>
                  <c:pt idx="4">
                    <c:v>dec</c:v>
                  </c:pt>
                  <c:pt idx="5">
                    <c:v>june</c:v>
                  </c:pt>
                  <c:pt idx="6">
                    <c:v>oct</c:v>
                  </c:pt>
                  <c:pt idx="7">
                    <c:v>may</c:v>
                  </c:pt>
                  <c:pt idx="8">
                    <c:v>sep</c:v>
                  </c:pt>
                  <c:pt idx="9">
                    <c:v>jan</c:v>
                  </c:pt>
                  <c:pt idx="10">
                    <c:v>aug</c:v>
                  </c:pt>
                  <c:pt idx="11">
                    <c:v>july</c:v>
                  </c:pt>
                </c:lvl>
                <c:lvl>
                  <c:pt idx="0">
                    <c:v>gowtham</c:v>
                  </c:pt>
                  <c:pt idx="1">
                    <c:v>guru</c:v>
                  </c:pt>
                  <c:pt idx="2">
                    <c:v>karthi</c:v>
                  </c:pt>
                  <c:pt idx="3">
                    <c:v>krish</c:v>
                  </c:pt>
                  <c:pt idx="4">
                    <c:v>krishnan</c:v>
                  </c:pt>
                  <c:pt idx="5">
                    <c:v>mark</c:v>
                  </c:pt>
                  <c:pt idx="6">
                    <c:v>mohammed</c:v>
                  </c:pt>
                  <c:pt idx="7">
                    <c:v>prakash</c:v>
                  </c:pt>
                  <c:pt idx="8">
                    <c:v>prathik</c:v>
                  </c:pt>
                  <c:pt idx="9">
                    <c:v>santhosh</c:v>
                  </c:pt>
                  <c:pt idx="10">
                    <c:v>surya</c:v>
                  </c:pt>
                  <c:pt idx="11">
                    <c:v>syed</c:v>
                  </c:pt>
                </c:lvl>
              </c:multiLvlStrCache>
            </c:multiLvlStrRef>
          </c:cat>
          <c:val>
            <c:numRef>
              <c:f>Sheet2!$B$4:$B$28</c:f>
              <c:numCache>
                <c:formatCode>General</c:formatCode>
                <c:ptCount val="12"/>
                <c:pt idx="0">
                  <c:v>276</c:v>
                </c:pt>
                <c:pt idx="1">
                  <c:v>298</c:v>
                </c:pt>
                <c:pt idx="2">
                  <c:v>235</c:v>
                </c:pt>
                <c:pt idx="3">
                  <c:v>254</c:v>
                </c:pt>
                <c:pt idx="4">
                  <c:v>276</c:v>
                </c:pt>
                <c:pt idx="5">
                  <c:v>298</c:v>
                </c:pt>
                <c:pt idx="6">
                  <c:v>212</c:v>
                </c:pt>
                <c:pt idx="7">
                  <c:v>256</c:v>
                </c:pt>
                <c:pt idx="8">
                  <c:v>254</c:v>
                </c:pt>
                <c:pt idx="9">
                  <c:v>234</c:v>
                </c:pt>
                <c:pt idx="10">
                  <c:v>278</c:v>
                </c:pt>
                <c:pt idx="11">
                  <c:v>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03FB-4DB1-9C08-55CE43625CF0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Sum of new hires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03FB-4DB1-9C08-55CE43625C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03FB-4DB1-9C08-55CE43625C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03FB-4DB1-9C08-55CE43625C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03FB-4DB1-9C08-55CE43625CF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03FB-4DB1-9C08-55CE43625CF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03FB-4DB1-9C08-55CE43625CF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03FB-4DB1-9C08-55CE43625CF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03FB-4DB1-9C08-55CE43625CF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03FB-4DB1-9C08-55CE43625CF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03FB-4DB1-9C08-55CE43625CF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03FB-4DB1-9C08-55CE43625CF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03FB-4DB1-9C08-55CE43625CF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03FB-4DB1-9C08-55CE43625CF0}"/>
              </c:ext>
            </c:extLst>
          </c:dPt>
          <c:cat>
            <c:multiLvlStrRef>
              <c:f>Sheet2!$A$4:$A$28</c:f>
              <c:multiLvlStrCache>
                <c:ptCount val="12"/>
                <c:lvl>
                  <c:pt idx="0">
                    <c:v>mar</c:v>
                  </c:pt>
                  <c:pt idx="1">
                    <c:v>apr</c:v>
                  </c:pt>
                  <c:pt idx="2">
                    <c:v>feb</c:v>
                  </c:pt>
                  <c:pt idx="3">
                    <c:v>nov</c:v>
                  </c:pt>
                  <c:pt idx="4">
                    <c:v>dec</c:v>
                  </c:pt>
                  <c:pt idx="5">
                    <c:v>june</c:v>
                  </c:pt>
                  <c:pt idx="6">
                    <c:v>oct</c:v>
                  </c:pt>
                  <c:pt idx="7">
                    <c:v>may</c:v>
                  </c:pt>
                  <c:pt idx="8">
                    <c:v>sep</c:v>
                  </c:pt>
                  <c:pt idx="9">
                    <c:v>jan</c:v>
                  </c:pt>
                  <c:pt idx="10">
                    <c:v>aug</c:v>
                  </c:pt>
                  <c:pt idx="11">
                    <c:v>july</c:v>
                  </c:pt>
                </c:lvl>
                <c:lvl>
                  <c:pt idx="0">
                    <c:v>gowtham</c:v>
                  </c:pt>
                  <c:pt idx="1">
                    <c:v>guru</c:v>
                  </c:pt>
                  <c:pt idx="2">
                    <c:v>karthi</c:v>
                  </c:pt>
                  <c:pt idx="3">
                    <c:v>krish</c:v>
                  </c:pt>
                  <c:pt idx="4">
                    <c:v>krishnan</c:v>
                  </c:pt>
                  <c:pt idx="5">
                    <c:v>mark</c:v>
                  </c:pt>
                  <c:pt idx="6">
                    <c:v>mohammed</c:v>
                  </c:pt>
                  <c:pt idx="7">
                    <c:v>prakash</c:v>
                  </c:pt>
                  <c:pt idx="8">
                    <c:v>prathik</c:v>
                  </c:pt>
                  <c:pt idx="9">
                    <c:v>santhosh</c:v>
                  </c:pt>
                  <c:pt idx="10">
                    <c:v>surya</c:v>
                  </c:pt>
                  <c:pt idx="11">
                    <c:v>syed</c:v>
                  </c:pt>
                </c:lvl>
              </c:multiLvlStrCache>
            </c:multiLvlStrRef>
          </c:cat>
          <c:val>
            <c:numRef>
              <c:f>Sheet2!$C$4:$C$28</c:f>
              <c:numCache>
                <c:formatCode>General</c:formatCode>
                <c:ptCount val="12"/>
                <c:pt idx="0">
                  <c:v>9</c:v>
                </c:pt>
                <c:pt idx="1">
                  <c:v>6</c:v>
                </c:pt>
                <c:pt idx="2">
                  <c:v>10</c:v>
                </c:pt>
                <c:pt idx="3">
                  <c:v>1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5</c:v>
                </c:pt>
                <c:pt idx="8">
                  <c:v>4</c:v>
                </c:pt>
                <c:pt idx="9">
                  <c:v>2</c:v>
                </c:pt>
                <c:pt idx="10">
                  <c:v>2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03FB-4DB1-9C08-55CE43625CF0}"/>
            </c:ext>
          </c:extLst>
        </c:ser>
        <c:ser>
          <c:idx val="2"/>
          <c:order val="2"/>
          <c:tx>
            <c:strRef>
              <c:f>Sheet2!$D$3</c:f>
              <c:strCache>
                <c:ptCount val="1"/>
                <c:pt idx="0">
                  <c:v>Sum of separations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03FB-4DB1-9C08-55CE43625C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03FB-4DB1-9C08-55CE43625C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03FB-4DB1-9C08-55CE43625C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03FB-4DB1-9C08-55CE43625CF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03FB-4DB1-9C08-55CE43625CF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03FB-4DB1-9C08-55CE43625CF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03FB-4DB1-9C08-55CE43625CF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03FB-4DB1-9C08-55CE43625CF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03FB-4DB1-9C08-55CE43625CF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03FB-4DB1-9C08-55CE43625CF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03FB-4DB1-9C08-55CE43625CF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03FB-4DB1-9C08-55CE43625CF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03FB-4DB1-9C08-55CE43625CF0}"/>
              </c:ext>
            </c:extLst>
          </c:dPt>
          <c:cat>
            <c:multiLvlStrRef>
              <c:f>Sheet2!$A$4:$A$28</c:f>
              <c:multiLvlStrCache>
                <c:ptCount val="12"/>
                <c:lvl>
                  <c:pt idx="0">
                    <c:v>mar</c:v>
                  </c:pt>
                  <c:pt idx="1">
                    <c:v>apr</c:v>
                  </c:pt>
                  <c:pt idx="2">
                    <c:v>feb</c:v>
                  </c:pt>
                  <c:pt idx="3">
                    <c:v>nov</c:v>
                  </c:pt>
                  <c:pt idx="4">
                    <c:v>dec</c:v>
                  </c:pt>
                  <c:pt idx="5">
                    <c:v>june</c:v>
                  </c:pt>
                  <c:pt idx="6">
                    <c:v>oct</c:v>
                  </c:pt>
                  <c:pt idx="7">
                    <c:v>may</c:v>
                  </c:pt>
                  <c:pt idx="8">
                    <c:v>sep</c:v>
                  </c:pt>
                  <c:pt idx="9">
                    <c:v>jan</c:v>
                  </c:pt>
                  <c:pt idx="10">
                    <c:v>aug</c:v>
                  </c:pt>
                  <c:pt idx="11">
                    <c:v>july</c:v>
                  </c:pt>
                </c:lvl>
                <c:lvl>
                  <c:pt idx="0">
                    <c:v>gowtham</c:v>
                  </c:pt>
                  <c:pt idx="1">
                    <c:v>guru</c:v>
                  </c:pt>
                  <c:pt idx="2">
                    <c:v>karthi</c:v>
                  </c:pt>
                  <c:pt idx="3">
                    <c:v>krish</c:v>
                  </c:pt>
                  <c:pt idx="4">
                    <c:v>krishnan</c:v>
                  </c:pt>
                  <c:pt idx="5">
                    <c:v>mark</c:v>
                  </c:pt>
                  <c:pt idx="6">
                    <c:v>mohammed</c:v>
                  </c:pt>
                  <c:pt idx="7">
                    <c:v>prakash</c:v>
                  </c:pt>
                  <c:pt idx="8">
                    <c:v>prathik</c:v>
                  </c:pt>
                  <c:pt idx="9">
                    <c:v>santhosh</c:v>
                  </c:pt>
                  <c:pt idx="10">
                    <c:v>surya</c:v>
                  </c:pt>
                  <c:pt idx="11">
                    <c:v>syed</c:v>
                  </c:pt>
                </c:lvl>
              </c:multiLvlStrCache>
            </c:multiLvlStrRef>
          </c:cat>
          <c:val>
            <c:numRef>
              <c:f>Sheet2!$D$4:$D$28</c:f>
              <c:numCache>
                <c:formatCode>General</c:formatCode>
                <c:ptCount val="12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8</c:v>
                </c:pt>
                <c:pt idx="8">
                  <c:v>3</c:v>
                </c:pt>
                <c:pt idx="9">
                  <c:v>2</c:v>
                </c:pt>
                <c:pt idx="10">
                  <c:v>5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03FB-4DB1-9C08-55CE43625CF0}"/>
            </c:ext>
          </c:extLst>
        </c:ser>
        <c:ser>
          <c:idx val="3"/>
          <c:order val="3"/>
          <c:tx>
            <c:strRef>
              <c:f>Sheet2!$E$3</c:f>
              <c:strCache>
                <c:ptCount val="1"/>
                <c:pt idx="0">
                  <c:v>Sum of ending employee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03FB-4DB1-9C08-55CE43625C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4-03FB-4DB1-9C08-55CE43625C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6-03FB-4DB1-9C08-55CE43625C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8-03FB-4DB1-9C08-55CE43625CF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A-03FB-4DB1-9C08-55CE43625CF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C-03FB-4DB1-9C08-55CE43625CF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E-03FB-4DB1-9C08-55CE43625CF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0-03FB-4DB1-9C08-55CE43625CF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2-03FB-4DB1-9C08-55CE43625CF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4-03FB-4DB1-9C08-55CE43625CF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6-03FB-4DB1-9C08-55CE43625CF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8-03FB-4DB1-9C08-55CE43625CF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A-03FB-4DB1-9C08-55CE43625CF0}"/>
              </c:ext>
            </c:extLst>
          </c:dPt>
          <c:cat>
            <c:multiLvlStrRef>
              <c:f>Sheet2!$A$4:$A$28</c:f>
              <c:multiLvlStrCache>
                <c:ptCount val="12"/>
                <c:lvl>
                  <c:pt idx="0">
                    <c:v>mar</c:v>
                  </c:pt>
                  <c:pt idx="1">
                    <c:v>apr</c:v>
                  </c:pt>
                  <c:pt idx="2">
                    <c:v>feb</c:v>
                  </c:pt>
                  <c:pt idx="3">
                    <c:v>nov</c:v>
                  </c:pt>
                  <c:pt idx="4">
                    <c:v>dec</c:v>
                  </c:pt>
                  <c:pt idx="5">
                    <c:v>june</c:v>
                  </c:pt>
                  <c:pt idx="6">
                    <c:v>oct</c:v>
                  </c:pt>
                  <c:pt idx="7">
                    <c:v>may</c:v>
                  </c:pt>
                  <c:pt idx="8">
                    <c:v>sep</c:v>
                  </c:pt>
                  <c:pt idx="9">
                    <c:v>jan</c:v>
                  </c:pt>
                  <c:pt idx="10">
                    <c:v>aug</c:v>
                  </c:pt>
                  <c:pt idx="11">
                    <c:v>july</c:v>
                  </c:pt>
                </c:lvl>
                <c:lvl>
                  <c:pt idx="0">
                    <c:v>gowtham</c:v>
                  </c:pt>
                  <c:pt idx="1">
                    <c:v>guru</c:v>
                  </c:pt>
                  <c:pt idx="2">
                    <c:v>karthi</c:v>
                  </c:pt>
                  <c:pt idx="3">
                    <c:v>krish</c:v>
                  </c:pt>
                  <c:pt idx="4">
                    <c:v>krishnan</c:v>
                  </c:pt>
                  <c:pt idx="5">
                    <c:v>mark</c:v>
                  </c:pt>
                  <c:pt idx="6">
                    <c:v>mohammed</c:v>
                  </c:pt>
                  <c:pt idx="7">
                    <c:v>prakash</c:v>
                  </c:pt>
                  <c:pt idx="8">
                    <c:v>prathik</c:v>
                  </c:pt>
                  <c:pt idx="9">
                    <c:v>santhosh</c:v>
                  </c:pt>
                  <c:pt idx="10">
                    <c:v>surya</c:v>
                  </c:pt>
                  <c:pt idx="11">
                    <c:v>syed</c:v>
                  </c:pt>
                </c:lvl>
              </c:multiLvlStrCache>
            </c:multiLvlStrRef>
          </c:cat>
          <c:val>
            <c:numRef>
              <c:f>Sheet2!$E$4:$E$28</c:f>
              <c:numCache>
                <c:formatCode>General</c:formatCode>
                <c:ptCount val="12"/>
                <c:pt idx="0">
                  <c:v>298</c:v>
                </c:pt>
                <c:pt idx="1">
                  <c:v>256</c:v>
                </c:pt>
                <c:pt idx="2">
                  <c:v>276</c:v>
                </c:pt>
                <c:pt idx="3">
                  <c:v>276</c:v>
                </c:pt>
                <c:pt idx="4">
                  <c:v>267</c:v>
                </c:pt>
                <c:pt idx="5">
                  <c:v>209</c:v>
                </c:pt>
                <c:pt idx="6">
                  <c:v>254</c:v>
                </c:pt>
                <c:pt idx="7">
                  <c:v>298</c:v>
                </c:pt>
                <c:pt idx="8">
                  <c:v>212</c:v>
                </c:pt>
                <c:pt idx="9">
                  <c:v>235</c:v>
                </c:pt>
                <c:pt idx="10">
                  <c:v>254</c:v>
                </c:pt>
                <c:pt idx="11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03FB-4DB1-9C08-55CE43625CF0}"/>
            </c:ext>
          </c:extLst>
        </c:ser>
        <c:ser>
          <c:idx val="4"/>
          <c:order val="4"/>
          <c:tx>
            <c:strRef>
              <c:f>Sheet2!$F$3</c:f>
              <c:strCache>
                <c:ptCount val="1"/>
                <c:pt idx="0">
                  <c:v>Sum of average month employee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03FB-4DB1-9C08-55CE43625C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03FB-4DB1-9C08-55CE43625C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03FB-4DB1-9C08-55CE43625C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03FB-4DB1-9C08-55CE43625CF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03FB-4DB1-9C08-55CE43625CF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03FB-4DB1-9C08-55CE43625CF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03FB-4DB1-9C08-55CE43625CF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03FB-4DB1-9C08-55CE43625CF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03FB-4DB1-9C08-55CE43625CF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03FB-4DB1-9C08-55CE43625CF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1-03FB-4DB1-9C08-55CE43625CF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3-03FB-4DB1-9C08-55CE43625CF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5-03FB-4DB1-9C08-55CE43625CF0}"/>
              </c:ext>
            </c:extLst>
          </c:dPt>
          <c:cat>
            <c:multiLvlStrRef>
              <c:f>Sheet2!$A$4:$A$28</c:f>
              <c:multiLvlStrCache>
                <c:ptCount val="12"/>
                <c:lvl>
                  <c:pt idx="0">
                    <c:v>mar</c:v>
                  </c:pt>
                  <c:pt idx="1">
                    <c:v>apr</c:v>
                  </c:pt>
                  <c:pt idx="2">
                    <c:v>feb</c:v>
                  </c:pt>
                  <c:pt idx="3">
                    <c:v>nov</c:v>
                  </c:pt>
                  <c:pt idx="4">
                    <c:v>dec</c:v>
                  </c:pt>
                  <c:pt idx="5">
                    <c:v>june</c:v>
                  </c:pt>
                  <c:pt idx="6">
                    <c:v>oct</c:v>
                  </c:pt>
                  <c:pt idx="7">
                    <c:v>may</c:v>
                  </c:pt>
                  <c:pt idx="8">
                    <c:v>sep</c:v>
                  </c:pt>
                  <c:pt idx="9">
                    <c:v>jan</c:v>
                  </c:pt>
                  <c:pt idx="10">
                    <c:v>aug</c:v>
                  </c:pt>
                  <c:pt idx="11">
                    <c:v>july</c:v>
                  </c:pt>
                </c:lvl>
                <c:lvl>
                  <c:pt idx="0">
                    <c:v>gowtham</c:v>
                  </c:pt>
                  <c:pt idx="1">
                    <c:v>guru</c:v>
                  </c:pt>
                  <c:pt idx="2">
                    <c:v>karthi</c:v>
                  </c:pt>
                  <c:pt idx="3">
                    <c:v>krish</c:v>
                  </c:pt>
                  <c:pt idx="4">
                    <c:v>krishnan</c:v>
                  </c:pt>
                  <c:pt idx="5">
                    <c:v>mark</c:v>
                  </c:pt>
                  <c:pt idx="6">
                    <c:v>mohammed</c:v>
                  </c:pt>
                  <c:pt idx="7">
                    <c:v>prakash</c:v>
                  </c:pt>
                  <c:pt idx="8">
                    <c:v>prathik</c:v>
                  </c:pt>
                  <c:pt idx="9">
                    <c:v>santhosh</c:v>
                  </c:pt>
                  <c:pt idx="10">
                    <c:v>surya</c:v>
                  </c:pt>
                  <c:pt idx="11">
                    <c:v>syed</c:v>
                  </c:pt>
                </c:lvl>
              </c:multiLvlStrCache>
            </c:multiLvlStrRef>
          </c:cat>
          <c:val>
            <c:numRef>
              <c:f>Sheet2!$F$4:$F$28</c:f>
              <c:numCache>
                <c:formatCode>General</c:formatCode>
                <c:ptCount val="12"/>
                <c:pt idx="0">
                  <c:v>587</c:v>
                </c:pt>
                <c:pt idx="1">
                  <c:v>562</c:v>
                </c:pt>
                <c:pt idx="2">
                  <c:v>526</c:v>
                </c:pt>
                <c:pt idx="3">
                  <c:v>532</c:v>
                </c:pt>
                <c:pt idx="4">
                  <c:v>551</c:v>
                </c:pt>
                <c:pt idx="5">
                  <c:v>512</c:v>
                </c:pt>
                <c:pt idx="6">
                  <c:v>470</c:v>
                </c:pt>
                <c:pt idx="7">
                  <c:v>567</c:v>
                </c:pt>
                <c:pt idx="8">
                  <c:v>473</c:v>
                </c:pt>
                <c:pt idx="9">
                  <c:v>473</c:v>
                </c:pt>
                <c:pt idx="10">
                  <c:v>539</c:v>
                </c:pt>
                <c:pt idx="11">
                  <c:v>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03FB-4DB1-9C08-55CE43625CF0}"/>
            </c:ext>
          </c:extLst>
        </c:ser>
        <c:ser>
          <c:idx val="5"/>
          <c:order val="5"/>
          <c:tx>
            <c:strRef>
              <c:f>Sheet2!$G$3</c:f>
              <c:strCache>
                <c:ptCount val="1"/>
                <c:pt idx="0">
                  <c:v>Sum of total separations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8-03FB-4DB1-9C08-55CE43625C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A-03FB-4DB1-9C08-55CE43625C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C-03FB-4DB1-9C08-55CE43625C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E-03FB-4DB1-9C08-55CE43625CF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0-03FB-4DB1-9C08-55CE43625CF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2-03FB-4DB1-9C08-55CE43625CF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4-03FB-4DB1-9C08-55CE43625CF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6-03FB-4DB1-9C08-55CE43625CF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8-03FB-4DB1-9C08-55CE43625CF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A-03FB-4DB1-9C08-55CE43625CF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C-03FB-4DB1-9C08-55CE43625CF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E-03FB-4DB1-9C08-55CE43625CF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0-03FB-4DB1-9C08-55CE43625CF0}"/>
              </c:ext>
            </c:extLst>
          </c:dPt>
          <c:cat>
            <c:multiLvlStrRef>
              <c:f>Sheet2!$A$4:$A$28</c:f>
              <c:multiLvlStrCache>
                <c:ptCount val="12"/>
                <c:lvl>
                  <c:pt idx="0">
                    <c:v>mar</c:v>
                  </c:pt>
                  <c:pt idx="1">
                    <c:v>apr</c:v>
                  </c:pt>
                  <c:pt idx="2">
                    <c:v>feb</c:v>
                  </c:pt>
                  <c:pt idx="3">
                    <c:v>nov</c:v>
                  </c:pt>
                  <c:pt idx="4">
                    <c:v>dec</c:v>
                  </c:pt>
                  <c:pt idx="5">
                    <c:v>june</c:v>
                  </c:pt>
                  <c:pt idx="6">
                    <c:v>oct</c:v>
                  </c:pt>
                  <c:pt idx="7">
                    <c:v>may</c:v>
                  </c:pt>
                  <c:pt idx="8">
                    <c:v>sep</c:v>
                  </c:pt>
                  <c:pt idx="9">
                    <c:v>jan</c:v>
                  </c:pt>
                  <c:pt idx="10">
                    <c:v>aug</c:v>
                  </c:pt>
                  <c:pt idx="11">
                    <c:v>july</c:v>
                  </c:pt>
                </c:lvl>
                <c:lvl>
                  <c:pt idx="0">
                    <c:v>gowtham</c:v>
                  </c:pt>
                  <c:pt idx="1">
                    <c:v>guru</c:v>
                  </c:pt>
                  <c:pt idx="2">
                    <c:v>karthi</c:v>
                  </c:pt>
                  <c:pt idx="3">
                    <c:v>krish</c:v>
                  </c:pt>
                  <c:pt idx="4">
                    <c:v>krishnan</c:v>
                  </c:pt>
                  <c:pt idx="5">
                    <c:v>mark</c:v>
                  </c:pt>
                  <c:pt idx="6">
                    <c:v>mohammed</c:v>
                  </c:pt>
                  <c:pt idx="7">
                    <c:v>prakash</c:v>
                  </c:pt>
                  <c:pt idx="8">
                    <c:v>prathik</c:v>
                  </c:pt>
                  <c:pt idx="9">
                    <c:v>santhosh</c:v>
                  </c:pt>
                  <c:pt idx="10">
                    <c:v>surya</c:v>
                  </c:pt>
                  <c:pt idx="11">
                    <c:v>syed</c:v>
                  </c:pt>
                </c:lvl>
              </c:multiLvlStrCache>
            </c:multiLvlStrRef>
          </c:cat>
          <c:val>
            <c:numRef>
              <c:f>Sheet2!$G$4:$G$28</c:f>
              <c:numCache>
                <c:formatCode>General</c:formatCode>
                <c:ptCount val="12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8</c:v>
                </c:pt>
                <c:pt idx="8">
                  <c:v>3</c:v>
                </c:pt>
                <c:pt idx="9">
                  <c:v>2</c:v>
                </c:pt>
                <c:pt idx="10">
                  <c:v>5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03FB-4DB1-9C08-55CE43625CF0}"/>
            </c:ext>
          </c:extLst>
        </c:ser>
        <c:ser>
          <c:idx val="6"/>
          <c:order val="6"/>
          <c:tx>
            <c:strRef>
              <c:f>Sheet2!$H$3</c:f>
              <c:strCache>
                <c:ptCount val="1"/>
                <c:pt idx="0">
                  <c:v>Sum of employee turnover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3-03FB-4DB1-9C08-55CE43625C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5-03FB-4DB1-9C08-55CE43625C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7-03FB-4DB1-9C08-55CE43625C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9-03FB-4DB1-9C08-55CE43625CF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B-03FB-4DB1-9C08-55CE43625CF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D-03FB-4DB1-9C08-55CE43625CF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F-03FB-4DB1-9C08-55CE43625CF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1-03FB-4DB1-9C08-55CE43625CF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3-03FB-4DB1-9C08-55CE43625CF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5-03FB-4DB1-9C08-55CE43625CF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7-03FB-4DB1-9C08-55CE43625CF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9-03FB-4DB1-9C08-55CE43625CF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B-03FB-4DB1-9C08-55CE43625CF0}"/>
              </c:ext>
            </c:extLst>
          </c:dPt>
          <c:cat>
            <c:multiLvlStrRef>
              <c:f>Sheet2!$A$4:$A$28</c:f>
              <c:multiLvlStrCache>
                <c:ptCount val="12"/>
                <c:lvl>
                  <c:pt idx="0">
                    <c:v>mar</c:v>
                  </c:pt>
                  <c:pt idx="1">
                    <c:v>apr</c:v>
                  </c:pt>
                  <c:pt idx="2">
                    <c:v>feb</c:v>
                  </c:pt>
                  <c:pt idx="3">
                    <c:v>nov</c:v>
                  </c:pt>
                  <c:pt idx="4">
                    <c:v>dec</c:v>
                  </c:pt>
                  <c:pt idx="5">
                    <c:v>june</c:v>
                  </c:pt>
                  <c:pt idx="6">
                    <c:v>oct</c:v>
                  </c:pt>
                  <c:pt idx="7">
                    <c:v>may</c:v>
                  </c:pt>
                  <c:pt idx="8">
                    <c:v>sep</c:v>
                  </c:pt>
                  <c:pt idx="9">
                    <c:v>jan</c:v>
                  </c:pt>
                  <c:pt idx="10">
                    <c:v>aug</c:v>
                  </c:pt>
                  <c:pt idx="11">
                    <c:v>july</c:v>
                  </c:pt>
                </c:lvl>
                <c:lvl>
                  <c:pt idx="0">
                    <c:v>gowtham</c:v>
                  </c:pt>
                  <c:pt idx="1">
                    <c:v>guru</c:v>
                  </c:pt>
                  <c:pt idx="2">
                    <c:v>karthi</c:v>
                  </c:pt>
                  <c:pt idx="3">
                    <c:v>krish</c:v>
                  </c:pt>
                  <c:pt idx="4">
                    <c:v>krishnan</c:v>
                  </c:pt>
                  <c:pt idx="5">
                    <c:v>mark</c:v>
                  </c:pt>
                  <c:pt idx="6">
                    <c:v>mohammed</c:v>
                  </c:pt>
                  <c:pt idx="7">
                    <c:v>prakash</c:v>
                  </c:pt>
                  <c:pt idx="8">
                    <c:v>prathik</c:v>
                  </c:pt>
                  <c:pt idx="9">
                    <c:v>santhosh</c:v>
                  </c:pt>
                  <c:pt idx="10">
                    <c:v>surya</c:v>
                  </c:pt>
                  <c:pt idx="11">
                    <c:v>syed</c:v>
                  </c:pt>
                </c:lvl>
              </c:multiLvlStrCache>
            </c:multiLvlStrRef>
          </c:cat>
          <c:val>
            <c:numRef>
              <c:f>Sheet2!$H$4:$H$28</c:f>
              <c:numCache>
                <c:formatCode>General</c:formatCode>
                <c:ptCount val="12"/>
                <c:pt idx="0">
                  <c:v>591</c:v>
                </c:pt>
                <c:pt idx="1">
                  <c:v>564</c:v>
                </c:pt>
                <c:pt idx="2">
                  <c:v>531</c:v>
                </c:pt>
                <c:pt idx="3">
                  <c:v>533</c:v>
                </c:pt>
                <c:pt idx="4">
                  <c:v>555</c:v>
                </c:pt>
                <c:pt idx="5">
                  <c:v>514</c:v>
                </c:pt>
                <c:pt idx="6">
                  <c:v>472</c:v>
                </c:pt>
                <c:pt idx="7">
                  <c:v>575</c:v>
                </c:pt>
                <c:pt idx="8">
                  <c:v>476</c:v>
                </c:pt>
                <c:pt idx="9">
                  <c:v>475</c:v>
                </c:pt>
                <c:pt idx="10">
                  <c:v>544</c:v>
                </c:pt>
                <c:pt idx="11">
                  <c:v>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C-03FB-4DB1-9C08-55CE43625C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Employee  Analysis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5479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Janani.G</a:t>
            </a:r>
            <a:endParaRPr lang="en-US" sz="2400" dirty="0"/>
          </a:p>
          <a:p>
            <a:r>
              <a:rPr lang="en-US" sz="2400" dirty="0"/>
              <a:t>REGISTER NO: 312200461</a:t>
            </a:r>
          </a:p>
          <a:p>
            <a:r>
              <a:rPr lang="en-US" sz="2400" dirty="0"/>
              <a:t>DEPARTMENT: B.COM(C.A)</a:t>
            </a:r>
          </a:p>
          <a:p>
            <a:r>
              <a:rPr lang="en-US" sz="2400" dirty="0"/>
              <a:t>COLLEGE: S.I.V.E.T.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7108825" cy="45095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5" dirty="0">
                <a:latin typeface="Trebuchet MS"/>
                <a:cs typeface="Trebuchet MS"/>
              </a:rPr>
              <a:t>    </a:t>
            </a:r>
            <a:r>
              <a:rPr lang="en-US" sz="4800" i="1" spc="5" dirty="0">
                <a:solidFill>
                  <a:schemeClr val="tx2"/>
                </a:solidFill>
                <a:latin typeface="Trebuchet MS"/>
                <a:cs typeface="Trebuchet MS"/>
              </a:rPr>
              <a:t>1.Group data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i="1" spc="5" dirty="0">
                <a:solidFill>
                  <a:schemeClr val="tx2"/>
                </a:solidFill>
                <a:latin typeface="Trebuchet MS"/>
                <a:cs typeface="Trebuchet MS"/>
              </a:rPr>
              <a:t>    2.Calculated field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i="1" spc="5" dirty="0">
                <a:solidFill>
                  <a:schemeClr val="tx2"/>
                </a:solidFill>
                <a:latin typeface="Trebuchet MS"/>
                <a:cs typeface="Trebuchet MS"/>
              </a:rPr>
              <a:t>    3.Visualization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i="1" spc="5" dirty="0">
                <a:solidFill>
                  <a:schemeClr val="tx2"/>
                </a:solidFill>
                <a:latin typeface="Trebuchet MS"/>
                <a:cs typeface="Trebuchet MS"/>
              </a:rPr>
              <a:t>    4.Slicers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853234"/>
              </p:ext>
            </p:extLst>
          </p:nvPr>
        </p:nvGraphicFramePr>
        <p:xfrm>
          <a:off x="2514600" y="1371600"/>
          <a:ext cx="67818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706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can guide management in addressing turnover challenges by focusing on improving  employee satisfaction, refining recruitment strategies , or enhancing specific area of the work environment to reduce future turnover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 FOR EMPLOYEE TURNOVER ANALYSIS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157403" cy="41947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>   </a:t>
            </a:r>
            <a:br>
              <a:rPr lang="en-US" sz="4250" spc="10" dirty="0"/>
            </a:br>
            <a:r>
              <a:rPr lang="en-US" sz="4250" spc="10" dirty="0"/>
              <a:t>           </a:t>
            </a:r>
            <a:br>
              <a:rPr lang="en-US" sz="4250" spc="10" dirty="0"/>
            </a:br>
            <a:r>
              <a:rPr lang="en-US" sz="4250" spc="10" dirty="0"/>
              <a:t>        </a:t>
            </a:r>
            <a:r>
              <a:rPr lang="en-US" sz="3600" b="0" i="1" spc="10" dirty="0">
                <a:solidFill>
                  <a:schemeClr val="tx2"/>
                </a:solidFill>
              </a:rPr>
              <a:t>To analyze employee turnover rate across various department, job role and time periods within the company using pivot tables.</a:t>
            </a:r>
            <a:endParaRPr sz="3600" b="0" i="1" dirty="0">
              <a:solidFill>
                <a:schemeClr val="tx2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918450" cy="45640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r>
              <a:rPr lang="en-US" sz="4250" spc="-20" dirty="0"/>
              <a:t>       </a:t>
            </a:r>
            <a:br>
              <a:rPr lang="en-US" sz="4250" spc="-20"/>
            </a:br>
            <a:r>
              <a:rPr lang="en-US" sz="4250" spc="-20"/>
              <a:t>        </a:t>
            </a:r>
            <a:r>
              <a:rPr lang="en-US" sz="2400" b="0" i="1" spc="-20">
                <a:solidFill>
                  <a:schemeClr val="tx2"/>
                </a:solidFill>
              </a:rPr>
              <a:t>The purpose of this project is </a:t>
            </a:r>
            <a:r>
              <a:rPr lang="en-US" sz="2400" b="0" i="1" spc="-20" dirty="0">
                <a:solidFill>
                  <a:schemeClr val="tx2"/>
                </a:solidFill>
              </a:rPr>
              <a:t>to provide a detailed analysis of employee turn over rates within the company across  various dimensions such as departments , </a:t>
            </a:r>
            <a:r>
              <a:rPr lang="en-US" sz="2400" b="0" i="1" spc="-20" dirty="0" err="1">
                <a:solidFill>
                  <a:schemeClr val="tx2"/>
                </a:solidFill>
              </a:rPr>
              <a:t>jobroles</a:t>
            </a:r>
            <a:r>
              <a:rPr lang="en-US" sz="2400" b="0" i="1" spc="-20" dirty="0">
                <a:solidFill>
                  <a:schemeClr val="tx2"/>
                </a:solidFill>
              </a:rPr>
              <a:t> , tenure and </a:t>
            </a:r>
            <a:r>
              <a:rPr lang="en-US" sz="2400" b="0" i="1" spc="-20" dirty="0" err="1">
                <a:solidFill>
                  <a:schemeClr val="tx2"/>
                </a:solidFill>
              </a:rPr>
              <a:t>demographics.The</a:t>
            </a:r>
            <a:r>
              <a:rPr lang="en-US" sz="2400" b="0" i="1" spc="-20" dirty="0">
                <a:solidFill>
                  <a:schemeClr val="tx2"/>
                </a:solidFill>
              </a:rPr>
              <a:t> use of pivot table will enable a dynamic exploration of </a:t>
            </a:r>
            <a:r>
              <a:rPr lang="en-US" sz="2400" b="0" i="1" spc="-20" dirty="0" err="1">
                <a:solidFill>
                  <a:schemeClr val="tx2"/>
                </a:solidFill>
              </a:rPr>
              <a:t>data,uncovering</a:t>
            </a:r>
            <a:r>
              <a:rPr lang="en-US" sz="2400" b="0" i="1" spc="-20" dirty="0">
                <a:solidFill>
                  <a:schemeClr val="tx2"/>
                </a:solidFill>
              </a:rPr>
              <a:t> insights that can inform strategic decisions aimed at reducing turnover and improving employee satisfaction.</a:t>
            </a:r>
            <a:endParaRPr sz="2400" b="0" i="1" dirty="0">
              <a:solidFill>
                <a:schemeClr val="tx2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428750" y="3174265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1" y="891793"/>
            <a:ext cx="5996623" cy="5433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b="0" i="1" spc="5" dirty="0">
                <a:solidFill>
                  <a:schemeClr val="tx2"/>
                </a:solidFill>
              </a:rPr>
              <a:t>1.</a:t>
            </a:r>
            <a:r>
              <a:rPr lang="en-US" sz="2800" b="0" i="1" spc="5" dirty="0">
                <a:solidFill>
                  <a:schemeClr val="tx2"/>
                </a:solidFill>
              </a:rPr>
              <a:t>HR managers and Analysts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2800" b="0" i="1" spc="5" dirty="0">
                <a:solidFill>
                  <a:schemeClr val="tx2"/>
                </a:solidFill>
              </a:rPr>
              <a:t>2.Department managers and team leaders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2800" b="0" i="1" spc="5" dirty="0">
                <a:solidFill>
                  <a:schemeClr val="tx2"/>
                </a:solidFill>
              </a:rPr>
              <a:t>3.Senior management and executives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2800" b="0" i="1" spc="5" dirty="0">
                <a:solidFill>
                  <a:schemeClr val="tx2"/>
                </a:solidFill>
              </a:rPr>
              <a:t>4.Business Analysts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2800" b="0" i="1" spc="5" dirty="0">
                <a:solidFill>
                  <a:schemeClr val="tx2"/>
                </a:solidFill>
              </a:rPr>
              <a:t>5.Finance teams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2800" b="0" i="1" spc="5" dirty="0">
                <a:solidFill>
                  <a:schemeClr val="tx2"/>
                </a:solidFill>
              </a:rPr>
              <a:t>6.Consultants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2800" b="0" i="1" spc="5" dirty="0">
                <a:solidFill>
                  <a:schemeClr val="tx2"/>
                </a:solidFill>
              </a:rPr>
              <a:t>7.Data Analysts and Data Scientist.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3200" spc="5" dirty="0"/>
              <a:t>        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381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US" sz="3600" dirty="0"/>
            </a:br>
            <a:r>
              <a:rPr lang="en-US" sz="3600" dirty="0"/>
              <a:t>           </a:t>
            </a:r>
            <a:br>
              <a:rPr lang="en-US" sz="3600" dirty="0"/>
            </a:br>
            <a:r>
              <a:rPr lang="en-US" sz="3600" dirty="0"/>
              <a:t>           VALUE PROPOSITION:</a:t>
            </a:r>
            <a:br>
              <a:rPr lang="en-US" sz="3600" dirty="0"/>
            </a:br>
            <a:r>
              <a:rPr lang="en-US" sz="3600" dirty="0"/>
              <a:t>               </a:t>
            </a:r>
            <a:r>
              <a:rPr lang="en-US" sz="2000" b="0" i="1" dirty="0">
                <a:solidFill>
                  <a:schemeClr val="tx2"/>
                </a:solidFill>
              </a:rPr>
              <a:t>1.Data-driven decision making </a:t>
            </a:r>
            <a:br>
              <a:rPr lang="en-US" sz="2000" b="0" i="1" dirty="0">
                <a:solidFill>
                  <a:schemeClr val="tx2"/>
                </a:solidFill>
              </a:rPr>
            </a:br>
            <a:r>
              <a:rPr lang="en-US" sz="2000" b="0" i="1" dirty="0">
                <a:solidFill>
                  <a:schemeClr val="tx2"/>
                </a:solidFill>
              </a:rPr>
              <a:t>                           2.Improved employee retention</a:t>
            </a:r>
            <a:br>
              <a:rPr lang="en-US" sz="2000" b="0" i="1" dirty="0">
                <a:solidFill>
                  <a:schemeClr val="tx2"/>
                </a:solidFill>
              </a:rPr>
            </a:br>
            <a:r>
              <a:rPr lang="en-US" sz="2000" b="0" i="1" dirty="0">
                <a:solidFill>
                  <a:schemeClr val="tx2"/>
                </a:solidFill>
              </a:rPr>
              <a:t>                           3.Enhanced organizational performance</a:t>
            </a:r>
            <a:br>
              <a:rPr lang="en-US" sz="2000" b="0" i="1" dirty="0">
                <a:solidFill>
                  <a:schemeClr val="tx2"/>
                </a:solidFill>
              </a:rPr>
            </a:br>
            <a:r>
              <a:rPr lang="en-US" sz="2000" b="0" i="1" dirty="0">
                <a:solidFill>
                  <a:schemeClr val="tx2"/>
                </a:solidFill>
              </a:rPr>
              <a:t>                           4.Customization and flexibility</a:t>
            </a:r>
            <a:br>
              <a:rPr lang="en-US" sz="2000" b="0" i="1" dirty="0">
                <a:solidFill>
                  <a:schemeClr val="tx2"/>
                </a:solidFill>
              </a:rPr>
            </a:br>
            <a:r>
              <a:rPr lang="en-US" sz="2000" b="0" i="1" dirty="0">
                <a:solidFill>
                  <a:schemeClr val="tx2"/>
                </a:solidFill>
              </a:rPr>
              <a:t>                           5.Cost effective analysis</a:t>
            </a:r>
            <a:br>
              <a:rPr lang="en-US" sz="2000" b="0" i="1" dirty="0">
                <a:solidFill>
                  <a:schemeClr val="tx2"/>
                </a:solidFill>
              </a:rPr>
            </a:br>
            <a:r>
              <a:rPr lang="en-US" sz="3600" b="0" i="1" dirty="0">
                <a:solidFill>
                  <a:schemeClr val="tx2"/>
                </a:solidFill>
              </a:rPr>
              <a:t>            </a:t>
            </a:r>
            <a:br>
              <a:rPr lang="en-US" sz="3600" b="0" i="1" dirty="0">
                <a:solidFill>
                  <a:schemeClr val="tx2"/>
                </a:solidFill>
              </a:rPr>
            </a:br>
            <a:r>
              <a:rPr lang="en-US" sz="3600" b="0" i="1" dirty="0">
                <a:solidFill>
                  <a:schemeClr val="tx2"/>
                </a:solidFill>
              </a:rPr>
              <a:t>           </a:t>
            </a:r>
            <a:r>
              <a:rPr lang="en-US" sz="3600" dirty="0"/>
              <a:t>SOLUTION</a:t>
            </a:r>
            <a:r>
              <a:rPr lang="en-US" sz="3600" b="0" i="1" dirty="0">
                <a:solidFill>
                  <a:schemeClr val="tx2"/>
                </a:solidFill>
              </a:rPr>
              <a:t>:</a:t>
            </a:r>
            <a:br>
              <a:rPr lang="en-US" sz="3600" b="0" i="1" dirty="0">
                <a:solidFill>
                  <a:schemeClr val="tx2"/>
                </a:solidFill>
              </a:rPr>
            </a:br>
            <a:r>
              <a:rPr lang="en-US" sz="3600" b="0" i="1" dirty="0">
                <a:solidFill>
                  <a:schemeClr val="tx2"/>
                </a:solidFill>
              </a:rPr>
              <a:t>               </a:t>
            </a:r>
            <a:r>
              <a:rPr lang="en-US" sz="2000" b="0" i="1" dirty="0">
                <a:solidFill>
                  <a:schemeClr val="tx2"/>
                </a:solidFill>
              </a:rPr>
              <a:t>The solution adds significant value enabling organization to understand and address the root cause of employee turnover and ultimately contributing the organization long term success</a:t>
            </a:r>
            <a:r>
              <a:rPr lang="en-US" sz="2000" dirty="0"/>
              <a:t>.</a:t>
            </a:r>
            <a:endParaRPr sz="20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755969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IN" dirty="0"/>
            </a:br>
            <a:r>
              <a:rPr lang="en-IN" dirty="0"/>
              <a:t>  </a:t>
            </a:r>
            <a:r>
              <a:rPr lang="en-IN" sz="2400" b="0" i="1" dirty="0">
                <a:solidFill>
                  <a:schemeClr val="tx2"/>
                </a:solidFill>
              </a:rPr>
              <a:t>1.Emplyoee information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2.Job information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3.Department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4.Hire date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5.Exit date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6.Length of service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7.Exit reason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8.Gender 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9.Age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10.Location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11.Employement type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12.Performance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13.Salary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dirty="0"/>
              <a:t>   </a:t>
            </a:r>
            <a:br>
              <a:rPr lang="en-IN" sz="2400" dirty="0"/>
            </a:br>
            <a:r>
              <a:rPr lang="en-IN" dirty="0"/>
              <a:t>        </a:t>
            </a:r>
            <a:br>
              <a:rPr lang="en-IN" dirty="0"/>
            </a:br>
            <a:r>
              <a:rPr lang="en-I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Data segmentation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Realtime filtering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</a:t>
            </a:r>
            <a:r>
              <a:rPr 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 and summarization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Calculations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 of Use </a:t>
            </a:r>
            <a:endParaRPr lang="en-US" sz="2800" b="0" i="1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