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lear Sans Regular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5033" autoAdjust="0"/>
  </p:normalViewPr>
  <p:slideViewPr>
    <p:cSldViewPr>
      <p:cViewPr>
        <p:scale>
          <a:sx n="42" d="100"/>
          <a:sy n="42" d="100"/>
        </p:scale>
        <p:origin x="1469" y="48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signer\Desktop\Accenture%20task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[Accenture task2.xlsx]Sheet1!PivotTable1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Sheet1!$A$4:$A$9</c:f>
              <c:strCache>
                <c:ptCount val="5"/>
                <c:pt idx="0">
                  <c:v>Animals</c:v>
                </c:pt>
                <c:pt idx="1">
                  <c:v>food</c:v>
                </c:pt>
                <c:pt idx="2">
                  <c:v>healthy eating</c:v>
                </c:pt>
                <c:pt idx="3">
                  <c:v>science</c:v>
                </c:pt>
                <c:pt idx="4">
                  <c:v>technology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5"/>
                <c:pt idx="0">
                  <c:v>74965</c:v>
                </c:pt>
                <c:pt idx="1">
                  <c:v>66676</c:v>
                </c:pt>
                <c:pt idx="2">
                  <c:v>69339</c:v>
                </c:pt>
                <c:pt idx="3">
                  <c:v>71168</c:v>
                </c:pt>
                <c:pt idx="4">
                  <c:v>68738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1A-40DA-BA6C-8BE1C7C0C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9469039"/>
        <c:axId val="789461839"/>
      </c:barChart>
      <c:catAx>
        <c:axId val="7894690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POPULARITY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461839"/>
        <c:crosses val="autoZero"/>
        <c:auto val="1"/>
        <c:lblAlgn val="ctr"/>
        <c:lblOffset val="100"/>
        <c:noMultiLvlLbl val="0"/>
      </c:catAx>
      <c:valAx>
        <c:axId val="7894618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AGGREGATE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469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43000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714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66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 of</a:t>
            </a:r>
          </a:p>
          <a:p>
            <a:pPr algn="ctr">
              <a:lnSpc>
                <a:spcPts val="11059"/>
              </a:lnSpc>
            </a:pPr>
            <a:r>
              <a:rPr lang="en-US" sz="66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822918"/>
            <a:chOff x="0" y="0"/>
            <a:chExt cx="11564591" cy="509722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990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452726" y="1523744"/>
            <a:ext cx="7852227" cy="6371749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9564F6-82F9-EF45-8BB9-E7E698005083}"/>
              </a:ext>
            </a:extLst>
          </p:cNvPr>
          <p:cNvSpPr txBox="1"/>
          <p:nvPr/>
        </p:nvSpPr>
        <p:spPr>
          <a:xfrm rot="10800000" flipH="1" flipV="1">
            <a:off x="9367324" y="1952770"/>
            <a:ext cx="62194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Buzz is a fast growing technology unicorn that need to adapt quickly to its global scale .</a:t>
            </a:r>
          </a:p>
          <a:p>
            <a:r>
              <a:rPr lang="en-US" sz="2800" dirty="0"/>
              <a:t>Accenture has began a 3 month POC focusing on these tasks.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audit of social Buzz ‘s big data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Recommendation of successful 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Analysis to find Social’s Buzz top  5 most popular categories of </a:t>
            </a:r>
          </a:p>
          <a:p>
            <a:r>
              <a:rPr lang="en-US" sz="2800" dirty="0"/>
              <a:t>      content.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20598" y="1753381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9FDED4-EC31-9AE2-0089-AD47FAF9727C}"/>
              </a:ext>
            </a:extLst>
          </p:cNvPr>
          <p:cNvSpPr txBox="1"/>
          <p:nvPr/>
        </p:nvSpPr>
        <p:spPr>
          <a:xfrm>
            <a:off x="2759088" y="5600700"/>
            <a:ext cx="578686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 100000 posts per day</a:t>
            </a:r>
          </a:p>
          <a:p>
            <a:endParaRPr lang="en-US" sz="2800" dirty="0"/>
          </a:p>
          <a:p>
            <a:r>
              <a:rPr lang="en-US" sz="2800" dirty="0"/>
              <a:t>3,65,00,000  pieces of content per year!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000" dirty="0"/>
              <a:t>But how to capitalize on it if there is too much?</a:t>
            </a:r>
          </a:p>
          <a:p>
            <a:endParaRPr lang="en-US" sz="2000" dirty="0"/>
          </a:p>
          <a:p>
            <a:r>
              <a:rPr lang="en-US" sz="2000" dirty="0"/>
              <a:t>Analysis to find top 5  most popular categories of content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13E827-447C-C6D3-8044-FC39F1394776}"/>
              </a:ext>
            </a:extLst>
          </p:cNvPr>
          <p:cNvSpPr txBox="1"/>
          <p:nvPr/>
        </p:nvSpPr>
        <p:spPr>
          <a:xfrm>
            <a:off x="12030165" y="1825527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raphik Regular" panose="020B0503030202060203"/>
              </a:rPr>
              <a:t>Chief Technology Architect</a:t>
            </a:r>
            <a:endParaRPr lang="en-IN" sz="2400" dirty="0">
              <a:latin typeface="Graphik Regular" panose="020B0503030202060203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FA2940-57BC-900E-B41F-1A7019C2A1EB}"/>
              </a:ext>
            </a:extLst>
          </p:cNvPr>
          <p:cNvSpPr txBox="1"/>
          <p:nvPr/>
        </p:nvSpPr>
        <p:spPr>
          <a:xfrm>
            <a:off x="12101647" y="4862290"/>
            <a:ext cx="1533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raphik Regular" panose="020B0503030202060203"/>
              </a:rPr>
              <a:t>Senior principal</a:t>
            </a:r>
            <a:endParaRPr lang="en-IN" sz="2400" dirty="0">
              <a:latin typeface="Graphik Regular" panose="020B0503030202060203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70B4F6-3A55-B814-C4AB-4F86FD48D150}"/>
              </a:ext>
            </a:extLst>
          </p:cNvPr>
          <p:cNvSpPr txBox="1"/>
          <p:nvPr/>
        </p:nvSpPr>
        <p:spPr>
          <a:xfrm>
            <a:off x="12040687" y="811296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raphik Regular" panose="020B0503030202060203"/>
              </a:rPr>
              <a:t>Data Analyst</a:t>
            </a:r>
            <a:endParaRPr lang="en-IN" sz="2400" dirty="0">
              <a:latin typeface="Graphik Regular" panose="020B0503030202060203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BE761D-9F2C-48FA-71D1-55BAF2B905E0}"/>
              </a:ext>
            </a:extLst>
          </p:cNvPr>
          <p:cNvSpPr txBox="1"/>
          <p:nvPr/>
        </p:nvSpPr>
        <p:spPr>
          <a:xfrm>
            <a:off x="14876490" y="1943966"/>
            <a:ext cx="1887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raphik Regular" panose="020B0503030202060203"/>
              </a:rPr>
              <a:t>ANDREW FLEMING</a:t>
            </a:r>
            <a:endParaRPr lang="en-IN" sz="2400" dirty="0">
              <a:latin typeface="Graphik Regular" panose="020B0503030202060203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CEE4A0-44D5-7671-FCCF-D6B443D66D9B}"/>
              </a:ext>
            </a:extLst>
          </p:cNvPr>
          <p:cNvSpPr txBox="1"/>
          <p:nvPr/>
        </p:nvSpPr>
        <p:spPr>
          <a:xfrm>
            <a:off x="14325600" y="8119872"/>
            <a:ext cx="2316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raphik Regular" panose="020B0503030202060203"/>
              </a:rPr>
              <a:t>MYSELF(JANANI</a:t>
            </a:r>
            <a:endParaRPr lang="en-IN" dirty="0">
              <a:latin typeface="Graphik Regular" panose="020B0503030202060203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1DA1EE-B72E-0C85-1A49-0BC1AEBAE9DB}"/>
              </a:ext>
            </a:extLst>
          </p:cNvPr>
          <p:cNvSpPr txBox="1"/>
          <p:nvPr/>
        </p:nvSpPr>
        <p:spPr>
          <a:xfrm>
            <a:off x="14706600" y="5277788"/>
            <a:ext cx="1887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raphik Regular" panose="020B0503030202060203"/>
              </a:rPr>
              <a:t>MARCUS ROMPTON</a:t>
            </a:r>
            <a:endParaRPr lang="en-IN" sz="2400" dirty="0">
              <a:latin typeface="Graphik Regular" panose="020B05030302020602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AEDB81-B32F-4453-F9F4-042FB7A3C788}"/>
              </a:ext>
            </a:extLst>
          </p:cNvPr>
          <p:cNvSpPr txBox="1"/>
          <p:nvPr/>
        </p:nvSpPr>
        <p:spPr>
          <a:xfrm>
            <a:off x="3993433" y="1361361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raphik Regular" panose="020B0503030202060203"/>
              </a:rPr>
              <a:t>DATA UNDERSTANDING</a:t>
            </a:r>
            <a:endParaRPr lang="en-IN" sz="2400" dirty="0">
              <a:latin typeface="Graphik Regular" panose="020B0503030202060203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E54DE2-EA06-3D28-0F52-00BA06D683D2}"/>
              </a:ext>
            </a:extLst>
          </p:cNvPr>
          <p:cNvSpPr txBox="1"/>
          <p:nvPr/>
        </p:nvSpPr>
        <p:spPr>
          <a:xfrm>
            <a:off x="7885489" y="4600503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raphik Regular" panose="020B0503030202060203"/>
              </a:rPr>
              <a:t>DATA MODELLING</a:t>
            </a:r>
            <a:endParaRPr lang="en-IN" sz="2400" dirty="0">
              <a:latin typeface="Graphik Regular" panose="020B0503030202060203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F21B92-F299-8529-2767-7EDEBA9D427B}"/>
              </a:ext>
            </a:extLst>
          </p:cNvPr>
          <p:cNvSpPr txBox="1"/>
          <p:nvPr/>
        </p:nvSpPr>
        <p:spPr>
          <a:xfrm>
            <a:off x="6164953" y="316559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raphik Regular" panose="020B0503030202060203"/>
              </a:rPr>
              <a:t>DATA CLEANING</a:t>
            </a:r>
            <a:endParaRPr lang="en-IN" sz="2400" dirty="0">
              <a:latin typeface="Graphik Regular" panose="020B0503030202060203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95BC5-4DE0-C359-A18B-A5A547F840E4}"/>
              </a:ext>
            </a:extLst>
          </p:cNvPr>
          <p:cNvSpPr txBox="1"/>
          <p:nvPr/>
        </p:nvSpPr>
        <p:spPr>
          <a:xfrm>
            <a:off x="11756593" y="803366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raphik Regular" panose="020B0503030202060203"/>
              </a:rPr>
              <a:t>INSIGHTS</a:t>
            </a:r>
            <a:endParaRPr lang="en-IN" sz="2400" dirty="0">
              <a:latin typeface="Graphik Regular" panose="020B0503030202060203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C54B7F-A11D-B33A-C10E-23DE9276EEB1}"/>
              </a:ext>
            </a:extLst>
          </p:cNvPr>
          <p:cNvSpPr txBox="1"/>
          <p:nvPr/>
        </p:nvSpPr>
        <p:spPr>
          <a:xfrm>
            <a:off x="9987516" y="637759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raphik Regular" panose="020B0503030202060203"/>
              </a:rPr>
              <a:t>DATA ANALYSIS</a:t>
            </a:r>
            <a:endParaRPr lang="en-IN" sz="2400" dirty="0">
              <a:latin typeface="Graphik Regular" panose="020B05030302020602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C36589-B168-2C02-5FCC-621F2B269B03}"/>
              </a:ext>
            </a:extLst>
          </p:cNvPr>
          <p:cNvSpPr txBox="1"/>
          <p:nvPr/>
        </p:nvSpPr>
        <p:spPr>
          <a:xfrm>
            <a:off x="2129478" y="4087813"/>
            <a:ext cx="3194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raphik Regular" panose="020B0503030202060203"/>
              </a:rPr>
              <a:t>16</a:t>
            </a:r>
          </a:p>
          <a:p>
            <a:r>
              <a:rPr lang="en-US" sz="3600" dirty="0">
                <a:latin typeface="Graphik Regular" panose="020B0503030202060203"/>
              </a:rPr>
              <a:t>UNIQUE CATEGORIES</a:t>
            </a:r>
            <a:endParaRPr lang="en-IN" sz="3600" dirty="0">
              <a:latin typeface="Graphik Regular" panose="020B0503030202060203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7E16DF-3D23-3EC6-58CD-3D9AB9EC5975}"/>
              </a:ext>
            </a:extLst>
          </p:cNvPr>
          <p:cNvSpPr txBox="1"/>
          <p:nvPr/>
        </p:nvSpPr>
        <p:spPr>
          <a:xfrm>
            <a:off x="12559262" y="4176650"/>
            <a:ext cx="3194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raphik Regular" panose="020B0503030202060203"/>
              </a:rPr>
              <a:t>“JANUARY’</a:t>
            </a:r>
          </a:p>
          <a:p>
            <a:r>
              <a:rPr lang="en-US" sz="3600" dirty="0">
                <a:latin typeface="Graphik Regular" panose="020B0503030202060203"/>
              </a:rPr>
              <a:t>HAS HIGHEST POSTS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1D834-79FC-3D10-F02C-6D366CF4CEDD}"/>
              </a:ext>
            </a:extLst>
          </p:cNvPr>
          <p:cNvSpPr txBox="1"/>
          <p:nvPr/>
        </p:nvSpPr>
        <p:spPr>
          <a:xfrm>
            <a:off x="6934200" y="4240213"/>
            <a:ext cx="3194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raphik Regular" panose="020B0503030202060203"/>
              </a:rPr>
              <a:t>1897 REACTIONS TO</a:t>
            </a:r>
          </a:p>
          <a:p>
            <a:r>
              <a:rPr lang="en-US" sz="3600" dirty="0">
                <a:latin typeface="Graphik Regular" panose="020B0503030202060203"/>
              </a:rPr>
              <a:t>ANIMAL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809F89F4-7A66-8AED-0B1D-B23C711C6B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075560"/>
              </p:ext>
            </p:extLst>
          </p:nvPr>
        </p:nvGraphicFramePr>
        <p:xfrm>
          <a:off x="4297909" y="2023500"/>
          <a:ext cx="10870461" cy="6366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19200" y="4527947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6FB0648-7E02-A0CD-ED6C-7C75847DB901}"/>
              </a:ext>
            </a:extLst>
          </p:cNvPr>
          <p:cNvSpPr txBox="1"/>
          <p:nvPr/>
        </p:nvSpPr>
        <p:spPr>
          <a:xfrm>
            <a:off x="11397429" y="2012943"/>
            <a:ext cx="567746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raphik Regular" panose="020B0503030202060203"/>
              </a:rPr>
              <a:t> </a:t>
            </a:r>
            <a:r>
              <a:rPr lang="en-US" sz="2800" b="1" dirty="0">
                <a:latin typeface="Graphik Regular" panose="020B0503030202060203"/>
              </a:rPr>
              <a:t>ANALYSIS</a:t>
            </a:r>
          </a:p>
          <a:p>
            <a:r>
              <a:rPr lang="en-US" sz="2000" dirty="0">
                <a:latin typeface="Graphik Regular" panose="020B0503030202060203"/>
              </a:rPr>
              <a:t>Animals and science are the two most popular category of posts which describes that people likes real life science facts and animal life.</a:t>
            </a:r>
          </a:p>
          <a:p>
            <a:endParaRPr lang="en-US" sz="2000" b="1" dirty="0">
              <a:latin typeface="Graphik Regular" panose="020B0503030202060203"/>
            </a:endParaRPr>
          </a:p>
          <a:p>
            <a:endParaRPr lang="en-US" sz="2000" b="1" dirty="0">
              <a:latin typeface="Graphik Regular" panose="020B0503030202060203"/>
            </a:endParaRPr>
          </a:p>
          <a:p>
            <a:r>
              <a:rPr lang="en-US" sz="2800" b="1" dirty="0">
                <a:latin typeface="Graphik Regular" panose="020B0503030202060203"/>
              </a:rPr>
              <a:t>INSIGHT</a:t>
            </a:r>
          </a:p>
          <a:p>
            <a:r>
              <a:rPr lang="en-US" sz="2000" dirty="0">
                <a:latin typeface="Graphik Regular" panose="020B0503030202060203"/>
              </a:rPr>
              <a:t>Food is a common theme with most followed category along with healthy eating habits , this indicates that working on emphasized  posts related to health may grab more audience.</a:t>
            </a:r>
          </a:p>
          <a:p>
            <a:endParaRPr lang="en-US" sz="2000" dirty="0">
              <a:latin typeface="Graphik Regular" panose="020B0503030202060203"/>
            </a:endParaRPr>
          </a:p>
          <a:p>
            <a:endParaRPr lang="en-US" sz="2000" b="1" dirty="0">
              <a:latin typeface="Graphik Regular" panose="020B0503030202060203"/>
            </a:endParaRPr>
          </a:p>
          <a:p>
            <a:r>
              <a:rPr lang="en-US" sz="2800" b="1" dirty="0">
                <a:latin typeface="Graphik Regular" panose="020B0503030202060203"/>
              </a:rPr>
              <a:t>NEXT STEPS</a:t>
            </a:r>
          </a:p>
          <a:p>
            <a:r>
              <a:rPr lang="en-US" sz="2000" b="1" dirty="0">
                <a:latin typeface="Graphik Regular" panose="020B0503030202060203"/>
              </a:rPr>
              <a:t> </a:t>
            </a:r>
            <a:r>
              <a:rPr lang="en-US" sz="2000" dirty="0">
                <a:latin typeface="Graphik Regular" panose="020B0503030202060203"/>
              </a:rPr>
              <a:t>We can use this insights to get data driven decisions to make the business opinions good</a:t>
            </a:r>
            <a:r>
              <a:rPr lang="en-US" sz="2000" b="1" dirty="0">
                <a:latin typeface="Graphik Regular" panose="020B0503030202060203"/>
              </a:rPr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268</Words>
  <Application>Microsoft Office PowerPoint</Application>
  <PresentationFormat>Custom</PresentationFormat>
  <Paragraphs>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Shankari J</cp:lastModifiedBy>
  <cp:revision>15</cp:revision>
  <dcterms:created xsi:type="dcterms:W3CDTF">2006-08-16T00:00:00Z</dcterms:created>
  <dcterms:modified xsi:type="dcterms:W3CDTF">2023-05-30T06:24:52Z</dcterms:modified>
  <dc:identifier>DAEhDyfaYKE</dc:identifier>
</cp:coreProperties>
</file>