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igner\Downloads\Module%202%20tas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task.xlsx]Sheet3!PivotTable4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2-47EB-B9FA-90B534888F46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2-47EB-B9FA-90B534888F46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2-47EB-B9FA-90B534888F46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2-47EB-B9FA-90B534888F46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2-47EB-B9FA-90B534888F46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E2-47EB-B9FA-90B534888F46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E2-47EB-B9FA-90B534888F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4575231"/>
        <c:axId val="908893071"/>
      </c:barChart>
      <c:catAx>
        <c:axId val="704575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893071"/>
        <c:crosses val="autoZero"/>
        <c:auto val="1"/>
        <c:lblAlgn val="ctr"/>
        <c:lblOffset val="100"/>
        <c:noMultiLvlLbl val="0"/>
      </c:catAx>
      <c:valAx>
        <c:axId val="908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4.0148822517230009E-2"/>
              <c:y val="0.17985943527505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7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task.xlsx]Sheet6!PivotTable6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Age Distributions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5-4226-9E13-ECE2FC6D6F6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5-4226-9E13-ECE2FC6D6F67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5-4226-9E13-ECE2FC6D6F67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45-4226-9E13-ECE2FC6D6F67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45-4226-9E13-ECE2FC6D6F67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45-4226-9E13-ECE2FC6D6F67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5-4226-9E13-ECE2FC6D6F67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D945-4226-9E13-ECE2FC6D6F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628703"/>
        <c:axId val="341629183"/>
      </c:barChart>
      <c:catAx>
        <c:axId val="34162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29183"/>
        <c:crosses val="autoZero"/>
        <c:auto val="1"/>
        <c:lblAlgn val="ctr"/>
        <c:lblOffset val="100"/>
        <c:noMultiLvlLbl val="0"/>
      </c:catAx>
      <c:valAx>
        <c:axId val="34162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2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task.xlsx]NewCustomerList!PivotTable11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related purchases over last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NewCustomerList!$AC$8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NewCustomerList!$AB$9:$AB$12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NewCustomerList!$AC$9:$AC$12</c:f>
              <c:numCache>
                <c:formatCode>General</c:formatCode>
                <c:ptCount val="3"/>
                <c:pt idx="0">
                  <c:v>25212</c:v>
                </c:pt>
                <c:pt idx="1">
                  <c:v>23765</c:v>
                </c:pt>
                <c:pt idx="2">
                  <c:v>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6-4BDF-ADDF-4583F4AE43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2509279"/>
        <c:axId val="752509759"/>
      </c:barChart>
      <c:catAx>
        <c:axId val="75250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509759"/>
        <c:crosses val="autoZero"/>
        <c:auto val="1"/>
        <c:lblAlgn val="ctr"/>
        <c:lblOffset val="100"/>
        <c:noMultiLvlLbl val="0"/>
      </c:catAx>
      <c:valAx>
        <c:axId val="75250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50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task.xlsx]Job industry description!PivotTable12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list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 industry description'!$B$3:$B$4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description'!$B$5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3E-4FB0-8B0E-82B89066FCF5}"/>
            </c:ext>
          </c:extLst>
        </c:ser>
        <c:ser>
          <c:idx val="1"/>
          <c:order val="1"/>
          <c:tx>
            <c:strRef>
              <c:f>'Job industry description'!$C$3:$C$4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description'!$C$5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3E-4FB0-8B0E-82B89066FCF5}"/>
            </c:ext>
          </c:extLst>
        </c:ser>
        <c:ser>
          <c:idx val="2"/>
          <c:order val="2"/>
          <c:tx>
            <c:strRef>
              <c:f>'Job industry description'!$D$3:$D$4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description'!$D$5</c:f>
              <c:numCache>
                <c:formatCode>General</c:formatCode>
                <c:ptCount val="1"/>
                <c:pt idx="0">
                  <c:v>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3E-4FB0-8B0E-82B89066FCF5}"/>
            </c:ext>
          </c:extLst>
        </c:ser>
        <c:ser>
          <c:idx val="3"/>
          <c:order val="3"/>
          <c:tx>
            <c:strRef>
              <c:f>'Job industry description'!$E$3:$E$4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description'!$E$5</c:f>
              <c:numCache>
                <c:formatCode>General</c:formatCode>
                <c:ptCount val="1"/>
                <c:pt idx="0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3E-4FB0-8B0E-82B89066FCF5}"/>
            </c:ext>
          </c:extLst>
        </c:ser>
        <c:ser>
          <c:idx val="4"/>
          <c:order val="4"/>
          <c:tx>
            <c:strRef>
              <c:f>'Job industry description'!$F$3:$F$4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description'!$F$5</c:f>
              <c:numCache>
                <c:formatCode>General</c:formatCode>
                <c:ptCount val="1"/>
                <c:pt idx="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3E-4FB0-8B0E-82B89066FCF5}"/>
            </c:ext>
          </c:extLst>
        </c:ser>
        <c:ser>
          <c:idx val="5"/>
          <c:order val="5"/>
          <c:tx>
            <c:strRef>
              <c:f>'Job industry description'!$G$3:$G$4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description'!$G$5</c:f>
              <c:numCache>
                <c:formatCode>General</c:formatCode>
                <c:ptCount val="1"/>
                <c:pt idx="0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3E-4FB0-8B0E-82B89066FCF5}"/>
            </c:ext>
          </c:extLst>
        </c:ser>
        <c:ser>
          <c:idx val="6"/>
          <c:order val="6"/>
          <c:tx>
            <c:strRef>
              <c:f>'Job industry description'!$H$3:$H$4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description'!$H$5</c:f>
              <c:numCache>
                <c:formatCode>General</c:formatCode>
                <c:ptCount val="1"/>
                <c:pt idx="0">
                  <c:v>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3E-4FB0-8B0E-82B89066FCF5}"/>
            </c:ext>
          </c:extLst>
        </c:ser>
        <c:ser>
          <c:idx val="7"/>
          <c:order val="7"/>
          <c:tx>
            <c:strRef>
              <c:f>'Job industry description'!$I$3:$I$4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description'!$I$5</c:f>
              <c:numCache>
                <c:formatCode>General</c:formatCode>
                <c:ptCount val="1"/>
                <c:pt idx="0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3E-4FB0-8B0E-82B89066FCF5}"/>
            </c:ext>
          </c:extLst>
        </c:ser>
        <c:ser>
          <c:idx val="8"/>
          <c:order val="8"/>
          <c:tx>
            <c:strRef>
              <c:f>'Job industry description'!$J$3:$J$4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description'!$J$5</c:f>
              <c:numCache>
                <c:formatCode>General</c:formatCode>
                <c:ptCount val="1"/>
                <c:pt idx="0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3E-4FB0-8B0E-82B89066FCF5}"/>
            </c:ext>
          </c:extLst>
        </c:ser>
        <c:ser>
          <c:idx val="9"/>
          <c:order val="9"/>
          <c:tx>
            <c:strRef>
              <c:f>'Job industry description'!$K$3:$K$4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industry description'!$A$5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'Job industry description'!$K$5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3E-4FB0-8B0E-82B89066FC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393423"/>
        <c:axId val="314391503"/>
      </c:barChart>
      <c:catAx>
        <c:axId val="31439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91503"/>
        <c:crosses val="autoZero"/>
        <c:auto val="1"/>
        <c:lblAlgn val="ctr"/>
        <c:lblOffset val="100"/>
        <c:noMultiLvlLbl val="0"/>
      </c:catAx>
      <c:valAx>
        <c:axId val="31439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9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task.xlsx]Sheet11!PivotTable13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list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Sheet11!$B$5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A-407B-9398-1679A854F190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Sheet11!$C$5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A-407B-9398-1679A854F190}"/>
            </c:ext>
          </c:extLst>
        </c:ser>
        <c:ser>
          <c:idx val="2"/>
          <c:order val="2"/>
          <c:tx>
            <c:strRef>
              <c:f>Sheet11!$D$3:$D$4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Sheet11!$D$5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3A-407B-9398-1679A854F190}"/>
            </c:ext>
          </c:extLst>
        </c:ser>
        <c:ser>
          <c:idx val="3"/>
          <c:order val="3"/>
          <c:tx>
            <c:strRef>
              <c:f>Sheet11!$E$3:$E$4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Sheet11!$E$5</c:f>
              <c:numCache>
                <c:formatCode>General</c:formatCode>
                <c:ptCount val="1"/>
                <c:pt idx="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3A-407B-9398-1679A854F190}"/>
            </c:ext>
          </c:extLst>
        </c:ser>
        <c:ser>
          <c:idx val="4"/>
          <c:order val="4"/>
          <c:tx>
            <c:strRef>
              <c:f>Sheet11!$F$3:$F$4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Sheet11!$F$5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3A-407B-9398-1679A854F190}"/>
            </c:ext>
          </c:extLst>
        </c:ser>
        <c:ser>
          <c:idx val="5"/>
          <c:order val="5"/>
          <c:tx>
            <c:strRef>
              <c:f>Sheet11!$G$3:$G$4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Sheet11!$G$5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3A-407B-9398-1679A854F190}"/>
            </c:ext>
          </c:extLst>
        </c:ser>
        <c:ser>
          <c:idx val="6"/>
          <c:order val="6"/>
          <c:tx>
            <c:strRef>
              <c:f>Sheet11!$H$3:$H$4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Sheet11!$H$5</c:f>
              <c:numCache>
                <c:formatCode>General</c:formatCode>
                <c:ptCount val="1"/>
                <c:pt idx="0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3A-407B-9398-1679A854F190}"/>
            </c:ext>
          </c:extLst>
        </c:ser>
        <c:ser>
          <c:idx val="7"/>
          <c:order val="7"/>
          <c:tx>
            <c:strRef>
              <c:f>Sheet11!$I$3:$I$4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Sheet11!$I$5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A3A-407B-9398-1679A854F190}"/>
            </c:ext>
          </c:extLst>
        </c:ser>
        <c:ser>
          <c:idx val="8"/>
          <c:order val="8"/>
          <c:tx>
            <c:strRef>
              <c:f>Sheet11!$J$3:$J$4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Sheet11!$J$5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3A-407B-9398-1679A854F190}"/>
            </c:ext>
          </c:extLst>
        </c:ser>
        <c:ser>
          <c:idx val="9"/>
          <c:order val="9"/>
          <c:tx>
            <c:strRef>
              <c:f>Sheet11!$K$3:$K$4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Sheet11!$K$5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A3A-407B-9398-1679A854F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156863"/>
        <c:axId val="715157343"/>
      </c:barChart>
      <c:catAx>
        <c:axId val="7151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57343"/>
        <c:crosses val="autoZero"/>
        <c:auto val="1"/>
        <c:lblAlgn val="ctr"/>
        <c:lblOffset val="100"/>
        <c:noMultiLvlLbl val="0"/>
      </c:catAx>
      <c:valAx>
        <c:axId val="71515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task.xlsx]Sheet3!PivotTable4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2-47EB-B9FA-90B534888F46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2-47EB-B9FA-90B534888F46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2-47EB-B9FA-90B534888F46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2-47EB-B9FA-90B534888F46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2-47EB-B9FA-90B534888F46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E2-47EB-B9FA-90B534888F46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E2-47EB-B9FA-90B534888F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4575231"/>
        <c:axId val="908893071"/>
      </c:barChart>
      <c:catAx>
        <c:axId val="704575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893071"/>
        <c:crosses val="autoZero"/>
        <c:auto val="1"/>
        <c:lblAlgn val="ctr"/>
        <c:lblOffset val="100"/>
        <c:noMultiLvlLbl val="0"/>
      </c:catAx>
      <c:valAx>
        <c:axId val="908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4.0148822517230009E-2"/>
              <c:y val="0.17985943527505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7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2 task.xlsx]Sheet6!PivotTable6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Age Distributions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5-4226-9E13-ECE2FC6D6F6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5-4226-9E13-ECE2FC6D6F67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5-4226-9E13-ECE2FC6D6F67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45-4226-9E13-ECE2FC6D6F67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45-4226-9E13-ECE2FC6D6F67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45-4226-9E13-ECE2FC6D6F67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5-4226-9E13-ECE2FC6D6F67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D945-4226-9E13-ECE2FC6D6F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628703"/>
        <c:axId val="341629183"/>
      </c:barChart>
      <c:catAx>
        <c:axId val="34162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29183"/>
        <c:crosses val="autoZero"/>
        <c:auto val="1"/>
        <c:lblAlgn val="ctr"/>
        <c:lblOffset val="100"/>
        <c:noMultiLvlLbl val="0"/>
      </c:catAx>
      <c:valAx>
        <c:axId val="34162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2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important Insight for the given dataset is to Identify the top 1000 customers of Sprocket </a:t>
            </a:r>
            <a:r>
              <a:rPr lang="en-US" dirty="0" err="1"/>
              <a:t>py</a:t>
            </a:r>
            <a:r>
              <a:rPr lang="en-US" dirty="0"/>
              <a:t> ltd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pPr marL="342900" indent="-342900">
              <a:buAutoNum type="arabicPeriod"/>
            </a:pPr>
            <a:r>
              <a:rPr lang="en-US" dirty="0"/>
              <a:t>Sprocket central is company specializes in high quality bikes and cycling items.</a:t>
            </a:r>
          </a:p>
          <a:p>
            <a:pPr marL="342900" indent="-342900">
              <a:buAutoNum type="arabicPeriod"/>
            </a:pPr>
            <a:r>
              <a:rPr lang="en-US" dirty="0"/>
              <a:t> Their Marketing team is looking to boost their business so by using the provided dataset we are going to recommend top 1000 customers to increase their sales.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487825" y="2128118"/>
            <a:ext cx="3800704" cy="21236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Content of Data analysis</a:t>
            </a:r>
          </a:p>
          <a:p>
            <a:r>
              <a:rPr lang="en-US" dirty="0">
                <a:solidFill>
                  <a:schemeClr val="tx1"/>
                </a:solidFill>
              </a:rPr>
              <a:t>1.New and old customer age distributions</a:t>
            </a:r>
          </a:p>
          <a:p>
            <a:r>
              <a:rPr lang="en-US" dirty="0">
                <a:solidFill>
                  <a:schemeClr val="tx1"/>
                </a:solidFill>
              </a:rPr>
              <a:t>2.Bike related purchases over 3 years by gender</a:t>
            </a:r>
          </a:p>
          <a:p>
            <a:r>
              <a:rPr lang="en-US" dirty="0">
                <a:solidFill>
                  <a:schemeClr val="tx1"/>
                </a:solidFill>
              </a:rPr>
              <a:t>3.Job industry distributions</a:t>
            </a:r>
          </a:p>
          <a:p>
            <a:r>
              <a:rPr lang="en-US" dirty="0">
                <a:solidFill>
                  <a:schemeClr val="tx1"/>
                </a:solidFill>
              </a:rPr>
              <a:t>4.wealth segmentation by age</a:t>
            </a:r>
          </a:p>
          <a:p>
            <a:r>
              <a:rPr lang="en-US" dirty="0">
                <a:solidFill>
                  <a:schemeClr val="tx1"/>
                </a:solidFill>
              </a:rPr>
              <a:t>5. No of cars owned and not owned by state</a:t>
            </a:r>
          </a:p>
          <a:p>
            <a:r>
              <a:rPr lang="en-US" dirty="0">
                <a:solidFill>
                  <a:schemeClr val="tx1"/>
                </a:solidFill>
              </a:rPr>
              <a:t>6. RFM analysis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 up and Data Quality Assessment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118527" y="1643974"/>
            <a:ext cx="8938975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for Data Quality Assessment</a:t>
            </a:r>
          </a:p>
          <a:p>
            <a:r>
              <a:rPr lang="en-US" dirty="0"/>
              <a:t>1.Accuracy:Correcting values</a:t>
            </a:r>
          </a:p>
          <a:p>
            <a:r>
              <a:rPr lang="en-US" dirty="0"/>
              <a:t>2.Completeness:Data Fields with values and no blanks</a:t>
            </a:r>
          </a:p>
          <a:p>
            <a:r>
              <a:rPr lang="en-US" dirty="0"/>
              <a:t>3.Consistency:Values free from errors</a:t>
            </a:r>
          </a:p>
          <a:p>
            <a:r>
              <a:rPr lang="en-US" dirty="0"/>
              <a:t>4.Values till date</a:t>
            </a:r>
          </a:p>
          <a:p>
            <a:r>
              <a:rPr lang="en-US" dirty="0"/>
              <a:t>5.Uniqueness:No Duplicate records</a:t>
            </a:r>
          </a:p>
          <a:p>
            <a:r>
              <a:rPr lang="en-US" dirty="0"/>
              <a:t>6.Relevancy:Data items with value meta –data</a:t>
            </a:r>
          </a:p>
          <a:p>
            <a:r>
              <a:rPr lang="en-US" dirty="0"/>
              <a:t>7.Validity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C61C72-8438-D068-9B42-C94119E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3" y="845316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‘New’ and ‘Old’ Customer Age Distributions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5B91E1E-4A70-C13B-7949-B36ECD3A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18017"/>
            <a:ext cx="8520602" cy="3416400"/>
          </a:xfrm>
        </p:spPr>
        <p:txBody>
          <a:bodyPr/>
          <a:lstStyle/>
          <a:p>
            <a:endParaRPr lang="en-US" dirty="0"/>
          </a:p>
          <a:p>
            <a:pPr marL="72000" indent="-72000"/>
            <a:r>
              <a:rPr lang="en-US" sz="1100" dirty="0"/>
              <a:t>Most  old customers are in age category of</a:t>
            </a:r>
          </a:p>
          <a:p>
            <a:pPr marL="72000" indent="-72000">
              <a:buNone/>
            </a:pPr>
            <a:r>
              <a:rPr lang="en-US" sz="1100" dirty="0"/>
              <a:t>40-50 and even in new customers list</a:t>
            </a:r>
          </a:p>
          <a:p>
            <a:pPr marL="72000" indent="-72000"/>
            <a:endParaRPr lang="en-US" sz="1100" dirty="0"/>
          </a:p>
          <a:p>
            <a:r>
              <a:rPr lang="en-US" sz="1100" dirty="0"/>
              <a:t>The lowest group of customers are of the age group above 80 in ‘old’</a:t>
            </a:r>
          </a:p>
          <a:p>
            <a:pPr marL="114300" indent="0">
              <a:buNone/>
            </a:pPr>
            <a:r>
              <a:rPr lang="en-US" sz="1100" dirty="0"/>
              <a:t>Customers and age group of 60 in ‘New” customers</a:t>
            </a:r>
          </a:p>
          <a:p>
            <a:pPr marL="114300" indent="0">
              <a:buNone/>
            </a:pPr>
            <a:endParaRPr lang="en-US" sz="1100" dirty="0"/>
          </a:p>
          <a:p>
            <a:r>
              <a:rPr lang="en-US" sz="1100" dirty="0"/>
              <a:t>The preferable customer groups are 30-70 in </a:t>
            </a:r>
          </a:p>
          <a:p>
            <a:pPr marL="114300" indent="0">
              <a:buNone/>
            </a:pPr>
            <a:r>
              <a:rPr lang="en-US" sz="1100" dirty="0"/>
              <a:t>Old customers list</a:t>
            </a:r>
          </a:p>
          <a:p>
            <a:r>
              <a:rPr lang="en-US" sz="1100" dirty="0"/>
              <a:t>The preferable group are 30 and 50-70 in </a:t>
            </a:r>
          </a:p>
          <a:p>
            <a:pPr marL="114300" indent="0">
              <a:buNone/>
            </a:pPr>
            <a:r>
              <a:rPr lang="en-US" sz="1100" dirty="0"/>
              <a:t>New customer list</a:t>
            </a:r>
          </a:p>
          <a:p>
            <a:pPr marL="114300" indent="0">
              <a:buNone/>
            </a:pPr>
            <a:endParaRPr lang="en-IN" sz="11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B37A885-D4A7-B493-19A6-0028A8163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150683"/>
              </p:ext>
            </p:extLst>
          </p:nvPr>
        </p:nvGraphicFramePr>
        <p:xfrm>
          <a:off x="5196470" y="1552766"/>
          <a:ext cx="3163231" cy="170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3823030-5A9B-CA31-191A-CACE02067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271597"/>
              </p:ext>
            </p:extLst>
          </p:nvPr>
        </p:nvGraphicFramePr>
        <p:xfrm>
          <a:off x="4772722" y="3389960"/>
          <a:ext cx="3586979" cy="171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140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C61C72-8438-D068-9B42-C94119E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3" y="845316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Bike related purchases of last 3 years by Gender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5B91E1E-4A70-C13B-7949-B36ECD3A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18017"/>
            <a:ext cx="8520602" cy="3416400"/>
          </a:xfrm>
        </p:spPr>
        <p:txBody>
          <a:bodyPr/>
          <a:lstStyle/>
          <a:p>
            <a:r>
              <a:rPr lang="en-US" sz="1100" dirty="0"/>
              <a:t>Females purchases about 25212 no of bikes while</a:t>
            </a:r>
          </a:p>
          <a:p>
            <a:pPr marL="114300" indent="0">
              <a:buNone/>
            </a:pPr>
            <a:r>
              <a:rPr lang="en-US" sz="1100" dirty="0"/>
              <a:t>Men made  23675 purchases apart from these unknown </a:t>
            </a:r>
          </a:p>
          <a:p>
            <a:pPr marL="114300" indent="0">
              <a:buNone/>
            </a:pPr>
            <a:r>
              <a:rPr lang="en-US" sz="1100" dirty="0"/>
              <a:t>Gender makes nearly 859.</a:t>
            </a:r>
          </a:p>
          <a:p>
            <a:pPr marL="114300" indent="0">
              <a:buNone/>
            </a:pPr>
            <a:endParaRPr lang="en-US" sz="1100" dirty="0"/>
          </a:p>
          <a:p>
            <a:r>
              <a:rPr lang="en-US" sz="1100" dirty="0"/>
              <a:t>Thus female makes more number of bike purchases in 3 years.</a:t>
            </a:r>
            <a:endParaRPr lang="en-IN" sz="11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5810EF-CCE0-4763-B107-B919052D4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593478"/>
              </p:ext>
            </p:extLst>
          </p:nvPr>
        </p:nvGraphicFramePr>
        <p:xfrm>
          <a:off x="4867113" y="1888272"/>
          <a:ext cx="4061832" cy="228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2499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C61C72-8438-D068-9B42-C94119E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3" y="845316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Job Industry Distributions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5B91E1E-4A70-C13B-7949-B36ECD3A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18017"/>
            <a:ext cx="8520602" cy="3416400"/>
          </a:xfrm>
        </p:spPr>
        <p:txBody>
          <a:bodyPr/>
          <a:lstStyle/>
          <a:p>
            <a:r>
              <a:rPr lang="en-US" sz="1100" dirty="0"/>
              <a:t>More no of people (</a:t>
            </a:r>
            <a:r>
              <a:rPr lang="en-US" sz="1100" dirty="0" err="1"/>
              <a:t>i.e</a:t>
            </a:r>
            <a:r>
              <a:rPr lang="en-US" sz="1100" dirty="0"/>
              <a:t>) nearly 800 people are in field </a:t>
            </a:r>
            <a:r>
              <a:rPr lang="en-US" sz="1100"/>
              <a:t>of “manufacturing “and” financial sector” </a:t>
            </a:r>
            <a:r>
              <a:rPr lang="en-US" sz="1100" dirty="0"/>
              <a:t>in Old customer list.</a:t>
            </a:r>
          </a:p>
          <a:p>
            <a:r>
              <a:rPr lang="en-US" sz="1100" dirty="0"/>
              <a:t>In New Customer List also majority of people are from Manufacturing category.</a:t>
            </a:r>
          </a:p>
          <a:p>
            <a:r>
              <a:rPr lang="en-US" sz="1100" dirty="0"/>
              <a:t>In Both List least number of people are from “Agriculture” and “Health” sector.</a:t>
            </a:r>
            <a:endParaRPr lang="en-IN" sz="11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BCBCF9-015E-49E5-8890-2920928F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30353"/>
              </p:ext>
            </p:extLst>
          </p:nvPr>
        </p:nvGraphicFramePr>
        <p:xfrm>
          <a:off x="408343" y="2680240"/>
          <a:ext cx="3617730" cy="221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8717E6-BF42-42C7-A53B-498A5693F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012267"/>
              </p:ext>
            </p:extLst>
          </p:nvPr>
        </p:nvGraphicFramePr>
        <p:xfrm>
          <a:off x="4487825" y="2810262"/>
          <a:ext cx="4446166" cy="195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31851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C61C72-8438-D068-9B42-C94119E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3" y="845316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‘New’ and ‘Old’ Customer Age Distributions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5B91E1E-4A70-C13B-7949-B36ECD3A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18017"/>
            <a:ext cx="8520602" cy="3416400"/>
          </a:xfrm>
        </p:spPr>
        <p:txBody>
          <a:bodyPr/>
          <a:lstStyle/>
          <a:p>
            <a:endParaRPr lang="en-US" dirty="0"/>
          </a:p>
          <a:p>
            <a:pPr marL="72000" indent="-72000"/>
            <a:r>
              <a:rPr lang="en-US" sz="1100" dirty="0"/>
              <a:t>Most  old customers are in age category of</a:t>
            </a:r>
          </a:p>
          <a:p>
            <a:pPr marL="72000" indent="-72000">
              <a:buNone/>
            </a:pPr>
            <a:r>
              <a:rPr lang="en-US" sz="1100" dirty="0"/>
              <a:t>40-50 and even in new customers list</a:t>
            </a:r>
          </a:p>
          <a:p>
            <a:pPr marL="72000" indent="-72000"/>
            <a:endParaRPr lang="en-US" sz="1100" dirty="0"/>
          </a:p>
          <a:p>
            <a:r>
              <a:rPr lang="en-US" sz="1100" dirty="0"/>
              <a:t>The lowest group of customers are of the age group above 80 in ‘old’</a:t>
            </a:r>
          </a:p>
          <a:p>
            <a:pPr marL="114300" indent="0">
              <a:buNone/>
            </a:pPr>
            <a:r>
              <a:rPr lang="en-US" sz="1100" dirty="0"/>
              <a:t>Customers and age group of 60 in ‘New” customers</a:t>
            </a:r>
          </a:p>
          <a:p>
            <a:pPr marL="114300" indent="0">
              <a:buNone/>
            </a:pPr>
            <a:endParaRPr lang="en-US" sz="1100" dirty="0"/>
          </a:p>
          <a:p>
            <a:r>
              <a:rPr lang="en-US" sz="1100" dirty="0"/>
              <a:t>The preferable customer groups are 30-70 in </a:t>
            </a:r>
          </a:p>
          <a:p>
            <a:pPr marL="114300" indent="0">
              <a:buNone/>
            </a:pPr>
            <a:r>
              <a:rPr lang="en-US" sz="1100" dirty="0"/>
              <a:t>Old customers list</a:t>
            </a:r>
          </a:p>
          <a:p>
            <a:r>
              <a:rPr lang="en-US" sz="1100" dirty="0"/>
              <a:t>The preferable group are 30 and 50-70 in </a:t>
            </a:r>
          </a:p>
          <a:p>
            <a:pPr marL="114300" indent="0">
              <a:buNone/>
            </a:pPr>
            <a:r>
              <a:rPr lang="en-US" sz="1100" dirty="0"/>
              <a:t>New customer list</a:t>
            </a:r>
          </a:p>
          <a:p>
            <a:pPr marL="114300" indent="0">
              <a:buNone/>
            </a:pPr>
            <a:endParaRPr lang="en-IN" sz="11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B37A885-D4A7-B493-19A6-0028A816340D}"/>
              </a:ext>
            </a:extLst>
          </p:cNvPr>
          <p:cNvGraphicFramePr>
            <a:graphicFrameLocks/>
          </p:cNvGraphicFramePr>
          <p:nvPr/>
        </p:nvGraphicFramePr>
        <p:xfrm>
          <a:off x="5196470" y="1552766"/>
          <a:ext cx="3163231" cy="170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3823030-5A9B-CA31-191A-CACE02067438}"/>
              </a:ext>
            </a:extLst>
          </p:cNvPr>
          <p:cNvGraphicFramePr>
            <a:graphicFrameLocks/>
          </p:cNvGraphicFramePr>
          <p:nvPr/>
        </p:nvGraphicFramePr>
        <p:xfrm>
          <a:off x="4772722" y="3389960"/>
          <a:ext cx="3586979" cy="171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2766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1003</Words>
  <Application>Microsoft Office PowerPoint</Application>
  <PresentationFormat>On-screen Show (16:9)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‘New’ and ‘Old’ Customer Age Distributions</vt:lpstr>
      <vt:lpstr>Bike related purchases of last 3 years by Gender</vt:lpstr>
      <vt:lpstr>Job Industry Distributions</vt:lpstr>
      <vt:lpstr>‘New’ and ‘Old’ Customer Age Distributions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Shankari J</cp:lastModifiedBy>
  <cp:revision>2</cp:revision>
  <dcterms:modified xsi:type="dcterms:W3CDTF">2023-05-22T04:53:17Z</dcterms:modified>
</cp:coreProperties>
</file>