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7"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8"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0"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2619374" y="3613467"/>
            <a:ext cx="8610600" cy="2225040"/>
          </a:xfrm>
          <a:prstGeom prst="rect"/>
          <a:noFill/>
        </p:spPr>
        <p:txBody>
          <a:bodyPr anchor="t" bIns="45720" lIns="91440" rIns="91440" rtlCol="0" tIns="45720" wrap="square">
            <a:spAutoFit/>
          </a:bodyPr>
          <a:p>
            <a:r>
              <a:rPr dirty="0" sz="2400" lang="en-US"/>
              <a:t>STUDENT NAME:</a:t>
            </a:r>
            <a:r>
              <a:rPr dirty="0" sz="2400" lang="en-US"/>
              <a:t>K</a:t>
            </a:r>
            <a:r>
              <a:rPr dirty="0" sz="2400" lang="en-US"/>
              <a:t> </a:t>
            </a:r>
            <a:r>
              <a:rPr dirty="0" sz="2400" lang="en-US"/>
              <a:t>J</a:t>
            </a:r>
            <a:r>
              <a:rPr dirty="0" sz="2400" lang="en-US"/>
              <a:t>a</a:t>
            </a:r>
            <a:r>
              <a:rPr dirty="0" sz="2400" lang="en-US"/>
              <a:t>n</a:t>
            </a:r>
            <a:r>
              <a:rPr dirty="0" sz="2400" lang="en-US"/>
              <a:t>a</a:t>
            </a:r>
            <a:r>
              <a:rPr dirty="0" sz="2400" lang="en-US"/>
              <a:t>n</a:t>
            </a:r>
            <a:r>
              <a:rPr dirty="0" sz="2400" lang="en-US"/>
              <a:t>i</a:t>
            </a:r>
            <a:r>
              <a:rPr dirty="0" sz="2400" lang="en-US"/>
              <a:t> </a:t>
            </a:r>
            <a:endParaRPr altLang="en-US" lang="zh-CN"/>
          </a:p>
          <a:p>
            <a:r>
              <a:rPr dirty="0" sz="2400" lang="en-US"/>
              <a:t>REGISTER NO AND NMID: </a:t>
            </a:r>
            <a:r>
              <a:rPr dirty="0" sz="2400" lang="en-US"/>
              <a:t>a</a:t>
            </a:r>
            <a:r>
              <a:rPr dirty="0" sz="2400" lang="en-US"/>
              <a:t>s</a:t>
            </a:r>
            <a:r>
              <a:rPr dirty="0" sz="2400" lang="en-US"/>
              <a:t>u</a:t>
            </a:r>
            <a:r>
              <a:rPr dirty="0" sz="2400" lang="en-US"/>
              <a:t>n</a:t>
            </a:r>
            <a:r>
              <a:rPr dirty="0" sz="2400" lang="en-US"/>
              <a:t>m</a:t>
            </a:r>
            <a:r>
              <a:rPr dirty="0" sz="2400" lang="en-US"/>
              <a:t>1</a:t>
            </a:r>
            <a:r>
              <a:rPr dirty="0" sz="2400" lang="en-US"/>
              <a:t>8</a:t>
            </a:r>
            <a:r>
              <a:rPr dirty="0" sz="2400" lang="en-US"/>
              <a:t>9</a:t>
            </a:r>
            <a:r>
              <a:rPr dirty="0" sz="2400" lang="en-US"/>
              <a:t>2</a:t>
            </a:r>
            <a:r>
              <a:rPr dirty="0" sz="2400" lang="en-US"/>
              <a:t>2</a:t>
            </a:r>
            <a:r>
              <a:rPr dirty="0" sz="2400" lang="en-US"/>
              <a:t>2</a:t>
            </a:r>
            <a:r>
              <a:rPr dirty="0" sz="2400" lang="en-US"/>
              <a:t>4</a:t>
            </a:r>
            <a:r>
              <a:rPr dirty="0" sz="2400" lang="en-US"/>
              <a:t>0</a:t>
            </a:r>
            <a:r>
              <a:rPr dirty="0" sz="2400" lang="en-US"/>
              <a:t>3</a:t>
            </a:r>
            <a:r>
              <a:rPr dirty="0" sz="2400" lang="en-US"/>
              <a:t>1</a:t>
            </a:r>
            <a:r>
              <a:rPr dirty="0" sz="2400" lang="en-US"/>
              <a:t>0</a:t>
            </a:r>
            <a:r>
              <a:rPr dirty="0" sz="2400" lang="en-US"/>
              <a:t>5</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 </a:t>
            </a:r>
            <a:r>
              <a:rPr dirty="0" sz="2400" lang="en-US"/>
              <a:t>Computer </a:t>
            </a:r>
            <a:r>
              <a:rPr dirty="0" sz="2400" lang="en-US"/>
              <a:t>science </a:t>
            </a:r>
            <a:endParaRPr altLang="en-US" lang="zh-CN"/>
          </a:p>
          <a:p>
            <a:r>
              <a:rPr dirty="0" sz="2400" lang="en-US"/>
              <a:t>COLLEGE: COLLEGE/ UNIVERSIT</a:t>
            </a:r>
            <a:r>
              <a:rPr dirty="0" sz="2400" lang="en-US"/>
              <a:t>Y</a:t>
            </a:r>
            <a:r>
              <a:rPr dirty="0" sz="2400" lang="en-US"/>
              <a:t>:</a:t>
            </a:r>
            <a:r>
              <a:rPr dirty="0" sz="2400" lang="en-US"/>
              <a:t> </a:t>
            </a:r>
            <a:r>
              <a:rPr dirty="0" sz="2400" lang="en-US"/>
              <a:t>C</a:t>
            </a:r>
            <a:r>
              <a:rPr dirty="0" sz="2400" lang="en-US"/>
              <a:t>S</a:t>
            </a:r>
            <a:r>
              <a:rPr dirty="0" sz="2400" lang="en-US"/>
              <a:t>I</a:t>
            </a:r>
            <a:r>
              <a:rPr dirty="0" sz="2400" lang="en-US"/>
              <a:t> </a:t>
            </a:r>
            <a:r>
              <a:rPr dirty="0" sz="2400" lang="en-US"/>
              <a:t>EWART </a:t>
            </a:r>
            <a:r>
              <a:rPr dirty="0" sz="2400" lang="en-US"/>
              <a:t>WOMEN'S </a:t>
            </a:r>
            <a:r>
              <a:rPr dirty="0" sz="2400" lang="en-US"/>
              <a:t>CHRISTIAN </a:t>
            </a:r>
            <a:r>
              <a:rPr dirty="0" sz="2400" lang="en-US"/>
              <a:t>COLLEGE </a:t>
            </a:r>
            <a:r>
              <a:rPr dirty="0" sz="2400" lang="en-US"/>
              <a:t>MELROSAPURAM </a:t>
            </a:r>
            <a:r>
              <a:rPr dirty="0" sz="2400" lang="en-US"/>
              <a:t>MADRAS </a:t>
            </a:r>
            <a:r>
              <a:rPr dirty="0" sz="2400" lang="en-US"/>
              <a:t>U</a:t>
            </a:r>
            <a:r>
              <a:rPr dirty="0" sz="2400" lang="en-US"/>
              <a:t>N</a:t>
            </a:r>
            <a:r>
              <a:rPr dirty="0" sz="2400" lang="en-US"/>
              <a:t>I</a:t>
            </a:r>
            <a:r>
              <a:rPr dirty="0" sz="2400" lang="en-US"/>
              <a:t>VERSITY </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53" name=""/>
          <p:cNvPicPr>
            <a:picLocks/>
          </p:cNvPicPr>
          <p:nvPr/>
        </p:nvPicPr>
        <p:blipFill>
          <a:blip xmlns:r="http://schemas.openxmlformats.org/officeDocument/2006/relationships" r:embed="rId2"/>
          <a:stretch>
            <a:fillRect/>
          </a:stretch>
        </p:blipFill>
        <p:spPr>
          <a:xfrm rot="9210212">
            <a:off x="3296848" y="12726969"/>
            <a:ext cx="8491929" cy="5454785"/>
          </a:xfrm>
          <a:prstGeom prst="rect"/>
        </p:spPr>
      </p:pic>
      <p:pic>
        <p:nvPicPr>
          <p:cNvPr id="2097154" name=""/>
          <p:cNvPicPr>
            <a:picLocks/>
          </p:cNvPicPr>
          <p:nvPr/>
        </p:nvPicPr>
        <p:blipFill>
          <a:blip xmlns:r="http://schemas.openxmlformats.org/officeDocument/2006/relationships" r:embed="rId3"/>
          <a:stretch>
            <a:fillRect/>
          </a:stretch>
        </p:blipFill>
        <p:spPr>
          <a:xfrm rot="947308" flipV="0">
            <a:off x="1410335" y="15840724"/>
            <a:ext cx="4744095" cy="487522"/>
          </a:xfrm>
          <a:prstGeom prst="rect"/>
        </p:spPr>
      </p:pic>
      <p:pic>
        <p:nvPicPr>
          <p:cNvPr id="2097155" name=""/>
          <p:cNvPicPr>
            <a:picLocks/>
          </p:cNvPicPr>
          <p:nvPr/>
        </p:nvPicPr>
        <p:blipFill>
          <a:blip xmlns:r="http://schemas.openxmlformats.org/officeDocument/2006/relationships" r:embed="rId4"/>
          <a:stretch>
            <a:fillRect/>
          </a:stretch>
        </p:blipFill>
        <p:spPr>
          <a:xfrm rot="21600000">
            <a:off x="2835498" y="1289984"/>
            <a:ext cx="5946169" cy="4783460"/>
          </a:xfrm>
          <a:prstGeom prst="rect"/>
        </p:spPr>
      </p:pic>
      <p:sp>
        <p:nvSpPr>
          <p:cNvPr id="1048699"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700" name=""/>
          <p:cNvSpPr txBox="1"/>
          <p:nvPr/>
        </p:nvSpPr>
        <p:spPr>
          <a:xfrm>
            <a:off x="4096000" y="3219450"/>
            <a:ext cx="4000000" cy="510540"/>
          </a:xfrm>
          <a:prstGeom prst="rect"/>
        </p:spPr>
        <p:txBody>
          <a:bodyPr rtlCol="0" wrap="square">
            <a:spAutoFit/>
          </a:bodyPr>
          <a:p>
            <a:endParaRPr sz="2800" lang="en-US">
              <a:solidFill>
                <a:srgbClr val="000000"/>
              </a:solidFill>
            </a:endParaRPr>
          </a:p>
        </p:txBody>
      </p:sp>
      <p:sp>
        <p:nvSpPr>
          <p:cNvPr id="1048701" name=""/>
          <p:cNvSpPr txBox="1"/>
          <p:nvPr/>
        </p:nvSpPr>
        <p:spPr>
          <a:xfrm>
            <a:off x="439110" y="206074"/>
            <a:ext cx="6357968" cy="688340"/>
          </a:xfrm>
          <a:prstGeom prst="rect"/>
        </p:spPr>
        <p:txBody>
          <a:bodyPr rtlCol="0" wrap="square">
            <a:spAutoFit/>
          </a:bodyPr>
          <a:p>
            <a:r>
              <a:rPr sz="4000" lang="en-US">
                <a:solidFill>
                  <a:srgbClr val="000000"/>
                </a:solidFill>
              </a:rPr>
              <a:t>R</a:t>
            </a:r>
            <a:r>
              <a:rPr sz="4000" lang="en-US">
                <a:solidFill>
                  <a:srgbClr val="000000"/>
                </a:solidFill>
              </a:rPr>
              <a:t>e</a:t>
            </a:r>
            <a:r>
              <a:rPr sz="4000" lang="en-US">
                <a:solidFill>
                  <a:srgbClr val="000000"/>
                </a:solidFill>
              </a:rPr>
              <a:t>s</a:t>
            </a:r>
            <a:r>
              <a:rPr sz="4000" lang="en-US">
                <a:solidFill>
                  <a:srgbClr val="000000"/>
                </a:solidFill>
              </a:rPr>
              <a:t>u</a:t>
            </a:r>
            <a:r>
              <a:rPr sz="4000" lang="en-US">
                <a:solidFill>
                  <a:srgbClr val="000000"/>
                </a:solidFill>
              </a:rPr>
              <a:t>l</a:t>
            </a:r>
            <a:r>
              <a:rPr sz="4000" lang="en-US">
                <a:solidFill>
                  <a:srgbClr val="000000"/>
                </a:solidFill>
              </a:rPr>
              <a:t>t </a:t>
            </a:r>
            <a:r>
              <a:rPr sz="4000" lang="en-US">
                <a:solidFill>
                  <a:srgbClr val="000000"/>
                </a:solidFill>
              </a:rPr>
              <a:t>a</a:t>
            </a:r>
            <a:r>
              <a:rPr sz="4000" lang="en-US">
                <a:solidFill>
                  <a:srgbClr val="000000"/>
                </a:solidFill>
              </a:rPr>
              <a:t>n</a:t>
            </a:r>
            <a:r>
              <a:rPr sz="4000" lang="en-US">
                <a:solidFill>
                  <a:srgbClr val="000000"/>
                </a:solidFill>
              </a:rPr>
              <a:t>d</a:t>
            </a:r>
            <a:r>
              <a:rPr sz="4000" lang="en-US">
                <a:solidFill>
                  <a:srgbClr val="000000"/>
                </a:solidFill>
              </a:rPr>
              <a:t> </a:t>
            </a:r>
            <a:r>
              <a:rPr sz="4000" lang="en-US">
                <a:solidFill>
                  <a:srgbClr val="000000"/>
                </a:solidFill>
              </a:rPr>
              <a:t>s</a:t>
            </a:r>
            <a:r>
              <a:rPr sz="4000" lang="en-US">
                <a:solidFill>
                  <a:srgbClr val="000000"/>
                </a:solidFill>
              </a:rPr>
              <a:t>c</a:t>
            </a:r>
            <a:r>
              <a:rPr sz="4000" lang="en-US">
                <a:solidFill>
                  <a:srgbClr val="000000"/>
                </a:solidFill>
              </a:rPr>
              <a:t>r</a:t>
            </a:r>
            <a:r>
              <a:rPr sz="4000" lang="en-US">
                <a:solidFill>
                  <a:srgbClr val="000000"/>
                </a:solidFill>
              </a:rPr>
              <a:t>een</a:t>
            </a:r>
            <a:r>
              <a:rPr sz="4000" lang="en-US">
                <a:solidFill>
                  <a:srgbClr val="000000"/>
                </a:solidFill>
              </a:rPr>
              <a:t>s</a:t>
            </a:r>
            <a:r>
              <a:rPr sz="4000" lang="en-US">
                <a:solidFill>
                  <a:srgbClr val="000000"/>
                </a:solidFill>
              </a:rPr>
              <a:t>h</a:t>
            </a:r>
            <a:r>
              <a:rPr sz="4000" lang="en-US">
                <a:solidFill>
                  <a:srgbClr val="000000"/>
                </a:solidFill>
              </a:rPr>
              <a:t>o</a:t>
            </a:r>
            <a:r>
              <a:rPr sz="4000" lang="en-US">
                <a:solidFill>
                  <a:srgbClr val="000000"/>
                </a:solidFill>
              </a:rPr>
              <a:t>r</a:t>
            </a:r>
            <a:r>
              <a:rPr sz="4000" lang="en-US">
                <a:solidFill>
                  <a:srgbClr val="000000"/>
                </a:solidFill>
              </a:rPr>
              <a:t>t</a:t>
            </a:r>
            <a:r>
              <a:rPr sz="4000" lang="en-US">
                <a:solidFill>
                  <a:srgbClr val="000000"/>
                </a:solidFill>
              </a:rPr>
              <a:t>:</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2" name=""/>
          <p:cNvSpPr txBox="1"/>
          <p:nvPr/>
        </p:nvSpPr>
        <p:spPr>
          <a:xfrm>
            <a:off x="2124075" y="1322365"/>
            <a:ext cx="4572000" cy="6377939"/>
          </a:xfrm>
          <a:prstGeom prst="rect"/>
        </p:spPr>
        <p:txBody>
          <a:bodyPr rtlCol="0" wrap="square">
            <a:spAutoFit/>
          </a:bodyPr>
          <a:p>
            <a:r>
              <a:rPr sz="2800" lang="en-US">
                <a:solidFill>
                  <a:srgbClr val="000000"/>
                </a:solidFill>
              </a:rPr>
              <a:t>
Planting is a vital practice that supports the environment, provides food, improves air quality, and enhances the beauty of surroundings. It plays a key role in sustaining life and creating a healthier future.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1" name="object 2"/>
          <p:cNvSpPr/>
          <p:nvPr/>
        </p:nvSpPr>
        <p:spPr>
          <a:xfrm>
            <a:off x="0" y="265895"/>
            <a:ext cx="12192000" cy="6598962"/>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P</a:t>
            </a:r>
            <a:r>
              <a:rPr dirty="0" sz="6000" lang="en-US">
                <a:latin typeface="Times New Roman" panose="02020603050405020304" pitchFamily="18" charset="0"/>
                <a:cs typeface="Times New Roman" panose="02020603050405020304" pitchFamily="18" charset="0"/>
              </a:rPr>
              <a:t>l</a:t>
            </a:r>
            <a:r>
              <a:rPr dirty="0" sz="6000" lang="en-US">
                <a:latin typeface="Times New Roman" panose="02020603050405020304" pitchFamily="18" charset="0"/>
                <a:cs typeface="Times New Roman" panose="02020603050405020304" pitchFamily="18" charset="0"/>
              </a:rPr>
              <a:t>a</a:t>
            </a:r>
            <a:r>
              <a:rPr dirty="0" sz="6000" lang="en-US">
                <a:latin typeface="Times New Roman" panose="02020603050405020304" pitchFamily="18" charset="0"/>
                <a:cs typeface="Times New Roman" panose="02020603050405020304" pitchFamily="18" charset="0"/>
              </a:rPr>
              <a:t>n</a:t>
            </a:r>
            <a:r>
              <a:rPr dirty="0" sz="6000" lang="en-US">
                <a:latin typeface="Times New Roman" panose="02020603050405020304" pitchFamily="18" charset="0"/>
                <a:cs typeface="Times New Roman" panose="02020603050405020304" pitchFamily="18" charset="0"/>
              </a:rPr>
              <a:t>ting </a:t>
            </a:r>
            <a:r>
              <a:rPr dirty="0" sz="6000" lang="en-US">
                <a:latin typeface="Times New Roman" panose="02020603050405020304" pitchFamily="18" charset="0"/>
                <a:cs typeface="Times New Roman" panose="02020603050405020304" pitchFamily="18" charset="0"/>
              </a:rPr>
              <a:t>portfolio </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6678434" y="-1105224"/>
            <a:ext cx="5518390" cy="7968304"/>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458850" y="596264"/>
            <a:ext cx="4885401"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61"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2"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8313609" cy="5325110"/>
          </a:xfrm>
          <a:prstGeom prst="rect"/>
        </p:spPr>
        <p:txBody>
          <a:bodyPr bIns="0" lIns="0" rIns="0" rtlCol="0" tIns="16510" vert="horz" wrap="square">
            <a:spAutoFit/>
          </a:bodyPr>
          <a:p>
            <a:pPr indent="0" marL="0">
              <a:lnSpc>
                <a:spcPct val="100000"/>
              </a:lnSpc>
              <a:spcBef>
                <a:spcPts val="130"/>
              </a:spcBef>
              <a:buNone/>
              <a:tabLst>
                <a:tab algn="l" pos="2727960"/>
              </a:tabLst>
            </a:pPr>
            <a:r>
              <a:rPr dirty="0" sz="3200" lang="en-US" spc="-20"/>
              <a:t>P</a:t>
            </a:r>
            <a:r>
              <a:rPr dirty="0" sz="3200" lang="en-US" spc="-20"/>
              <a:t>R</a:t>
            </a:r>
            <a:r>
              <a:rPr dirty="0" sz="3200" lang="en-US" spc="-20"/>
              <a:t>O</a:t>
            </a:r>
            <a:r>
              <a:rPr dirty="0" sz="3200" lang="en-US" spc="-20"/>
              <a:t>JECT </a:t>
            </a:r>
            <a:r>
              <a:rPr dirty="0" sz="3200" lang="en-US" spc="-20"/>
              <a:t>STATEMENT</a:t>
            </a:r>
            <a:r>
              <a:rPr dirty="0" sz="3200" lang="en-US" spc="-20"/>
              <a:t>:</a:t>
            </a:r>
            <a:r>
              <a:rPr dirty="0" sz="3200" lang="en-US" spc="-20"/>
              <a:t> </a:t>
            </a:r>
            <a:r>
              <a:rPr dirty="0" sz="3200" lang="en-US" spc="-20"/>
              <a:t>The project emphasizes sustainable practices, biodiversity, and climate-appropriate planting choices, ensuring that the portfolio not only reflects artistic design but also ecological responsibility. By combining visual layouts, plant specifications, seasonal planning, and photographic documentation, the planting portfolio provides a comprehensive reference tool for students, professionals, and gardening enthusiasts.</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553967" y="298340"/>
            <a:ext cx="9149066" cy="6239510"/>
          </a:xfrm>
          <a:prstGeom prst="rect"/>
        </p:spPr>
        <p:txBody>
          <a:bodyPr bIns="0" lIns="0" rIns="0" rtlCol="0" tIns="16510" vert="horz" wrap="square">
            <a:spAutoFit/>
          </a:bodyPr>
          <a:p>
            <a:pPr indent="0" marL="0">
              <a:lnSpc>
                <a:spcPct val="100000"/>
              </a:lnSpc>
              <a:spcBef>
                <a:spcPts val="130"/>
              </a:spcBef>
              <a:buNone/>
              <a:tabLst>
                <a:tab algn="l" pos="2642870"/>
              </a:tabLst>
            </a:pPr>
            <a:r>
              <a:rPr sz="4250" lang="en-US"/>
              <a:t>P</a:t>
            </a:r>
            <a:r>
              <a:rPr sz="4250" lang="en-US"/>
              <a:t>R</a:t>
            </a:r>
            <a:r>
              <a:rPr sz="4250" lang="en-US"/>
              <a:t>O</a:t>
            </a:r>
            <a:r>
              <a:rPr sz="4250" lang="en-US"/>
              <a:t>JECT </a:t>
            </a:r>
            <a:r>
              <a:rPr sz="4250" lang="en-US"/>
              <a:t>OVERVIEW</a:t>
            </a:r>
            <a:r>
              <a:rPr sz="4250" lang="en-US"/>
              <a:t>:</a:t>
            </a:r>
            <a:r>
              <a:rPr sz="4250" lang="en-US"/>
              <a:t> </a:t>
            </a:r>
            <a:r>
              <a:rPr sz="4250" lang="en-US"/>
              <a:t>This portfolio acts as a visual and technical record, showcasing knowledge of horticultural practices, eco-friendly methods, and the role of plants in improving biodiversity, air quality, and overall well-being. It is designed to serve as a reference guide for students, professionals, and anyone interested in gardening </a:t>
            </a:r>
            <a:r>
              <a:rPr sz="4250" lang="en-US"/>
              <a:t>.</a:t>
            </a:r>
            <a:endParaRPr sz="4250"/>
          </a:p>
        </p:txBody>
      </p:sp>
      <p:pic>
        <p:nvPicPr>
          <p:cNvPr id="209716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7" name="object 5"/>
          <p:cNvSpPr txBox="1">
            <a:spLocks noGrp="1"/>
          </p:cNvSpPr>
          <p:nvPr>
            <p:ph type="title"/>
          </p:nvPr>
        </p:nvSpPr>
        <p:spPr>
          <a:xfrm>
            <a:off x="699452" y="891793"/>
            <a:ext cx="9297337" cy="4842510"/>
          </a:xfrm>
          <a:prstGeom prst="rect"/>
        </p:spPr>
        <p:txBody>
          <a:bodyPr bIns="0" lIns="0" rIns="0" rtlCol="0" tIns="16510" vert="horz" wrap="square">
            <a:spAutoFit/>
          </a:bodyPr>
          <a:p>
            <a:pPr indent="0" marL="0">
              <a:lnSpc>
                <a:spcPct val="100000"/>
              </a:lnSpc>
              <a:spcBef>
                <a:spcPts val="130"/>
              </a:spcBef>
              <a:buNone/>
            </a:pPr>
            <a:r>
              <a:rPr dirty="0" sz="3200" lang="en-US" spc="25"/>
              <a:t>W</a:t>
            </a:r>
            <a:r>
              <a:rPr dirty="0" sz="3200" lang="en-US" spc="25"/>
              <a:t>H</a:t>
            </a:r>
            <a:r>
              <a:rPr dirty="0" sz="3200" lang="en-US" spc="25"/>
              <a:t>O </a:t>
            </a:r>
            <a:r>
              <a:rPr dirty="0" sz="3200" lang="en-US" spc="25"/>
              <a:t>ARE </a:t>
            </a:r>
            <a:r>
              <a:rPr dirty="0" sz="3200" lang="en-US" spc="25"/>
              <a:t>E</a:t>
            </a:r>
            <a:r>
              <a:rPr dirty="0" sz="3200" lang="en-US" spc="25"/>
              <a:t>N</a:t>
            </a:r>
            <a:r>
              <a:rPr dirty="0" sz="3200" lang="en-US" spc="25"/>
              <a:t>D</a:t>
            </a:r>
            <a:r>
              <a:rPr dirty="0" sz="3200" lang="en-US" spc="25"/>
              <a:t> </a:t>
            </a:r>
            <a:r>
              <a:rPr dirty="0" sz="3200" lang="en-US" spc="25"/>
              <a:t>USERS</a:t>
            </a:r>
            <a:r>
              <a:rPr dirty="0" sz="3200" lang="en-US" spc="25"/>
              <a:t>:</a:t>
            </a:r>
            <a:r>
              <a:rPr dirty="0" sz="3200" lang="en-US" spc="25"/>
              <a:t> </a:t>
            </a:r>
            <a:br>
              <a:rPr dirty="0" sz="3200" lang="en-US" spc="25"/>
            </a:br>
            <a:r>
              <a:rPr dirty="0" sz="3200" lang="en-US" spc="25"/>
              <a:t>1. Landscape Architects &amp; Designers – to plan and present planting layouts for projects.</a:t>
            </a:r>
            <a:br>
              <a:rPr dirty="0" sz="3200" lang="en-US" spc="25"/>
            </a:br>
            <a:r>
              <a:rPr dirty="0" sz="3200" lang="en-US" spc="25"/>
              <a:t>2. Horticulture Students &amp; Researchers – as a learning and reference tool.</a:t>
            </a:r>
            <a:br>
              <a:rPr dirty="0" sz="3200" lang="en-US" spc="25"/>
            </a:br>
            <a:r>
              <a:rPr dirty="0" sz="3200" lang="en-US" spc="25"/>
              <a:t>3. Gardeners &amp; Plant Enthusiasts – for inspiration and practical guidance.</a:t>
            </a:r>
            <a:br>
              <a:rPr dirty="0" sz="3200" lang="en-US" spc="25"/>
            </a:br>
            <a:r>
              <a:rPr dirty="0" sz="3200" lang="en-US" spc="25"/>
              <a:t>4. Urban Planners &amp; Environmentalists – to integrate green spaces in cities sustainably.</a:t>
            </a:r>
            <a:br>
              <a:rPr dirty="0" sz="3200" lang="en-US" spc="25"/>
            </a:br>
            <a:endParaRPr sz="3200"/>
          </a:p>
        </p:txBody>
      </p:sp>
      <p:pic>
        <p:nvPicPr>
          <p:cNvPr id="2097170"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9" name="object 6"/>
          <p:cNvSpPr txBox="1">
            <a:spLocks noGrp="1"/>
          </p:cNvSpPr>
          <p:nvPr>
            <p:ph type="title"/>
          </p:nvPr>
        </p:nvSpPr>
        <p:spPr>
          <a:xfrm>
            <a:off x="558165" y="857885"/>
            <a:ext cx="9763125" cy="5995035"/>
          </a:xfrm>
          <a:prstGeom prst="rect"/>
        </p:spPr>
        <p:txBody>
          <a:bodyPr bIns="0" lIns="0" rIns="0" rtlCol="0" tIns="13335" vert="horz" wrap="square">
            <a:spAutoFit/>
          </a:bodyPr>
          <a:p>
            <a:pPr marL="12700">
              <a:lnSpc>
                <a:spcPct val="100000"/>
              </a:lnSpc>
              <a:spcBef>
                <a:spcPts val="105"/>
              </a:spcBef>
            </a:pPr>
            <a:r>
              <a:rPr dirty="0" sz="3600" lang="en-IN" spc="10"/>
              <a:t>TOOLS AND TECHNIQUES</a:t>
            </a:r>
            <a:r>
              <a:rPr dirty="0" sz="2800" lang="en-US" spc="10"/>
              <a:t>:</a:t>
            </a:r>
            <a:r>
              <a:rPr dirty="0" sz="2800" lang="en-US" spc="10"/>
              <a:t>1. Design &amp; Layout Tools – Sketching tools, AutoCAD, Photoshop, or digital design apps.</a:t>
            </a:r>
            <a:br>
              <a:rPr dirty="0" sz="2800" lang="en-US" spc="10"/>
            </a:br>
            <a:r>
              <a:rPr dirty="0" sz="2800" lang="en-US" spc="10"/>
              <a:t>2. Documentation Tools – Camera for plant growth photos, notebook/journal, MS Word/PowerPoint/Canva for portfolio design.</a:t>
            </a:r>
            <a:br>
              <a:rPr dirty="0" sz="2800" lang="en-US" spc="10"/>
            </a:br>
            <a:r>
              <a:rPr dirty="0" sz="2800" lang="en-US" spc="10"/>
              <a:t>3. Gardening Tools – Spade, trowel, pruning shears, watering can, rake, hoe, gloves.</a:t>
            </a:r>
            <a:br>
              <a:rPr dirty="0" sz="2800" lang="en-US" spc="10"/>
            </a:br>
            <a:r>
              <a:rPr dirty="0" sz="2800" lang="en-US" spc="10"/>
              <a:t>Plant Selection Techniques – Choosing plants based on soil type, climate, season, and purpose.</a:t>
            </a:r>
            <a:br>
              <a:rPr dirty="0" sz="2800" lang="en-US" spc="10"/>
            </a:br>
            <a:r>
              <a:rPr dirty="0" sz="2800" lang="en-US" spc="10"/>
              <a:t>2. Design Techniques – Symmetrical, asymmetrical, cluster, or layered planting.</a:t>
            </a:r>
            <a:br>
              <a:rPr dirty="0" sz="2800" lang="en-US" spc="10"/>
            </a:br>
            <a:r>
              <a:rPr dirty="0" sz="2800" lang="en-US" spc="10"/>
              <a:t>3. Color &amp; Texture Planning – Combining plants for visual harmony (contrast, repetition, balance).</a:t>
            </a:r>
            <a:endParaRPr dirty="0" sz="3600"/>
          </a:p>
        </p:txBody>
      </p:sp>
      <p:pic>
        <p:nvPicPr>
          <p:cNvPr id="209715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4" name="object 8"/>
          <p:cNvSpPr txBox="1"/>
          <p:nvPr/>
        </p:nvSpPr>
        <p:spPr>
          <a:xfrm>
            <a:off x="739775" y="291147"/>
            <a:ext cx="8794750" cy="567880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r>
              <a:rPr b="1" dirty="0" sz="4000" lang="en-US" spc="15">
                <a:latin typeface="Trebuchet MS"/>
                <a:cs typeface="Trebuchet MS"/>
              </a:rPr>
              <a:t>:</a:t>
            </a:r>
            <a:r>
              <a:rPr b="1" dirty="0" sz="4000" lang="en-US" spc="15">
                <a:latin typeface="Trebuchet MS"/>
                <a:cs typeface="Trebuchet MS"/>
              </a:rPr>
              <a:t> </a:t>
            </a:r>
            <a:r>
              <a:rPr b="1" dirty="0" sz="4000" lang="en-US" spc="15">
                <a:latin typeface="Trebuchet MS"/>
                <a:cs typeface="Trebuchet MS"/>
              </a:rPr>
              <a:t>1. Cover Page – Title, Name, Class, Year, Plant Image/Sketch.</a:t>
            </a:r>
            <a:endParaRPr dirty="0" sz="4000">
              <a:latin typeface="Trebuchet MS"/>
              <a:cs typeface="Trebuchet MS"/>
            </a:endParaRPr>
          </a:p>
          <a:p>
            <a:pPr marL="12700">
              <a:lnSpc>
                <a:spcPct val="100000"/>
              </a:lnSpc>
              <a:spcBef>
                <a:spcPts val="105"/>
              </a:spcBef>
            </a:pPr>
            <a:r>
              <a:rPr dirty="0" sz="4000" lang="en-US">
                <a:latin typeface="Trebuchet MS"/>
                <a:cs typeface="Trebuchet MS"/>
              </a:rPr>
              <a:t>2. Table of Contents – List of sections.</a:t>
            </a:r>
            <a:endParaRPr dirty="0" sz="4000">
              <a:latin typeface="Trebuchet MS"/>
              <a:cs typeface="Trebuchet MS"/>
            </a:endParaRPr>
          </a:p>
          <a:p>
            <a:pPr marL="12700">
              <a:lnSpc>
                <a:spcPct val="100000"/>
              </a:lnSpc>
              <a:spcBef>
                <a:spcPts val="105"/>
              </a:spcBef>
            </a:pPr>
            <a:r>
              <a:rPr dirty="0" sz="4000" lang="en-US">
                <a:latin typeface="Trebuchet MS"/>
                <a:cs typeface="Trebuchet MS"/>
              </a:rPr>
              <a:t>3. Introduction / Problem Statement – Why the project is important.</a:t>
            </a:r>
            <a:endParaRPr dirty="0" sz="4000">
              <a:latin typeface="Trebuchet MS"/>
              <a:cs typeface="Trebuchet MS"/>
            </a:endParaRPr>
          </a:p>
          <a:p>
            <a:endParaRPr altLang="en-US" lang="zh-CN"/>
          </a:p>
        </p:txBody>
      </p:sp>
      <p:sp>
        <p:nvSpPr>
          <p:cNvPr id="104861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6" name="Title 1"/>
          <p:cNvSpPr>
            <a:spLocks noGrp="1"/>
          </p:cNvSpPr>
          <p:nvPr>
            <p:ph type="title"/>
          </p:nvPr>
        </p:nvSpPr>
        <p:spPr>
          <a:xfrm>
            <a:off x="651718" y="385444"/>
            <a:ext cx="10784949" cy="5791200"/>
          </a:xfrm>
        </p:spPr>
        <p:txBody>
          <a:bodyPr/>
          <a:p>
            <a:r>
              <a:rPr dirty="0" lang="en-IN"/>
              <a:t>FEATURES AND FUNCTIONALITY</a:t>
            </a:r>
            <a:r>
              <a:rPr dirty="0" lang="en-US"/>
              <a:t> </a:t>
            </a:r>
            <a:r>
              <a:rPr dirty="0" lang="en-US"/>
              <a:t>:</a:t>
            </a:r>
            <a:r>
              <a:rPr dirty="0" lang="en-US"/>
              <a:t> </a:t>
            </a:r>
            <a:r>
              <a:rPr altLang="en-US" dirty="0" lang="en-US"/>
              <a:t>🔹 Features</a:t>
            </a:r>
            <a:br>
              <a:rPr altLang="en-US" dirty="0" lang="en-US"/>
            </a:br>
            <a:r>
              <a:rPr altLang="en-US" dirty="0" lang="en-US"/>
              <a:t>Cover &amp; Design – Attractive eco-friendly layout with title, images, and student details.</a:t>
            </a:r>
            <a:br>
              <a:rPr altLang="en-US" dirty="0" lang="en-US"/>
            </a:br>
            <a:r>
              <a:rPr altLang="en-US" dirty="0" lang="en-US"/>
              <a:t>Systematic Sections – Introduction, objectives, tools, methodology, observations, and results.</a:t>
            </a:r>
            <a:endParaRPr altLang="en-US" lang="zh-C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2024-03-26T10:07:22Z</dcterms:created>
  <dcterms:modified xsi:type="dcterms:W3CDTF">2025-09-03T13:26:42Z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40d75b60f84b43968c48ddd3ceb4b028</vt:lpwstr>
  </property>
</Properties>
</file>